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4"/>
  </p:notesMasterIdLst>
  <p:sldIdLst>
    <p:sldId id="257" r:id="rId2"/>
    <p:sldId id="351" r:id="rId3"/>
    <p:sldId id="352" r:id="rId4"/>
    <p:sldId id="263" r:id="rId5"/>
    <p:sldId id="264" r:id="rId6"/>
    <p:sldId id="275" r:id="rId7"/>
    <p:sldId id="258" r:id="rId8"/>
    <p:sldId id="280" r:id="rId9"/>
    <p:sldId id="279" r:id="rId10"/>
    <p:sldId id="269" r:id="rId11"/>
    <p:sldId id="256" r:id="rId12"/>
    <p:sldId id="282" r:id="rId13"/>
    <p:sldId id="310" r:id="rId14"/>
    <p:sldId id="311" r:id="rId15"/>
    <p:sldId id="283" r:id="rId16"/>
    <p:sldId id="313" r:id="rId17"/>
    <p:sldId id="270" r:id="rId18"/>
    <p:sldId id="285" r:id="rId19"/>
    <p:sldId id="289" r:id="rId20"/>
    <p:sldId id="261" r:id="rId21"/>
    <p:sldId id="267" r:id="rId22"/>
    <p:sldId id="273" r:id="rId23"/>
    <p:sldId id="291" r:id="rId24"/>
    <p:sldId id="295" r:id="rId25"/>
    <p:sldId id="294" r:id="rId26"/>
    <p:sldId id="293" r:id="rId27"/>
    <p:sldId id="299" r:id="rId28"/>
    <p:sldId id="300" r:id="rId29"/>
    <p:sldId id="292" r:id="rId30"/>
    <p:sldId id="296" r:id="rId31"/>
    <p:sldId id="297" r:id="rId32"/>
    <p:sldId id="315" r:id="rId33"/>
    <p:sldId id="298" r:id="rId34"/>
    <p:sldId id="272" r:id="rId35"/>
    <p:sldId id="330" r:id="rId36"/>
    <p:sldId id="329" r:id="rId37"/>
    <p:sldId id="303" r:id="rId38"/>
    <p:sldId id="304" r:id="rId39"/>
    <p:sldId id="301" r:id="rId40"/>
    <p:sldId id="274" r:id="rId41"/>
    <p:sldId id="316" r:id="rId42"/>
    <p:sldId id="317" r:id="rId43"/>
    <p:sldId id="260" r:id="rId44"/>
    <p:sldId id="314" r:id="rId45"/>
    <p:sldId id="271" r:id="rId46"/>
    <p:sldId id="346" r:id="rId47"/>
    <p:sldId id="262" r:id="rId48"/>
    <p:sldId id="306" r:id="rId49"/>
    <p:sldId id="307" r:id="rId50"/>
    <p:sldId id="308" r:id="rId51"/>
    <p:sldId id="345" r:id="rId52"/>
    <p:sldId id="334" r:id="rId53"/>
    <p:sldId id="349" r:id="rId54"/>
    <p:sldId id="335" r:id="rId55"/>
    <p:sldId id="336" r:id="rId56"/>
    <p:sldId id="337" r:id="rId57"/>
    <p:sldId id="338" r:id="rId58"/>
    <p:sldId id="339" r:id="rId59"/>
    <p:sldId id="322" r:id="rId60"/>
    <p:sldId id="348" r:id="rId61"/>
    <p:sldId id="347" r:id="rId62"/>
    <p:sldId id="333" r:id="rId63"/>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CC"/>
    <a:srgbClr val="0099CC"/>
    <a:srgbClr val="0099FF"/>
    <a:srgbClr val="0066FF"/>
    <a:srgbClr val="6666FF"/>
    <a:srgbClr val="3366FF"/>
    <a:srgbClr val="FFCC00"/>
    <a:srgbClr val="FF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251" autoAdjust="0"/>
  </p:normalViewPr>
  <p:slideViewPr>
    <p:cSldViewPr snapToGrid="0">
      <p:cViewPr varScale="1">
        <p:scale>
          <a:sx n="86" d="100"/>
          <a:sy n="86" d="100"/>
        </p:scale>
        <p:origin x="-564" y="-78"/>
      </p:cViewPr>
      <p:guideLst>
        <p:guide orient="horz" pos="2160"/>
        <p:guide pos="2880"/>
      </p:guideLst>
    </p:cSldViewPr>
  </p:slideViewPr>
  <p:notesTextViewPr>
    <p:cViewPr>
      <p:scale>
        <a:sx n="100" d="100"/>
        <a:sy n="100" d="100"/>
      </p:scale>
      <p:origin x="0" y="0"/>
    </p:cViewPr>
  </p:notesTextViewPr>
  <p:sorterViewPr>
    <p:cViewPr>
      <p:scale>
        <a:sx n="50" d="100"/>
        <a:sy n="50"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l-GR"/>
          </a:p>
        </p:txBody>
      </p:sp>
      <p:sp>
        <p:nvSpPr>
          <p:cNvPr id="51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l-GR"/>
          </a:p>
        </p:txBody>
      </p:sp>
      <p:sp>
        <p:nvSpPr>
          <p:cNvPr id="5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l-GR"/>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ECCAE7B7-48F9-492B-8E39-A2B87D5FDB69}" type="slidenum">
              <a:rPr lang="el-GR"/>
              <a:pPr/>
              <a:t>‹#›</a:t>
            </a:fld>
            <a:endParaRPr lang="el-GR"/>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C58C6D-B603-42F5-81B3-5BD8B9EA2A89}" type="slidenum">
              <a:rPr lang="el-GR"/>
              <a:pPr/>
              <a:t>1</a:t>
            </a:fld>
            <a:endParaRPr lang="el-GR"/>
          </a:p>
        </p:txBody>
      </p:sp>
      <p:sp>
        <p:nvSpPr>
          <p:cNvPr id="193538" name="Rectangle 2"/>
          <p:cNvSpPr>
            <a:spLocks noGrp="1" noRot="1" noChangeAspect="1" noChangeArrowheads="1" noTextEdit="1"/>
          </p:cNvSpPr>
          <p:nvPr>
            <p:ph type="sldImg"/>
          </p:nvPr>
        </p:nvSpPr>
        <p:spPr>
          <a:ln/>
        </p:spPr>
      </p:sp>
      <p:sp>
        <p:nvSpPr>
          <p:cNvPr id="193539" name="Rectangle 3"/>
          <p:cNvSpPr>
            <a:spLocks noGrp="1" noChangeArrowheads="1"/>
          </p:cNvSpPr>
          <p:nvPr>
            <p:ph type="body" idx="1"/>
          </p:nvPr>
        </p:nvSpPr>
        <p:spPr/>
        <p:txBody>
          <a:bodyPr/>
          <a:lstStyle/>
          <a:p>
            <a:r>
              <a:rPr lang="en-US" dirty="0"/>
              <a:t>Copyright 2009</a:t>
            </a:r>
            <a:r>
              <a:rPr lang="el-GR" dirty="0" smtClean="0"/>
              <a:t>-201</a:t>
            </a:r>
            <a:r>
              <a:rPr lang="en-US" dirty="0" smtClean="0"/>
              <a:t>2, </a:t>
            </a:r>
            <a:r>
              <a:rPr lang="el-GR" dirty="0"/>
              <a:t>Δ. </a:t>
            </a:r>
            <a:r>
              <a:rPr lang="el-GR" dirty="0" err="1"/>
              <a:t>Χαλαζωνίτης</a:t>
            </a:r>
            <a:r>
              <a:rPr lang="el-GR" dirty="0"/>
              <a:t>.</a:t>
            </a:r>
          </a:p>
          <a:p>
            <a:r>
              <a:rPr lang="el-GR" dirty="0"/>
              <a:t>Απαγορεύεται η μερική ή ολική αναπαραγωγή χωρίς την έγγραφη άδεια του συγγραφέα.</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E4E9A9-569D-4B4E-ADC2-56FBB4386CAE}" type="slidenum">
              <a:rPr lang="el-GR"/>
              <a:pPr/>
              <a:t>12</a:t>
            </a:fld>
            <a:endParaRPr lang="el-GR"/>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r>
              <a:rPr lang="el-GR" dirty="0"/>
              <a:t>Σε απόλυτα μεγέθη, οι άνδρες έχουν μεγαλύτερο πρόσωπο από τις γυναίκες, σχεδόν σε όλες τις μετρήσεις. Εδώ μερικά παραδείγματα: 3 αποστάσεις (κίτρινα βέλη) και 3 εμβαδά (μπλε: πρόσωπο - από τα μάτια και κάτω, χείλη, πώγωνας). Αντιθέτως, η απόσταση μεταξύ φρυδιού και ματιού είναι μεγαλύτερη στις γυναίκες </a:t>
            </a:r>
            <a:r>
              <a:rPr lang="en-US" dirty="0" smtClean="0"/>
              <a:t>(</a:t>
            </a:r>
            <a:r>
              <a:rPr lang="el-GR" dirty="0" smtClean="0"/>
              <a:t>κόκκινα βέλη) (μήπως </a:t>
            </a:r>
            <a:r>
              <a:rPr lang="el-GR" dirty="0" err="1"/>
              <a:t>γι΄</a:t>
            </a:r>
            <a:r>
              <a:rPr lang="el-GR" dirty="0"/>
              <a:t> αυτό μαδάνε τα φρύδια;).</a:t>
            </a:r>
          </a:p>
          <a:p>
            <a:r>
              <a:rPr lang="el-GR" dirty="0"/>
              <a:t>Πριν την εφηβεία, οι διαφορές μεταξύ των φύλων είναι τόσο μικρές που κλινικά δεν είναι σημαντικές.</a:t>
            </a:r>
          </a:p>
          <a:p>
            <a:r>
              <a:rPr lang="en-US" dirty="0"/>
              <a:t>Koehler N, Simmons LW, Rhodes G, Peters M. The relationship between sexual dimorphism in human faces and fluctuating asymmetry.</a:t>
            </a:r>
            <a:r>
              <a:rPr lang="el-GR" dirty="0"/>
              <a:t> </a:t>
            </a:r>
            <a:r>
              <a:rPr lang="en-US" dirty="0"/>
              <a:t>Proc </a:t>
            </a:r>
            <a:r>
              <a:rPr lang="en-US" dirty="0" err="1"/>
              <a:t>Biol</a:t>
            </a:r>
            <a:r>
              <a:rPr lang="en-US" dirty="0"/>
              <a:t> </a:t>
            </a:r>
            <a:r>
              <a:rPr lang="en-US" dirty="0" err="1"/>
              <a:t>Sci</a:t>
            </a:r>
            <a:r>
              <a:rPr lang="en-US" dirty="0"/>
              <a:t> 2004;27</a:t>
            </a:r>
            <a:r>
              <a:rPr lang="el-GR" dirty="0"/>
              <a:t>1:</a:t>
            </a:r>
            <a:r>
              <a:rPr lang="en-US" dirty="0"/>
              <a:t>S233-6.</a:t>
            </a:r>
            <a:endParaRPr lang="el-G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3B2FAB-F511-4D6C-9B01-B85A58B0A43C}" type="slidenum">
              <a:rPr lang="el-GR"/>
              <a:pPr/>
              <a:t>13</a:t>
            </a:fld>
            <a:endParaRPr lang="el-GR"/>
          </a:p>
        </p:txBody>
      </p:sp>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p:txBody>
          <a:bodyPr/>
          <a:lstStyle/>
          <a:p>
            <a:r>
              <a:rPr lang="el-GR" dirty="0"/>
              <a:t>Μέσοι όροι σχήματος από 12 αγόρια και 18 κορίτσια σε </a:t>
            </a:r>
            <a:r>
              <a:rPr lang="el-GR" dirty="0" err="1"/>
              <a:t>αλληλεπίθεση</a:t>
            </a:r>
            <a:r>
              <a:rPr lang="el-GR" dirty="0"/>
              <a:t> μετά από προσαρμογή στο ίδιο μέγεθος ώστε να φανούν διαφορές στο σχήμα μόνο. Παρατηρήστε πόση μικρή είναι η διαφορά του σχήματος (μη στατιστικώς σημαντική σε αυτό το δείγμα). Αυτή παρατηρείται κυρίως στην απόσταση από το μάτι στο φρύδι και στο μέγεθος του στόματος. Το περίγραμμα των αυτιών και του λαιμού, και το όριο του τριχωτού είναι </a:t>
            </a:r>
            <a:r>
              <a:rPr lang="el-GR" dirty="0" smtClean="0"/>
              <a:t>αναξιόπιστα λόγω της μεθόδου που χρησιμοποιήθηκε.</a:t>
            </a:r>
            <a:endParaRPr lang="el-G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D7AF30-F495-4386-BDB1-6D8305DEDB8A}" type="slidenum">
              <a:rPr lang="el-GR"/>
              <a:pPr/>
              <a:t>14</a:t>
            </a:fld>
            <a:endParaRPr lang="el-GR"/>
          </a:p>
        </p:txBody>
      </p:sp>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p:txBody>
          <a:bodyPr/>
          <a:lstStyle/>
          <a:p>
            <a:r>
              <a:rPr lang="el-GR"/>
              <a:t>Τα δύο πρόσωπα είναι μέσοι όροι από 18 κορίτσια και 12 αγόρια, αφού τροποποιήθηκε το σχήμα τους ώστε να είναι το ίδιο με το μέσο όρο και των 30 ατόμων. Άρα, τα πρόσωπα στις παραπάνω εικόνες έχουν το ίδιο σχήμα (θέση και μέγεθος ματιών, στόματος, μύτης, κλπ). Γιατί είναι εύκολο να αναγνωρίσουμε ποια εικόνα ανήκει στα αγόρια και ποια στα κορίτσια;</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BC7F14-9A59-4BE9-8FB5-DD618004914E}" type="slidenum">
              <a:rPr lang="el-GR"/>
              <a:pPr/>
              <a:t>15</a:t>
            </a:fld>
            <a:endParaRPr lang="el-GR"/>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p:txBody>
          <a:bodyPr/>
          <a:lstStyle/>
          <a:p>
            <a:r>
              <a:rPr lang="el-GR"/>
              <a:t>Εάν αντισταθμίσουμε τη διαφορά μεγέθους, τότε, μετά την εφηβεία, οι διαφορές στο σχήμα μεταξύ των φύλων απεικονίζονται χρωματικά εδώ. Στις γυναίκες, οι μπλε περιοχές είναι πιο μέσα και πίσω. Έτσι, στους άνδρες έχουμε πιο έντονη γωνία της γνάθου, πιο έντονο πώγωνα και μύτη και πιο έντονα υπερόφρυα τόξα. Αντίθετα, οι γυναίκες έχουν πιο έντονες παρειές. Οι διαφορές σχήματος αποδίδονται στα επίπεδα των ορμονών, και ιδιαίτερα της τεστοστερόνης.</a:t>
            </a:r>
            <a:endParaRPr lang="en-US"/>
          </a:p>
          <a:p>
            <a:r>
              <a:rPr lang="el-GR"/>
              <a:t>Hennessy RJ, McLearie S, Kinsella A, Waddington JL. Facial surface analysis by 3D laser scanning and geometric morphometrics in relation to sexual dimorphism in cerebral-craniofacial morphogenesis and cognitive function. J Anat 2005;207:283-95.</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334F58-6E44-423C-8C42-101A34D1AD70}" type="slidenum">
              <a:rPr lang="el-GR"/>
              <a:pPr/>
              <a:t>16</a:t>
            </a:fld>
            <a:endParaRPr lang="el-GR"/>
          </a:p>
        </p:txBody>
      </p:sp>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p:txBody>
          <a:bodyPr/>
          <a:lstStyle/>
          <a:p>
            <a:r>
              <a:rPr lang="el-GR"/>
              <a:t>Μέσοι όροι (από αριστερά προς τα δεξιά) 18 κοριτσιών, 30 παιδιών (18 κοριτσιών και 12 αγοριών), 12 αγοριών. Όλα τα πρόσωπα έχουν το ίδιο σχήμα, μόνο οι σκιάσεις διαφέρουν. Φαίνεται ότι οι σκιάσεις στα πλάγια της μύτης και κάτω από τα μάτια, που κάνουν τις παρειές να φαίνονται πιο εξέχουσες στα κορίτσια, και γενικώς όλες τις γραμμές του προσώπου πιο ‘σκληρές’ στα αγόρια, είναι αρκετές για να δώσουν την εντύπωση του φύλου.</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0C5A5D-ACB5-475A-BCCC-3A0A7CB4AAB2}" type="slidenum">
              <a:rPr lang="el-GR"/>
              <a:pPr/>
              <a:t>17</a:t>
            </a:fld>
            <a:endParaRPr lang="el-GR"/>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p:txBody>
          <a:bodyPr/>
          <a:lstStyle/>
          <a:p>
            <a:r>
              <a:rPr lang="el-GR"/>
              <a:t>Σε όλα τα πρόσωπα υπάρχει ασυμμετρία. Συνήθως το δεξί μισό είναι μεγαλύτερο, άρα υπάρχει ‘κατευθυνόμενη’ ασυμμετρία.</a:t>
            </a:r>
          </a:p>
          <a:p>
            <a:r>
              <a:rPr lang="el-GR"/>
              <a:t>Η ‘διακυμαινόμενη’ ασυμμετρία (</a:t>
            </a:r>
            <a:r>
              <a:rPr lang="en-US"/>
              <a:t>fluctuating asymmetry, </a:t>
            </a:r>
            <a:r>
              <a:rPr lang="el-GR"/>
              <a:t>η ασυμμετρία μεταξύ δεξιού και αριστερού ημιμορίου</a:t>
            </a:r>
            <a:r>
              <a:rPr lang="en-US"/>
              <a:t> </a:t>
            </a:r>
            <a:r>
              <a:rPr lang="el-GR"/>
              <a:t>που παραμένει αν αφαιρεθεί η κατευθυνόμενη) μπορεί να σχετίζεται με το φύλο (μεγαλύτερη σε άνδρες).</a:t>
            </a:r>
          </a:p>
          <a:p>
            <a:r>
              <a:rPr lang="el-GR"/>
              <a:t>Υπάρχουν πολλές παθολογικές καταστάσεις που προκαλούν ασυμμετρία (π.χ. ημιπροσωπική μικροσωμία, ετερόπλευρες κρανιοσυνοστώσεις, υπερτροφία κονδύλου, τραύμα, αγκύλωση ΚΓΔ). Η ασυμμετρία μπορεί να είναι και λειτουργική (πλαγιολίσθηση της γνάθου).</a:t>
            </a:r>
            <a:endParaRPr lang="en-US"/>
          </a:p>
          <a:p>
            <a:r>
              <a:rPr lang="en-US"/>
              <a:t>Are human preferences for facial symmetry focused on signals of developmental instability?</a:t>
            </a:r>
            <a:r>
              <a:rPr lang="el-GR"/>
              <a:t> Simmons </a:t>
            </a:r>
            <a:r>
              <a:rPr lang="en-US"/>
              <a:t>LW</a:t>
            </a:r>
            <a:r>
              <a:rPr lang="el-GR"/>
              <a:t>, Rhodes</a:t>
            </a:r>
            <a:r>
              <a:rPr lang="en-US"/>
              <a:t> G</a:t>
            </a:r>
            <a:r>
              <a:rPr lang="el-GR"/>
              <a:t>, Peters</a:t>
            </a:r>
            <a:r>
              <a:rPr lang="en-US"/>
              <a:t> M, </a:t>
            </a:r>
            <a:r>
              <a:rPr lang="el-GR"/>
              <a:t>Nicole Koehler</a:t>
            </a:r>
            <a:r>
              <a:rPr lang="en-US"/>
              <a:t> N. Behavioral Ecology 2004;15:864-871.</a:t>
            </a:r>
            <a:endParaRPr lang="el-G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51BC2A-4996-40D0-99C9-F5721D459124}" type="slidenum">
              <a:rPr lang="el-GR"/>
              <a:pPr/>
              <a:t>18</a:t>
            </a:fld>
            <a:endParaRPr lang="el-GR"/>
          </a:p>
        </p:txBody>
      </p:sp>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p:txBody>
          <a:bodyPr/>
          <a:lstStyle/>
          <a:p>
            <a:r>
              <a:rPr lang="el-GR"/>
              <a:t>Η βασική διαφορά στο σχήμα των προσώπων εντοπίζεται στη σχέση πλάτους/ύψους.</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976585-8F83-43EC-A498-96E75465B55B}" type="slidenum">
              <a:rPr lang="el-GR"/>
              <a:pPr/>
              <a:t>20</a:t>
            </a:fld>
            <a:endParaRPr lang="el-GR"/>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r>
              <a:rPr lang="el-GR"/>
              <a:t>Στην πλάγια όψη, οι διαφορές είναι στην προπέτεια των χειλέων σε σχέση με τη μύτη και τον πώγωνα (πάνω σειρά), και στην προσθιοπίσθια σχέση των γνάθων (κάτω σειρά). Στο μέσο κάθε σειράς είναι ο μέσος όρος, ενώ δεξιά και αριστερά οι ακραίες τιμές (+/- 3 τυπικές αποκλίσεις).</a:t>
            </a:r>
          </a:p>
          <a:p>
            <a:r>
              <a:rPr lang="el-GR"/>
              <a:t>Halazonetis DJ. Morphometric evaluation of soft-tissue profile shape. Am J Orthod Dentofacial Orthop 2007;131:481-9.</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2A1C57-96AA-4204-8FC3-EB165B81C05E}" type="slidenum">
              <a:rPr lang="el-GR"/>
              <a:pPr/>
              <a:t>21</a:t>
            </a:fld>
            <a:endParaRPr lang="el-GR"/>
          </a:p>
        </p:txBody>
      </p:sp>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p:txBody>
          <a:bodyPr/>
          <a:lstStyle/>
          <a:p>
            <a:r>
              <a:rPr lang="el-GR"/>
              <a:t>Πρώτος σκοπός της κλινικής εξέτασης είναι να αξιολογήσουμε τη μορφολογία και να κατατάξουμε το πρόσωπο μέσα στο εύρος της ποικιλότητας που παρατηρείται στον πληθυσμό. Δεδομένου ότι η ποικιλότητα εντοπίζεται στη σχέση εύρους/ύψους, στην προπέτεια των χειλέων και την προσθιοπίσθια θέση του πώγωνα, η κλινική εξέταση επικεντρώνεται σε αυτά τα χαρακτηριστικά.</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79EFAB-BCC2-436A-965C-0F515D184E5D}" type="slidenum">
              <a:rPr lang="el-GR"/>
              <a:pPr/>
              <a:t>22</a:t>
            </a:fld>
            <a:endParaRPr lang="el-GR"/>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p:txBody>
          <a:bodyPr/>
          <a:lstStyle/>
          <a:p>
            <a:r>
              <a:rPr lang="el-GR" dirty="0"/>
              <a:t>Προσοχή! Το βιβλίο των φοιτητών αναφέρει </a:t>
            </a:r>
            <a:r>
              <a:rPr lang="el-GR" dirty="0" smtClean="0"/>
              <a:t>ότι το </a:t>
            </a:r>
            <a:r>
              <a:rPr lang="el-GR" dirty="0"/>
              <a:t>ύψος </a:t>
            </a:r>
            <a:r>
              <a:rPr lang="el-GR" dirty="0" smtClean="0"/>
              <a:t>είναι</a:t>
            </a:r>
            <a:r>
              <a:rPr lang="el-GR" baseline="0" dirty="0" smtClean="0"/>
              <a:t> </a:t>
            </a:r>
            <a:r>
              <a:rPr lang="el-GR" dirty="0" smtClean="0"/>
              <a:t>μεγαλύτερο </a:t>
            </a:r>
            <a:r>
              <a:rPr lang="el-GR" dirty="0"/>
              <a:t>του πλάτους, γιατί χρησιμοποιεί το </a:t>
            </a:r>
            <a:r>
              <a:rPr lang="el-GR" dirty="0" err="1"/>
              <a:t>μεσόφρυο</a:t>
            </a:r>
            <a:r>
              <a:rPr lang="el-GR" dirty="0"/>
              <a:t> ως σημείο ορισμού του ύψους. Όμως, </a:t>
            </a:r>
            <a:r>
              <a:rPr lang="el-GR" dirty="0" smtClean="0"/>
              <a:t>στα περισσότερα άρθρα στη βιβλιογραφία </a:t>
            </a:r>
            <a:r>
              <a:rPr lang="el-GR" dirty="0"/>
              <a:t>χρησιμοποιείται το </a:t>
            </a:r>
            <a:r>
              <a:rPr lang="en-US" dirty="0" err="1" smtClean="0"/>
              <a:t>Nasion</a:t>
            </a:r>
            <a:r>
              <a:rPr lang="el-GR" dirty="0" smtClean="0"/>
              <a:t>. </a:t>
            </a:r>
            <a:r>
              <a:rPr lang="el-GR" dirty="0"/>
              <a:t>Να τονιστεί στους φοιτητές.</a:t>
            </a:r>
          </a:p>
          <a:p>
            <a:r>
              <a:rPr lang="el-GR" dirty="0"/>
              <a:t>Σε ενήλικες, το πλάτος (μεταξύ </a:t>
            </a:r>
            <a:r>
              <a:rPr lang="en-US" dirty="0" err="1"/>
              <a:t>zy-zy</a:t>
            </a:r>
            <a:r>
              <a:rPr lang="en-US" dirty="0"/>
              <a:t>)</a:t>
            </a:r>
            <a:r>
              <a:rPr lang="el-GR" dirty="0"/>
              <a:t> είναι μεγαλύτερο του ύψους (</a:t>
            </a:r>
            <a:r>
              <a:rPr lang="en-US" dirty="0"/>
              <a:t>n-</a:t>
            </a:r>
            <a:r>
              <a:rPr lang="en-US" dirty="0" err="1"/>
              <a:t>gn</a:t>
            </a:r>
            <a:r>
              <a:rPr lang="en-US" dirty="0"/>
              <a:t>)</a:t>
            </a:r>
            <a:r>
              <a:rPr lang="el-GR" dirty="0"/>
              <a:t>, με λόγο περίπου 1.15. Ο λόγος αυτός είναι μικρότερος στα παιδιά, γιατί το ύψος αυξάνεται αργότερα περισσότερο από το πλάτος. Σε επιμήκη πρόσωπα, ο λόγος πλησιάζει το 1, ενώ σε </a:t>
            </a:r>
            <a:r>
              <a:rPr lang="el-GR" dirty="0" err="1"/>
              <a:t>στρογγύλα</a:t>
            </a:r>
            <a:r>
              <a:rPr lang="el-GR" dirty="0"/>
              <a:t>, μπορεί να είναι 1.20 ή περισσότερο.</a:t>
            </a:r>
          </a:p>
          <a:p>
            <a:r>
              <a:rPr lang="en-US" dirty="0"/>
              <a:t>Anthropometric measurements of the facial framework in adulthood: age-related changes in eight age categories in 600 healthy white North Americans of European ancestry from 16 to 90 years of age. </a:t>
            </a:r>
            <a:r>
              <a:rPr lang="en-US" dirty="0" err="1"/>
              <a:t>Farkas</a:t>
            </a:r>
            <a:r>
              <a:rPr lang="en-US" dirty="0"/>
              <a:t> LG, </a:t>
            </a:r>
            <a:r>
              <a:rPr lang="en-US" dirty="0" err="1"/>
              <a:t>Eiben</a:t>
            </a:r>
            <a:r>
              <a:rPr lang="en-US" dirty="0"/>
              <a:t> OG, </a:t>
            </a:r>
            <a:r>
              <a:rPr lang="en-US" dirty="0" err="1"/>
              <a:t>Sivkov</a:t>
            </a:r>
            <a:r>
              <a:rPr lang="en-US" dirty="0"/>
              <a:t> S, </a:t>
            </a:r>
            <a:r>
              <a:rPr lang="en-US" dirty="0" err="1"/>
              <a:t>Tompson</a:t>
            </a:r>
            <a:r>
              <a:rPr lang="en-US" dirty="0"/>
              <a:t> B, </a:t>
            </a:r>
            <a:r>
              <a:rPr lang="en-US" dirty="0" err="1"/>
              <a:t>Katic</a:t>
            </a:r>
            <a:r>
              <a:rPr lang="en-US" dirty="0"/>
              <a:t> MJ, Forrest CR. J </a:t>
            </a:r>
            <a:r>
              <a:rPr lang="en-US" dirty="0" err="1"/>
              <a:t>Craniofac</a:t>
            </a:r>
            <a:r>
              <a:rPr lang="en-US" dirty="0"/>
              <a:t> </a:t>
            </a:r>
            <a:r>
              <a:rPr lang="en-US" dirty="0" err="1"/>
              <a:t>Surg</a:t>
            </a:r>
            <a:r>
              <a:rPr lang="en-US" dirty="0"/>
              <a:t> 2004;15:288-98.</a:t>
            </a:r>
          </a:p>
          <a:p>
            <a:r>
              <a:rPr lang="en-US" dirty="0"/>
              <a:t>Comparison of facial proportions and anthropometric norms among Turkish young adults with different face types. </a:t>
            </a:r>
            <a:r>
              <a:rPr lang="en-US" dirty="0" err="1"/>
              <a:t>Arslan</a:t>
            </a:r>
            <a:r>
              <a:rPr lang="en-US" dirty="0"/>
              <a:t> SG, </a:t>
            </a:r>
            <a:r>
              <a:rPr lang="en-US" dirty="0" err="1"/>
              <a:t>Genç</a:t>
            </a:r>
            <a:r>
              <a:rPr lang="en-US" dirty="0"/>
              <a:t> C, </a:t>
            </a:r>
            <a:r>
              <a:rPr lang="en-US" dirty="0" err="1"/>
              <a:t>Odabaş</a:t>
            </a:r>
            <a:r>
              <a:rPr lang="en-US" dirty="0"/>
              <a:t> B, Kama JD. Aesthetic </a:t>
            </a:r>
            <a:r>
              <a:rPr lang="en-US" dirty="0" err="1"/>
              <a:t>Plast</a:t>
            </a:r>
            <a:r>
              <a:rPr lang="en-US" dirty="0"/>
              <a:t> </a:t>
            </a:r>
            <a:r>
              <a:rPr lang="en-US" dirty="0" err="1"/>
              <a:t>Surg</a:t>
            </a:r>
            <a:r>
              <a:rPr lang="en-US" dirty="0"/>
              <a:t> 2008;32:234-42.</a:t>
            </a:r>
          </a:p>
          <a:p>
            <a:r>
              <a:rPr lang="en-US" dirty="0"/>
              <a:t>The effect of ethnicity on facial anthropometry in Northern Iran. </a:t>
            </a:r>
            <a:r>
              <a:rPr lang="en-US" dirty="0" err="1"/>
              <a:t>Jahanshahi</a:t>
            </a:r>
            <a:r>
              <a:rPr lang="en-US" dirty="0"/>
              <a:t> M, </a:t>
            </a:r>
            <a:r>
              <a:rPr lang="en-US" dirty="0" err="1"/>
              <a:t>Golalipour</a:t>
            </a:r>
            <a:r>
              <a:rPr lang="en-US" dirty="0"/>
              <a:t> MJ, </a:t>
            </a:r>
            <a:r>
              <a:rPr lang="en-US" dirty="0" err="1"/>
              <a:t>Heidari</a:t>
            </a:r>
            <a:r>
              <a:rPr lang="en-US" dirty="0"/>
              <a:t> K. Singapore Med J 2008;49:940-3.</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9761DC-7F7E-4B5B-BBA1-0FE1DF508605}" type="slidenum">
              <a:rPr lang="el-GR"/>
              <a:pPr/>
              <a:t>2</a:t>
            </a:fld>
            <a:endParaRPr lang="el-GR"/>
          </a:p>
        </p:txBody>
      </p:sp>
      <p:sp>
        <p:nvSpPr>
          <p:cNvPr id="212994" name="Rectangle 2"/>
          <p:cNvSpPr>
            <a:spLocks noGrp="1" noRot="1" noChangeAspect="1" noChangeArrowheads="1" noTextEdit="1"/>
          </p:cNvSpPr>
          <p:nvPr>
            <p:ph type="sldImg"/>
          </p:nvPr>
        </p:nvSpPr>
        <p:spPr>
          <a:ln/>
        </p:spPr>
      </p:sp>
      <p:sp>
        <p:nvSpPr>
          <p:cNvPr id="212995" name="Rectangle 3"/>
          <p:cNvSpPr>
            <a:spLocks noGrp="1" noChangeArrowheads="1"/>
          </p:cNvSpPr>
          <p:nvPr>
            <p:ph type="body" idx="1"/>
          </p:nvPr>
        </p:nvSpPr>
        <p:spPr/>
        <p:txBody>
          <a:bodyPr/>
          <a:lstStyle/>
          <a:p>
            <a:endParaRPr lang="el-G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0E1501-74FD-4C91-A046-293B877C5FF1}" type="slidenum">
              <a:rPr lang="el-GR"/>
              <a:pPr/>
              <a:t>23</a:t>
            </a:fld>
            <a:endParaRPr lang="el-GR"/>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r>
              <a:rPr lang="el-GR"/>
              <a:t>Όχι 45/55. Οι αναλογίες 45/55 είναι περισσότερο σωστές στην κεφαλομετρική ανάλυση, όπου χρησιμοποιούμε σκελετικά σημεία.</a:t>
            </a:r>
          </a:p>
          <a:p>
            <a:r>
              <a:rPr lang="en-US"/>
              <a:t>Relation between anthropometric and cephalometric measurements and proportions of the face of healthy young white adult men and women.</a:t>
            </a:r>
            <a:r>
              <a:rPr lang="el-GR"/>
              <a:t> </a:t>
            </a:r>
            <a:r>
              <a:rPr lang="en-US"/>
              <a:t>Budai M, Farkas LG, Tompson B, Katic M, Forrest CR.</a:t>
            </a:r>
            <a:r>
              <a:rPr lang="el-GR"/>
              <a:t> </a:t>
            </a:r>
            <a:r>
              <a:rPr lang="en-US"/>
              <a:t>J Craniofac Surg 2003;14:154-61</a:t>
            </a:r>
            <a:r>
              <a:rPr lang="el-GR"/>
              <a:t>.</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46AF03-DBB5-46A1-A2F5-10E893C98F31}" type="slidenum">
              <a:rPr lang="el-GR"/>
              <a:pPr/>
              <a:t>24</a:t>
            </a:fld>
            <a:endParaRPr lang="el-GR"/>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p:txBody>
          <a:bodyPr/>
          <a:lstStyle/>
          <a:p>
            <a:r>
              <a:rPr lang="el-GR"/>
              <a:t>Προσέξτε ότι είναι κοντά στους νεοκλασικούς κανόνες, αλλά όχι ακριβώς.</a:t>
            </a:r>
          </a:p>
          <a:p>
            <a:r>
              <a:rPr lang="en-US"/>
              <a:t>Relation between anthropometric and cephalometric measurements and proportions of the face of healthy young white adult men and women.</a:t>
            </a:r>
            <a:r>
              <a:rPr lang="el-GR"/>
              <a:t> </a:t>
            </a:r>
            <a:r>
              <a:rPr lang="en-US"/>
              <a:t>Budai M, Farkas LG, Tompson B, Katic M, Forrest CR.</a:t>
            </a:r>
            <a:r>
              <a:rPr lang="el-GR"/>
              <a:t> </a:t>
            </a:r>
            <a:r>
              <a:rPr lang="en-US"/>
              <a:t>J Craniofac Surg 2003;14:154-61</a:t>
            </a:r>
            <a:r>
              <a:rPr lang="el-GR"/>
              <a:t>.</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7B15EA-9B74-4C41-AE36-D0F2EF344DB1}" type="slidenum">
              <a:rPr lang="el-GR"/>
              <a:pPr/>
              <a:t>25</a:t>
            </a:fld>
            <a:endParaRPr lang="el-GR"/>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p:txBody>
          <a:bodyPr/>
          <a:lstStyle/>
          <a:p>
            <a:r>
              <a:rPr lang="el-GR"/>
              <a:t>Πόσο διαφορετικά είναι αυτά τα πρόσωπα;</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3B219C-4F0A-4DF5-AADF-E0A54C4A7112}" type="slidenum">
              <a:rPr lang="el-GR"/>
              <a:pPr/>
              <a:t>26</a:t>
            </a:fld>
            <a:endParaRPr lang="el-GR"/>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p:txBody>
          <a:bodyPr/>
          <a:lstStyle/>
          <a:p>
            <a:r>
              <a:rPr lang="el-GR"/>
              <a:t>Οι εικόνες έχουν ρυθμιστεί ώστε το ύψος του προσώπου να είναι το ίδιο. Παρατηρήστε τη διαφορά στο πλάτος (η κίτρινη γραμμή στη δεξιά εικόνα είναι ίδιου μήκους με την αντίστοιχη της αριστερής εικόνας). Επίσης παρατηρήστε τη διαφορά στην αναλογία των υψών του προσώπου, στο πλάτος του στόματος και το σχετικό μήκος των χειλέων.</a:t>
            </a:r>
          </a:p>
          <a:p>
            <a:r>
              <a:rPr lang="el-GR"/>
              <a:t>Οι διαφορές μπορεί να φαίνονται μικρές, αν εξεταστούν χωριστά η κάθε μία, όμως η συνολική οπτική εντύπωση είναι έντονη. Με το παράδειγμα αυτό μπορεί να γίνει συζήτηση σχετικά με την ευαισθησία του ανθρώπου να διακρίνει διαφορές μεταξύ προσώπων που βλέπει στην καθημερινή ζωή, τα οποία έχουν όλα τα ίδια στοιχεία (μάτια, μύτη, στόμα) στην ίδια σχεδόν θέση, αλλά με μικρές διαφορές μεταξύ τους.</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47B4D1-EFE7-4799-8B57-69A785EF38E4}" type="slidenum">
              <a:rPr lang="el-GR"/>
              <a:pPr/>
              <a:t>27</a:t>
            </a:fld>
            <a:endParaRPr lang="el-G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p:txBody>
          <a:bodyPr/>
          <a:lstStyle/>
          <a:p>
            <a:r>
              <a:rPr lang="el-GR"/>
              <a:t>Κοντό πρόσωπο μπορεί να παρουσιάζει αυξημένη κατακόρυφη πρόταξη. Πάντως είναι πολύ δύσκολο να έχει χασμοδοντία.</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8B85FE-346F-49AD-9C14-4BDBBC383610}" type="slidenum">
              <a:rPr lang="el-GR"/>
              <a:pPr/>
              <a:t>28</a:t>
            </a:fld>
            <a:endParaRPr lang="el-GR"/>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p:txBody>
          <a:bodyPr/>
          <a:lstStyle/>
          <a:p>
            <a:r>
              <a:rPr lang="el-GR"/>
              <a:t>Μακρύ πρόσωπο μπορεί να συνδυάζεται με πρόσθια χασμοδοντία. Συζήτηση σχετικά με το μηχανισμό που θα μπορούσε να προκαλέσει αυτό το φαινόμενο. Σε περίπτωση που δεν υπάρχει χασμοδοντία, πώς θα είναι η μορφολογία των φατνιακών αποφύσεων; (απάντηση: ψηλές και λεπτές, με ρίζες που διαγράφονται έντονα: οδοντική αντιστάθμιση του σκελετικού προβλήματος;) Γιατί υπάρχει σταυροειδής σύγκλειση στον ασθενή αυτόν; Πώς θα διαφοροδιαγνώσουμε μια σκελετική χασμοδοντία από μία οδοντική;</a:t>
            </a:r>
          </a:p>
          <a:p>
            <a:r>
              <a:rPr lang="el-GR"/>
              <a:t>Είναι το πρόσωπο συμμετρικό; Εισαγωγή στη συμμετρία…</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5EF9F9-19EE-4FA1-B415-CB38DE6EC1C1}" type="slidenum">
              <a:rPr lang="el-GR"/>
              <a:pPr/>
              <a:t>29</a:t>
            </a:fld>
            <a:endParaRPr lang="el-GR"/>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p:txBody>
          <a:bodyPr/>
          <a:lstStyle/>
          <a:p>
            <a:r>
              <a:rPr lang="el-GR"/>
              <a:t>Τα θέματα της συμμετρίας αναφέρθηκαν προηγουμένως και μπορεί εδώ να γίνει μια μικρή επανάληψη. Περιγραφή των σημείων της μέσης γραμμής που χρησιμοποιούμε.</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837CDE-7086-42FC-BA97-70124BA74937}" type="slidenum">
              <a:rPr lang="el-GR"/>
              <a:pPr/>
              <a:t>30</a:t>
            </a:fld>
            <a:endParaRPr lang="el-GR"/>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p:txBody>
          <a:bodyPr/>
          <a:lstStyle/>
          <a:p>
            <a:endParaRPr lang="el-G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E1C2AC-2D40-42F7-BDF9-9C0121CB097A}" type="slidenum">
              <a:rPr lang="el-GR"/>
              <a:pPr/>
              <a:t>31</a:t>
            </a:fld>
            <a:endParaRPr lang="el-GR"/>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p:txBody>
          <a:bodyPr/>
          <a:lstStyle/>
          <a:p>
            <a:r>
              <a:rPr lang="el-GR"/>
              <a:t>Παρατηρήστε την ασυμμετρία και στο ύψος των ώτων, καθώς και την απόκλιση της στοματικής σχισμής.</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DDCAA9-1FD5-4237-A452-45DD0E561066}" type="slidenum">
              <a:rPr lang="el-GR"/>
              <a:pPr/>
              <a:t>32</a:t>
            </a:fld>
            <a:endParaRPr lang="el-GR"/>
          </a:p>
        </p:txBody>
      </p:sp>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p:txBody>
          <a:bodyPr/>
          <a:lstStyle/>
          <a:p>
            <a:r>
              <a:rPr lang="el-GR"/>
              <a:t>Παρατηρήστε την ασυμμετρία και στο ύψος των ώτων, καθώς και την απόκλιση της στοματικής σχισμής.</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0FC99E-9294-4AE2-B47D-1B908E9BEF23}" type="slidenum">
              <a:rPr lang="el-GR"/>
              <a:pPr/>
              <a:t>3</a:t>
            </a:fld>
            <a:endParaRPr lang="el-GR"/>
          </a:p>
        </p:txBody>
      </p:sp>
      <p:sp>
        <p:nvSpPr>
          <p:cNvPr id="215042" name="Rectangle 2"/>
          <p:cNvSpPr>
            <a:spLocks noGrp="1" noRot="1" noChangeAspect="1" noChangeArrowheads="1" noTextEdit="1"/>
          </p:cNvSpPr>
          <p:nvPr>
            <p:ph type="sldImg"/>
          </p:nvPr>
        </p:nvSpPr>
        <p:spPr>
          <a:ln/>
        </p:spPr>
      </p:sp>
      <p:sp>
        <p:nvSpPr>
          <p:cNvPr id="215043" name="Rectangle 3"/>
          <p:cNvSpPr>
            <a:spLocks noGrp="1" noChangeArrowheads="1"/>
          </p:cNvSpPr>
          <p:nvPr>
            <p:ph type="body" idx="1"/>
          </p:nvPr>
        </p:nvSpPr>
        <p:spPr/>
        <p:txBody>
          <a:bodyPr/>
          <a:lstStyle/>
          <a:p>
            <a:endParaRPr lang="el-G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E93F79-09F3-4DDB-AFAD-B261EDDC0C7B}" type="slidenum">
              <a:rPr lang="el-GR"/>
              <a:pPr/>
              <a:t>33</a:t>
            </a:fld>
            <a:endParaRPr lang="el-GR"/>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p:txBody>
          <a:bodyPr/>
          <a:lstStyle/>
          <a:p>
            <a:r>
              <a:rPr lang="el-GR"/>
              <a:t>Παρατηρήστε την ασυμμετρία και στο ύψος των ώτων, καθώς και την απόκλιση της στοματικής σχισμής.</a:t>
            </a:r>
          </a:p>
          <a:p>
            <a:r>
              <a:rPr lang="el-GR"/>
              <a:t>Ενδοστοματικά: μετατόπιση της οδοντικής μέσης γραμμής. Πιθανές αιτιολογίες;</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2E4048-FCB1-49B3-83E3-4D685B3FA5D6}" type="slidenum">
              <a:rPr lang="el-GR"/>
              <a:pPr/>
              <a:t>34</a:t>
            </a:fld>
            <a:endParaRPr lang="el-GR"/>
          </a:p>
        </p:txBody>
      </p:sp>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p:txBody>
          <a:bodyPr/>
          <a:lstStyle/>
          <a:p>
            <a:r>
              <a:rPr lang="el-GR"/>
              <a:t>Κατάταξη ανάλογα με τη θέση των χειλέων και του πώγωνα ως προς τη γραμμή αρμονίας. Δεν με ενθουσιάζει αυτή η κατάταξη γιατί η ορολογία κυρτό-κοίλο παραπέμπει στο σχήμα της κατατομής, ενώ εδώ αξιολογείται η προσθιοπίθια θέση των γνάθων (με βάση το επίπεδο Φραγκφούρτης) σε σχέση με το σημείο </a:t>
            </a:r>
            <a:r>
              <a:rPr lang="en-US"/>
              <a:t>N</a:t>
            </a:r>
            <a:r>
              <a:rPr lang="el-GR"/>
              <a:t>. Η αξιολόγηση, όπως γίνεται εδώ, είναι αντίστοιχη των μετρήσεων </a:t>
            </a:r>
            <a:r>
              <a:rPr lang="en-US"/>
              <a:t>McNamara</a:t>
            </a:r>
            <a:r>
              <a:rPr lang="el-GR"/>
              <a:t> στην κεφαλομετρική του ανάλυση (</a:t>
            </a:r>
            <a:r>
              <a:rPr lang="en-US"/>
              <a:t>Na perpendicular). </a:t>
            </a:r>
            <a:r>
              <a:rPr lang="el-GR"/>
              <a:t>Πάντως, άσχετα με την ορολογία, η αξιολόγηση του προσώπου με αυτή τη μέθοδο δίνει μια εικόνα της σχέσης των γνάθων και άρα και της σχέσης των οδοντικών τόξων.</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B08AFD-279B-4C1D-9BBE-11AC40DFCBE8}" type="slidenum">
              <a:rPr lang="el-GR"/>
              <a:pPr/>
              <a:t>35</a:t>
            </a:fld>
            <a:endParaRPr lang="el-GR"/>
          </a:p>
        </p:txBody>
      </p:sp>
      <p:sp>
        <p:nvSpPr>
          <p:cNvPr id="161794" name="Rectangle 2"/>
          <p:cNvSpPr>
            <a:spLocks noGrp="1" noRot="1" noChangeAspect="1" noChangeArrowheads="1" noTextEdit="1"/>
          </p:cNvSpPr>
          <p:nvPr>
            <p:ph type="sldImg"/>
          </p:nvPr>
        </p:nvSpPr>
        <p:spPr>
          <a:ln/>
        </p:spPr>
      </p:sp>
      <p:sp>
        <p:nvSpPr>
          <p:cNvPr id="161795" name="Rectangle 3"/>
          <p:cNvSpPr>
            <a:spLocks noGrp="1" noChangeArrowheads="1"/>
          </p:cNvSpPr>
          <p:nvPr>
            <p:ph type="body" idx="1"/>
          </p:nvPr>
        </p:nvSpPr>
        <p:spPr/>
        <p:txBody>
          <a:bodyPr/>
          <a:lstStyle/>
          <a:p>
            <a:r>
              <a:rPr lang="el-GR" dirty="0"/>
              <a:t>Η γωνία κυρτότητας αντιπροσωπεύει καλύτερα τους όρους κυρτό-κοίλο. Μπορούμε να χρησιμοποιήσουμε όποιο από τα δύο σημεία της κάτω γνάθου θέλουμε, όμως το σημείο </a:t>
            </a:r>
            <a:r>
              <a:rPr lang="en-US" dirty="0"/>
              <a:t>B</a:t>
            </a:r>
            <a:r>
              <a:rPr lang="el-GR" dirty="0"/>
              <a:t> ίσως να μπορεί να δείξει καλύτερα την υποκείμενη σχέση των οδοντικών τόξων, γιατί αντιπροσωπεύει καλύτερα το πρόσθιο όριο της φατνιακής απόφυσης: σε πρόσωπα τύπου ΙΙ/2 </a:t>
            </a:r>
            <a:r>
              <a:rPr lang="el-GR" dirty="0" smtClean="0"/>
              <a:t>(Τάξη ΙΙ, κατηγορία 2) ο </a:t>
            </a:r>
            <a:r>
              <a:rPr lang="el-GR" dirty="0"/>
              <a:t>πώγωνας μπορεί να είναι έντονος, όμως το βαθύτερο σημείο της </a:t>
            </a:r>
            <a:r>
              <a:rPr lang="el-GR" dirty="0" err="1"/>
              <a:t>γενειοχειλικής</a:t>
            </a:r>
            <a:r>
              <a:rPr lang="el-GR" dirty="0"/>
              <a:t> αύλακας είναι πίσω.</a:t>
            </a:r>
          </a:p>
          <a:p>
            <a:r>
              <a:rPr lang="el-GR" dirty="0"/>
              <a:t>Τιμές για σκελετική Τάξη </a:t>
            </a:r>
            <a:r>
              <a:rPr lang="en-US" dirty="0"/>
              <a:t>I</a:t>
            </a:r>
            <a:r>
              <a:rPr lang="el-GR" dirty="0"/>
              <a:t>:</a:t>
            </a:r>
          </a:p>
          <a:p>
            <a:r>
              <a:rPr lang="en-US" dirty="0" err="1"/>
              <a:t>ANaB</a:t>
            </a:r>
            <a:r>
              <a:rPr lang="en-US" dirty="0"/>
              <a:t>: 5 (SD: 4)</a:t>
            </a:r>
            <a:r>
              <a:rPr lang="el-GR" dirty="0"/>
              <a:t> </a:t>
            </a:r>
            <a:r>
              <a:rPr lang="en-US" dirty="0"/>
              <a:t>(SD: standard deviation, </a:t>
            </a:r>
            <a:r>
              <a:rPr lang="el-GR" dirty="0"/>
              <a:t>τυπική απόκλιση)</a:t>
            </a:r>
            <a:endParaRPr lang="en-US" dirty="0"/>
          </a:p>
          <a:p>
            <a:r>
              <a:rPr lang="en-US" dirty="0" err="1"/>
              <a:t>NaAPg</a:t>
            </a:r>
            <a:r>
              <a:rPr lang="en-US" dirty="0"/>
              <a:t>: 13 (SD: 5)</a:t>
            </a:r>
          </a:p>
          <a:p>
            <a:r>
              <a:rPr lang="el-GR" dirty="0" err="1"/>
              <a:t>Angles</a:t>
            </a:r>
            <a:r>
              <a:rPr lang="el-GR" dirty="0"/>
              <a:t> </a:t>
            </a:r>
            <a:r>
              <a:rPr lang="el-GR" dirty="0" err="1"/>
              <a:t>of</a:t>
            </a:r>
            <a:r>
              <a:rPr lang="el-GR" dirty="0"/>
              <a:t> </a:t>
            </a:r>
            <a:r>
              <a:rPr lang="el-GR" dirty="0" err="1"/>
              <a:t>facial</a:t>
            </a:r>
            <a:r>
              <a:rPr lang="el-GR" dirty="0"/>
              <a:t> </a:t>
            </a:r>
            <a:r>
              <a:rPr lang="el-GR" dirty="0" err="1"/>
              <a:t>convexity</a:t>
            </a:r>
            <a:r>
              <a:rPr lang="el-GR" dirty="0"/>
              <a:t> </a:t>
            </a:r>
            <a:r>
              <a:rPr lang="el-GR" dirty="0" err="1"/>
              <a:t>in</a:t>
            </a:r>
            <a:r>
              <a:rPr lang="el-GR" dirty="0"/>
              <a:t> </a:t>
            </a:r>
            <a:r>
              <a:rPr lang="el-GR" dirty="0" err="1"/>
              <a:t>different</a:t>
            </a:r>
            <a:r>
              <a:rPr lang="el-GR" dirty="0"/>
              <a:t> </a:t>
            </a:r>
            <a:r>
              <a:rPr lang="el-GR" dirty="0" err="1"/>
              <a:t>skeletal</a:t>
            </a:r>
            <a:r>
              <a:rPr lang="el-GR" dirty="0"/>
              <a:t> </a:t>
            </a:r>
            <a:r>
              <a:rPr lang="el-GR" dirty="0" err="1"/>
              <a:t>Classes</a:t>
            </a:r>
            <a:r>
              <a:rPr lang="el-GR" dirty="0"/>
              <a:t>.</a:t>
            </a:r>
            <a:r>
              <a:rPr lang="en-US" dirty="0"/>
              <a:t> </a:t>
            </a:r>
            <a:r>
              <a:rPr lang="el-GR" dirty="0" err="1"/>
              <a:t>Godt</a:t>
            </a:r>
            <a:r>
              <a:rPr lang="el-GR" dirty="0"/>
              <a:t> A, </a:t>
            </a:r>
            <a:r>
              <a:rPr lang="el-GR" dirty="0" err="1"/>
              <a:t>Müller</a:t>
            </a:r>
            <a:r>
              <a:rPr lang="el-GR" dirty="0"/>
              <a:t> A, </a:t>
            </a:r>
            <a:r>
              <a:rPr lang="el-GR" dirty="0" err="1"/>
              <a:t>Kalwitzki</a:t>
            </a:r>
            <a:r>
              <a:rPr lang="el-GR" dirty="0"/>
              <a:t> M, </a:t>
            </a:r>
            <a:r>
              <a:rPr lang="el-GR" dirty="0" err="1"/>
              <a:t>Göz</a:t>
            </a:r>
            <a:r>
              <a:rPr lang="el-GR" dirty="0"/>
              <a:t> G.</a:t>
            </a:r>
            <a:r>
              <a:rPr lang="en-US" dirty="0"/>
              <a:t> </a:t>
            </a:r>
            <a:r>
              <a:rPr lang="el-GR" dirty="0" err="1"/>
              <a:t>Eur</a:t>
            </a:r>
            <a:r>
              <a:rPr lang="el-GR" dirty="0"/>
              <a:t> J </a:t>
            </a:r>
            <a:r>
              <a:rPr lang="el-GR" dirty="0" err="1"/>
              <a:t>Orthod</a:t>
            </a:r>
            <a:r>
              <a:rPr lang="el-GR" dirty="0"/>
              <a:t> 2007;29:648-53.</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24AEB7-8431-4E8D-8F03-3EE0B765306C}" type="slidenum">
              <a:rPr lang="el-GR"/>
              <a:pPr/>
              <a:t>36</a:t>
            </a:fld>
            <a:endParaRPr lang="el-GR"/>
          </a:p>
        </p:txBody>
      </p:sp>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p:txBody>
          <a:bodyPr/>
          <a:lstStyle/>
          <a:p>
            <a:r>
              <a:rPr lang="el-GR" dirty="0"/>
              <a:t>Η γωνία κυρτότητας αντιπροσωπεύει καλύτερα τους όρους κυρτό-κοίλο. Μπορούμε να χρησιμοποιήσουμε όποιο από τα δύο σημεία της κάτω γνάθου θέλουμε, όμως το σημείο </a:t>
            </a:r>
            <a:r>
              <a:rPr lang="en-US" dirty="0"/>
              <a:t>B</a:t>
            </a:r>
            <a:r>
              <a:rPr lang="el-GR" dirty="0"/>
              <a:t> ίσως να μπορεί να δείξει καλύτερα την υποκείμενη σχέση των οδοντικών τόξων, γιατί αντιπροσωπεύει καλύτερα το πρόσθιο όριο της φατνιακής απόφυσης: σε πρόσωπα τύπου </a:t>
            </a:r>
            <a:r>
              <a:rPr lang="el-GR" dirty="0" smtClean="0"/>
              <a:t>ΙΙ/2 (Τάξη ΙΙ, κατηγορία 2) ο </a:t>
            </a:r>
            <a:r>
              <a:rPr lang="el-GR" dirty="0"/>
              <a:t>πώγωνας μπορεί να είναι έντονος, όμως το βαθύτερο σημείο της </a:t>
            </a:r>
            <a:r>
              <a:rPr lang="el-GR" dirty="0" err="1"/>
              <a:t>γενειοχειλικής</a:t>
            </a:r>
            <a:r>
              <a:rPr lang="el-GR" dirty="0"/>
              <a:t> αύλακας είναι πίσω.</a:t>
            </a:r>
          </a:p>
          <a:p>
            <a:r>
              <a:rPr lang="el-GR" dirty="0"/>
              <a:t>Τιμές για σκελετική Τάξη </a:t>
            </a:r>
            <a:r>
              <a:rPr lang="en-US" dirty="0"/>
              <a:t>I</a:t>
            </a:r>
            <a:r>
              <a:rPr lang="el-GR" dirty="0"/>
              <a:t>:</a:t>
            </a:r>
          </a:p>
          <a:p>
            <a:r>
              <a:rPr lang="en-US" dirty="0" err="1"/>
              <a:t>ANaB</a:t>
            </a:r>
            <a:r>
              <a:rPr lang="en-US" dirty="0"/>
              <a:t>: 5 (SD: 4) (SD: standard deviation, </a:t>
            </a:r>
            <a:r>
              <a:rPr lang="el-GR" dirty="0"/>
              <a:t>τυπική απόκλιση)</a:t>
            </a:r>
            <a:endParaRPr lang="en-US" dirty="0"/>
          </a:p>
          <a:p>
            <a:r>
              <a:rPr lang="en-US" dirty="0" err="1"/>
              <a:t>NaAPg</a:t>
            </a:r>
            <a:r>
              <a:rPr lang="en-US" dirty="0"/>
              <a:t>: 13 (SD: 5)</a:t>
            </a:r>
          </a:p>
          <a:p>
            <a:r>
              <a:rPr lang="el-GR" dirty="0" err="1"/>
              <a:t>Angles</a:t>
            </a:r>
            <a:r>
              <a:rPr lang="el-GR" dirty="0"/>
              <a:t> </a:t>
            </a:r>
            <a:r>
              <a:rPr lang="el-GR" dirty="0" err="1"/>
              <a:t>of</a:t>
            </a:r>
            <a:r>
              <a:rPr lang="el-GR" dirty="0"/>
              <a:t> </a:t>
            </a:r>
            <a:r>
              <a:rPr lang="el-GR" dirty="0" err="1"/>
              <a:t>facial</a:t>
            </a:r>
            <a:r>
              <a:rPr lang="el-GR" dirty="0"/>
              <a:t> </a:t>
            </a:r>
            <a:r>
              <a:rPr lang="el-GR" dirty="0" err="1"/>
              <a:t>convexity</a:t>
            </a:r>
            <a:r>
              <a:rPr lang="el-GR" dirty="0"/>
              <a:t> </a:t>
            </a:r>
            <a:r>
              <a:rPr lang="el-GR" dirty="0" err="1"/>
              <a:t>in</a:t>
            </a:r>
            <a:r>
              <a:rPr lang="el-GR" dirty="0"/>
              <a:t> </a:t>
            </a:r>
            <a:r>
              <a:rPr lang="el-GR" dirty="0" err="1"/>
              <a:t>different</a:t>
            </a:r>
            <a:r>
              <a:rPr lang="el-GR" dirty="0"/>
              <a:t> </a:t>
            </a:r>
            <a:r>
              <a:rPr lang="el-GR" dirty="0" err="1"/>
              <a:t>skeletal</a:t>
            </a:r>
            <a:r>
              <a:rPr lang="el-GR" dirty="0"/>
              <a:t> </a:t>
            </a:r>
            <a:r>
              <a:rPr lang="el-GR" dirty="0" err="1"/>
              <a:t>Classes</a:t>
            </a:r>
            <a:r>
              <a:rPr lang="el-GR" dirty="0"/>
              <a:t>.</a:t>
            </a:r>
            <a:r>
              <a:rPr lang="en-US" dirty="0"/>
              <a:t> </a:t>
            </a:r>
            <a:r>
              <a:rPr lang="el-GR" dirty="0" err="1"/>
              <a:t>Godt</a:t>
            </a:r>
            <a:r>
              <a:rPr lang="el-GR" dirty="0"/>
              <a:t> A, </a:t>
            </a:r>
            <a:r>
              <a:rPr lang="el-GR" dirty="0" err="1"/>
              <a:t>Müller</a:t>
            </a:r>
            <a:r>
              <a:rPr lang="el-GR" dirty="0"/>
              <a:t> A, </a:t>
            </a:r>
            <a:r>
              <a:rPr lang="el-GR" dirty="0" err="1"/>
              <a:t>Kalwitzki</a:t>
            </a:r>
            <a:r>
              <a:rPr lang="el-GR" dirty="0"/>
              <a:t> M, </a:t>
            </a:r>
            <a:r>
              <a:rPr lang="el-GR" dirty="0" err="1"/>
              <a:t>Göz</a:t>
            </a:r>
            <a:r>
              <a:rPr lang="el-GR" dirty="0"/>
              <a:t> G.</a:t>
            </a:r>
            <a:r>
              <a:rPr lang="en-US" dirty="0"/>
              <a:t> </a:t>
            </a:r>
            <a:r>
              <a:rPr lang="el-GR" dirty="0" err="1"/>
              <a:t>Eur</a:t>
            </a:r>
            <a:r>
              <a:rPr lang="el-GR" dirty="0"/>
              <a:t> J </a:t>
            </a:r>
            <a:r>
              <a:rPr lang="el-GR" dirty="0" err="1"/>
              <a:t>Orthod</a:t>
            </a:r>
            <a:r>
              <a:rPr lang="el-GR" dirty="0"/>
              <a:t> 2007;29:648-53.</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1ACB9A-53F9-43BF-821A-A3C91FC026B4}" type="slidenum">
              <a:rPr lang="el-GR"/>
              <a:pPr/>
              <a:t>39</a:t>
            </a:fld>
            <a:endParaRPr lang="el-GR"/>
          </a:p>
        </p:txBody>
      </p:sp>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p:txBody>
          <a:bodyPr/>
          <a:lstStyle/>
          <a:p>
            <a:r>
              <a:rPr lang="el-GR" dirty="0"/>
              <a:t>Οι γραμμές πρέπει να ενώνονται λίγο πιο πίσω από το κεφάλι του ασθενούς.</a:t>
            </a:r>
          </a:p>
          <a:p>
            <a:r>
              <a:rPr lang="el-GR" dirty="0" smtClean="0"/>
              <a:t>Η αξιολόγηση θα </a:t>
            </a:r>
            <a:r>
              <a:rPr lang="el-GR" dirty="0"/>
              <a:t>πρέπει να συμβαδίζει με τα ύψη του προσώπου και τον τύπο του προσώπου, όπως έχουν αξιολογηθεί από την κατά μέτωπο όψη.</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196BA1-255E-4C6A-8A27-9C17B702988B}" type="slidenum">
              <a:rPr lang="el-GR"/>
              <a:pPr/>
              <a:t>40</a:t>
            </a:fld>
            <a:endParaRPr lang="el-GR"/>
          </a:p>
        </p:txBody>
      </p:sp>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p:txBody>
          <a:bodyPr/>
          <a:lstStyle/>
          <a:p>
            <a:r>
              <a:rPr lang="el-GR"/>
              <a:t>Σχετίζεται με τη θέση των τομέων. Αλλάζει με την ηλικία λόγω αύξησης της κάτω γνάθου (που εκφράζεται ως μετατόπιση του πώγωνα) και της μύτης. Να συζητηθεί ως κριτήριο για λήψη απόφασης για εξαγωγές κατά την ορθοδοντική θεραπεία.</a:t>
            </a:r>
          </a:p>
          <a:p>
            <a:r>
              <a:rPr lang="el-GR"/>
              <a:t>Η μύτη αυξάνεται κατά περίπου 1 χιλιοστό το χρόνο (σε σχέση με το </a:t>
            </a:r>
            <a:r>
              <a:rPr lang="en-US"/>
              <a:t>Nasion</a:t>
            </a:r>
            <a:r>
              <a:rPr lang="el-GR"/>
              <a:t>) από την ηλικία των 7 έως 12 (στα κορίτσια περισσότερο από τα αγόρια). Από 12 έως 18 συνεχίζει με τον ίδιο ρυθμό στα αγόρια αλλά με μειωμένο (έως μηδενικό) ρυθμό στα κορίτσια. Πάντως, αλλαγές σημειώνονται και μετά τα 25 και στα δύο φύλα.</a:t>
            </a:r>
          </a:p>
          <a:p>
            <a:r>
              <a:rPr lang="en-US"/>
              <a:t>Development of the nose and soft tissue profile.</a:t>
            </a:r>
            <a:r>
              <a:rPr lang="el-GR"/>
              <a:t> </a:t>
            </a:r>
            <a:r>
              <a:rPr lang="en-US"/>
              <a:t>Genecov JS, Sinclair PM, Dechow PC.</a:t>
            </a:r>
            <a:r>
              <a:rPr lang="el-GR"/>
              <a:t> </a:t>
            </a:r>
            <a:r>
              <a:rPr lang="en-US"/>
              <a:t>Angle Orthod 1990;60:191-8.</a:t>
            </a:r>
            <a:endParaRPr lang="el-GR"/>
          </a:p>
          <a:p>
            <a:r>
              <a:rPr lang="en-US"/>
              <a:t>Longitudinal changes in the adult facial profile.</a:t>
            </a:r>
            <a:r>
              <a:rPr lang="el-GR"/>
              <a:t> </a:t>
            </a:r>
            <a:r>
              <a:rPr lang="en-US"/>
              <a:t>Formby WA, Nanda RS, Currier GF.</a:t>
            </a:r>
            <a:r>
              <a:rPr lang="el-GR"/>
              <a:t> </a:t>
            </a:r>
            <a:r>
              <a:rPr lang="en-US"/>
              <a:t>Am J Orthod Dentofacial Orthop 1994;105:464-76.</a:t>
            </a:r>
            <a:endParaRPr lang="el-G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621711-CED1-4CEC-B2B1-D2B54E88B3FF}" type="slidenum">
              <a:rPr lang="el-GR"/>
              <a:pPr/>
              <a:t>41</a:t>
            </a:fld>
            <a:endParaRPr lang="el-GR"/>
          </a:p>
        </p:txBody>
      </p:sp>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p:txBody>
          <a:bodyPr/>
          <a:lstStyle/>
          <a:p>
            <a:r>
              <a:rPr lang="el-GR"/>
              <a:t>Αξιολογούμε τη συνολική γωνία, αλλά και τα δύο τμήματα της γωνίας, όπως χωρίζεται από το οριζόντιο επίπεδο, ώστε να αξιολογήσουμε αν το πρόβλημα εντοπίζεται στη μύτη ή στο χείλος. Η μύτη αυξάνεται με την ηλικία, το χείλος επηρεάζεται από τους τομείς.</a:t>
            </a:r>
          </a:p>
          <a:p>
            <a:r>
              <a:rPr lang="el-GR"/>
              <a:t>Τιμές: 110 (τυπική απόκλιση 8)</a:t>
            </a:r>
          </a:p>
          <a:p>
            <a:r>
              <a:rPr lang="el-GR"/>
              <a:t>Analysis of soft tissue facial profile in white males. Zylinski CG, Nanda RS, Kapila S. Am J Orthod Dentofacial Orthop 1992;101:514-8.</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F967B3-D050-451E-AA30-18CDBDDDC73E}" type="slidenum">
              <a:rPr lang="el-GR"/>
              <a:pPr/>
              <a:t>42</a:t>
            </a:fld>
            <a:endParaRPr lang="el-GR"/>
          </a:p>
        </p:txBody>
      </p:sp>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p:txBody>
          <a:bodyPr/>
          <a:lstStyle/>
          <a:p>
            <a:r>
              <a:rPr lang="el-GR"/>
              <a:t>Επηρεάζεται από το μήκος των χειλέων (σε σχέση με το κάτω πρόσθιο ύψος), την προπέτεια του πώγωνα, την αναδίπλωση του κάτω χείλους λόγω αυξημένης οριζόντιας και κατακόρυφης πρόταξης, τη σύσπαση του γενειακού.</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0863BB-F718-495C-852A-47359DABA44F}" type="slidenum">
              <a:rPr lang="el-GR"/>
              <a:pPr/>
              <a:t>44</a:t>
            </a:fld>
            <a:endParaRPr lang="el-GR"/>
          </a:p>
        </p:txBody>
      </p:sp>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p:txBody>
          <a:bodyPr/>
          <a:lstStyle/>
          <a:p>
            <a:r>
              <a:rPr lang="el-GR" dirty="0"/>
              <a:t>Ελκυστικά πρόσωπα, που έχουν κατασκευαστεί από το μέσο όρο πολλών προσώπων. Γενικώς, ο μέσος όρος είναι ελκυστικότερος από τα πρόσωπα που χρησιμοποιήθηκαν για να τον κατασκευάσουν, αλλά μπορεί να υπάρχουν κάποια πρόσωπα ελκυστικότερα του μέσου όρου. Η ελκυστικότητα του μέσου όρου δεν οφείλεται μόνο στην ύπαρξη συμμετρίας ή στην ομαλή υφή του δέρματος, αν και αυτά συμβάλλουν σημαντικά.</a:t>
            </a:r>
          </a:p>
          <a:p>
            <a:r>
              <a:rPr lang="el-GR" dirty="0"/>
              <a:t>Εάν τα μορφολογικά χαρακτηριστικά του φύλου τονιστούν, τότε αυξάνεται η ελκυστικότητα. Χαρακτηριστικά που παραπέμπουν σε νεαρές ηλικίες (π.χ. σχετικώς μεγαλύτερα μάτια) επίσης αυξάνουν την ελκυστικότητα.</a:t>
            </a:r>
            <a:endParaRPr lang="en-US" dirty="0"/>
          </a:p>
          <a:p>
            <a:r>
              <a:rPr lang="el-GR" dirty="0"/>
              <a:t>http://www.faceresearch.org/demos/average</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32E95B-1A76-4D5F-B6BF-74A4A9987072}" type="slidenum">
              <a:rPr lang="el-GR"/>
              <a:pPr/>
              <a:t>45</a:t>
            </a:fld>
            <a:endParaRPr lang="el-GR"/>
          </a:p>
        </p:txBody>
      </p:sp>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p:txBody>
          <a:bodyPr/>
          <a:lstStyle/>
          <a:p>
            <a:r>
              <a:rPr lang="el-GR"/>
              <a:t>Να αναφερθεί ότι η αποκάλυψη ούλων είναι μεγαλύτερη σε γυναίκες, και μειώνεται με την ηλικία (και το </a:t>
            </a:r>
            <a:r>
              <a:rPr lang="en-US"/>
              <a:t>botox)</a:t>
            </a:r>
            <a:r>
              <a:rPr lang="el-GR"/>
              <a:t>.</a:t>
            </a:r>
          </a:p>
          <a:p>
            <a:r>
              <a:rPr lang="en-US"/>
              <a:t>The importance of incisor positioning in the esthetic smile: the smile arc.</a:t>
            </a:r>
            <a:r>
              <a:rPr lang="el-GR"/>
              <a:t> </a:t>
            </a:r>
            <a:r>
              <a:rPr lang="en-US"/>
              <a:t>Sarver DM.</a:t>
            </a:r>
            <a:r>
              <a:rPr lang="el-GR"/>
              <a:t> </a:t>
            </a:r>
            <a:r>
              <a:rPr lang="en-US"/>
              <a:t>Am J Orthod Dentofacial Orthop 2001;120:98-111.</a:t>
            </a:r>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1DEBB6-D8AD-46C9-890C-79D020ADC386}" type="slidenum">
              <a:rPr lang="el-GR"/>
              <a:pPr/>
              <a:t>6</a:t>
            </a:fld>
            <a:endParaRPr lang="el-GR"/>
          </a:p>
        </p:txBody>
      </p:sp>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p:txBody>
          <a:bodyPr/>
          <a:lstStyle/>
          <a:p>
            <a:r>
              <a:rPr lang="el-GR" dirty="0"/>
              <a:t>Δίνουμε τον ορισμό των πιο συχνά χρησιμοποιούμενων σημείων, χωρίς να αφιερωθεί πολλή ώρα, γιατί μπορούμε να τα εξηγούμε και σε παρακάτω εικόνες. Εδώ παρουσιάζονται οι ονομασίες στα αγγλικά. Επισημαίνουμε ότι δεν είναι στόχος του μαθήματος να απομνημονευτούν όλα τα σημεία. Πάντως, επειδή πολλά είναι κοινά με εκείνα που χρησιμοποιούνται στην </a:t>
            </a:r>
            <a:r>
              <a:rPr lang="el-GR" dirty="0" err="1"/>
              <a:t>κεφαλομετρική</a:t>
            </a:r>
            <a:r>
              <a:rPr lang="el-GR" dirty="0"/>
              <a:t> ανάλυση, η γνώση αυτών των κοινών θα είναι απαραίτητη. Μερικές ονομασίες:</a:t>
            </a:r>
          </a:p>
          <a:p>
            <a:r>
              <a:rPr lang="en-US" dirty="0" err="1"/>
              <a:t>Tr</a:t>
            </a:r>
            <a:r>
              <a:rPr lang="en-US" dirty="0"/>
              <a:t>: </a:t>
            </a:r>
            <a:r>
              <a:rPr lang="en-US" dirty="0" err="1"/>
              <a:t>trichion</a:t>
            </a:r>
            <a:r>
              <a:rPr lang="en-US" dirty="0"/>
              <a:t>, Na: </a:t>
            </a:r>
            <a:r>
              <a:rPr lang="en-US" dirty="0" err="1"/>
              <a:t>Nasion</a:t>
            </a:r>
            <a:r>
              <a:rPr lang="en-US" dirty="0"/>
              <a:t>, Ex: </a:t>
            </a:r>
            <a:r>
              <a:rPr lang="en-US" dirty="0" err="1"/>
              <a:t>exocanthous</a:t>
            </a:r>
            <a:r>
              <a:rPr lang="en-US" dirty="0"/>
              <a:t>, En: </a:t>
            </a:r>
            <a:r>
              <a:rPr lang="en-US" dirty="0" err="1"/>
              <a:t>endocanthous</a:t>
            </a:r>
            <a:r>
              <a:rPr lang="en-US" dirty="0"/>
              <a:t>, </a:t>
            </a:r>
            <a:r>
              <a:rPr lang="en-US" dirty="0" err="1"/>
              <a:t>Zy</a:t>
            </a:r>
            <a:r>
              <a:rPr lang="en-US" dirty="0"/>
              <a:t>: </a:t>
            </a:r>
            <a:r>
              <a:rPr lang="en-US" dirty="0" err="1"/>
              <a:t>zygion</a:t>
            </a:r>
            <a:r>
              <a:rPr lang="en-US" dirty="0"/>
              <a:t>, </a:t>
            </a:r>
            <a:r>
              <a:rPr lang="en-US" dirty="0" err="1"/>
              <a:t>Sn</a:t>
            </a:r>
            <a:r>
              <a:rPr lang="en-US" dirty="0"/>
              <a:t>: </a:t>
            </a:r>
            <a:r>
              <a:rPr lang="en-US" dirty="0" err="1"/>
              <a:t>Subnasale</a:t>
            </a:r>
            <a:r>
              <a:rPr lang="en-US" dirty="0"/>
              <a:t>, Ch: </a:t>
            </a:r>
            <a:r>
              <a:rPr lang="en-US" dirty="0" err="1"/>
              <a:t>chilion</a:t>
            </a:r>
            <a:r>
              <a:rPr lang="en-US" dirty="0"/>
              <a:t>, St: </a:t>
            </a:r>
            <a:r>
              <a:rPr lang="en-US" dirty="0" err="1"/>
              <a:t>stomion</a:t>
            </a:r>
            <a:r>
              <a:rPr lang="en-US" dirty="0"/>
              <a:t>, Al: </a:t>
            </a:r>
            <a:r>
              <a:rPr lang="en-US" dirty="0" err="1"/>
              <a:t>alare</a:t>
            </a:r>
            <a:r>
              <a:rPr lang="en-US" dirty="0"/>
              <a:t>, Me: </a:t>
            </a:r>
            <a:r>
              <a:rPr lang="en-US" dirty="0" err="1"/>
              <a:t>Menton</a:t>
            </a:r>
            <a:r>
              <a:rPr lang="en-US" dirty="0"/>
              <a:t>, G: </a:t>
            </a:r>
            <a:r>
              <a:rPr lang="en-US" dirty="0" err="1"/>
              <a:t>glabella</a:t>
            </a:r>
            <a:r>
              <a:rPr lang="en-US" dirty="0"/>
              <a:t>, Po: </a:t>
            </a:r>
            <a:r>
              <a:rPr lang="en-US" dirty="0" err="1"/>
              <a:t>porion</a:t>
            </a:r>
            <a:r>
              <a:rPr lang="en-US" dirty="0"/>
              <a:t>, Or: </a:t>
            </a:r>
            <a:r>
              <a:rPr lang="en-US" dirty="0" err="1"/>
              <a:t>orbitale</a:t>
            </a:r>
            <a:r>
              <a:rPr lang="en-US" dirty="0"/>
              <a:t>, Pr: </a:t>
            </a:r>
            <a:r>
              <a:rPr lang="en-US" dirty="0" err="1"/>
              <a:t>pronasale</a:t>
            </a:r>
            <a:r>
              <a:rPr lang="en-US" dirty="0"/>
              <a:t>, A: A point, B: B point, Pg: </a:t>
            </a:r>
            <a:r>
              <a:rPr lang="en-US" dirty="0" err="1"/>
              <a:t>pogonion</a:t>
            </a:r>
            <a:r>
              <a:rPr lang="en-US" dirty="0"/>
              <a:t>, </a:t>
            </a:r>
            <a:r>
              <a:rPr lang="en-US" dirty="0" err="1"/>
              <a:t>Gn</a:t>
            </a:r>
            <a:r>
              <a:rPr lang="en-US" dirty="0"/>
              <a:t>: </a:t>
            </a:r>
            <a:r>
              <a:rPr lang="en-US" dirty="0" err="1"/>
              <a:t>gnathion</a:t>
            </a:r>
            <a:r>
              <a:rPr lang="en-US" dirty="0"/>
              <a:t>, Go: </a:t>
            </a:r>
            <a:r>
              <a:rPr lang="en-US" dirty="0" err="1"/>
              <a:t>gonion</a:t>
            </a:r>
            <a:r>
              <a:rPr lang="en-US" dirty="0"/>
              <a:t>.</a:t>
            </a:r>
            <a:endParaRPr lang="el-GR" dirty="0"/>
          </a:p>
          <a:p>
            <a:r>
              <a:rPr lang="el-GR" dirty="0"/>
              <a:t>Το σημείο </a:t>
            </a:r>
            <a:r>
              <a:rPr lang="en-US" dirty="0"/>
              <a:t>N </a:t>
            </a:r>
            <a:r>
              <a:rPr lang="el-GR" dirty="0"/>
              <a:t>βρίσκεται στον </a:t>
            </a:r>
            <a:r>
              <a:rPr lang="el-GR" dirty="0" err="1"/>
              <a:t>διακορικό</a:t>
            </a:r>
            <a:r>
              <a:rPr lang="el-GR" dirty="0"/>
              <a:t> άξονα ενώ το </a:t>
            </a:r>
            <a:r>
              <a:rPr lang="en-US" dirty="0"/>
              <a:t>Na</a:t>
            </a:r>
            <a:r>
              <a:rPr lang="el-GR" dirty="0"/>
              <a:t> είναι το πιο </a:t>
            </a:r>
            <a:r>
              <a:rPr lang="el-GR" dirty="0" err="1"/>
              <a:t>εισέχον</a:t>
            </a:r>
            <a:r>
              <a:rPr lang="el-GR" dirty="0"/>
              <a:t> σημείο στη βάση της μύτης.</a:t>
            </a:r>
            <a:endParaRPr lang="en-US" dirty="0"/>
          </a:p>
          <a:p>
            <a:r>
              <a:rPr lang="el-GR" dirty="0"/>
              <a:t>Πολλές από αυτές τις ονομασίες χρησιμοποιούνται και για σκελετικά σημεία. Είθισται τα σημεία των μαλακών μορίων να ακολουθούνται από τόνο. Εδώ δεν τον χρησιμοποιούμε για λόγους απλότητας, αλλά πρέπει να τονιστεί στους φοιτητές.</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AE1F86-7A48-4F2E-8392-870F386A1607}" type="slidenum">
              <a:rPr lang="el-GR"/>
              <a:pPr/>
              <a:t>46</a:t>
            </a:fld>
            <a:endParaRPr lang="el-GR"/>
          </a:p>
        </p:txBody>
      </p:sp>
      <p:sp>
        <p:nvSpPr>
          <p:cNvPr id="195586" name="Rectangle 2"/>
          <p:cNvSpPr>
            <a:spLocks noGrp="1" noRot="1" noChangeAspect="1" noChangeArrowheads="1" noTextEdit="1"/>
          </p:cNvSpPr>
          <p:nvPr>
            <p:ph type="sldImg"/>
          </p:nvPr>
        </p:nvSpPr>
        <p:spPr>
          <a:ln/>
        </p:spPr>
      </p:sp>
      <p:sp>
        <p:nvSpPr>
          <p:cNvPr id="195587" name="Rectangle 3"/>
          <p:cNvSpPr>
            <a:spLocks noGrp="1" noChangeArrowheads="1"/>
          </p:cNvSpPr>
          <p:nvPr>
            <p:ph type="body" idx="1"/>
          </p:nvPr>
        </p:nvSpPr>
        <p:spPr/>
        <p:txBody>
          <a:bodyPr/>
          <a:lstStyle/>
          <a:p>
            <a:r>
              <a:rPr lang="el-GR"/>
              <a:t>Παραδείγματα για συζήτηση. Όλες οι εικόνες έχουν τον διακορικό άξονα οριζόντιο.</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6B4BEE-5F56-458D-8B0D-F78F08DBE472}" type="slidenum">
              <a:rPr lang="el-GR"/>
              <a:pPr/>
              <a:t>49</a:t>
            </a:fld>
            <a:endParaRPr lang="el-GR"/>
          </a:p>
        </p:txBody>
      </p:sp>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p:txBody>
          <a:bodyPr/>
          <a:lstStyle/>
          <a:p>
            <a:r>
              <a:rPr lang="el-GR"/>
              <a:t>Επαρκής τεκμηρίωση μεταξύ αναπνοής και μορφολογίας δεν υπάρχει, αν και μερικά πειράματα σε ζώα έδειξαν συσχέτιση. Πιθανότερο είναι να υπάρχει σχέση μεταξύ στάσης/</a:t>
            </a:r>
            <a:r>
              <a:rPr lang="en-US"/>
              <a:t>posture</a:t>
            </a:r>
            <a:r>
              <a:rPr lang="el-GR"/>
              <a:t> (κεφαλής και γνάθου), δηλαδή μυϊκής λειτουργίας, με τη μορφολογία (βλ. επόμενη διαφάνεια).</a:t>
            </a:r>
          </a:p>
          <a:p>
            <a:endParaRPr lang="el-GR"/>
          </a:p>
          <a:p>
            <a:r>
              <a:rPr lang="en-US"/>
              <a:t>Ask us. A fairly severe mouth breathing habit. Kluemper GT. Am J Orthod Dentofacial Orthop 2004;125:18A-19A.</a:t>
            </a:r>
          </a:p>
          <a:p>
            <a:r>
              <a:rPr lang="en-US"/>
              <a:t>Nasorespiratory characteristics and craniofacial morphology. Kluemper GT, Vig PS, Vig KW. Eur J Orthod 1995;17:491-5.</a:t>
            </a:r>
          </a:p>
          <a:p>
            <a:r>
              <a:rPr lang="en-US"/>
              <a:t>Lower anterior face height and lip incompetence do not predict nasal airway obstruction. Hartgerink DV, Vig PS. Angle Orthod 1989;59:17-23.</a:t>
            </a:r>
          </a:p>
          <a:p>
            <a:r>
              <a:rPr lang="en-US"/>
              <a:t>Nasal obstruction and facial growth: the strength of evidence for clinical assumptions. Vig KW. Am J Orthod Dentofacial Orthop 1998;113:603-11.</a:t>
            </a:r>
          </a:p>
          <a:p>
            <a:r>
              <a:rPr lang="en-US"/>
              <a:t>Cranio-cervical posture: a factor in the development and function of the dentofacial structures. Solow B, Sandham A. Eur J Orthod 2002;24:447-56.</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E0B4A8-2119-4734-B3BD-B4E4370354A2}" type="slidenum">
              <a:rPr lang="el-GR"/>
              <a:pPr/>
              <a:t>50</a:t>
            </a:fld>
            <a:endParaRPr lang="el-GR"/>
          </a:p>
        </p:txBody>
      </p:sp>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p:txBody>
          <a:bodyPr/>
          <a:lstStyle/>
          <a:p>
            <a:r>
              <a:rPr lang="el-GR"/>
              <a:t>Φαίνεται ότι οι μεγάλες μασητικές δυνάμεις σχετίζονται με ευρύ πρόσωπο, χαμηλό κάτω πρόσθιο ύψος και υπο-αποκλίνοντα επίπεδα. Άτομα με μικρές μασητικές δυνάμεις μπορεί να είναι μεσοπρόσωπα ή λεπτοπρόσωπα. Δεν είναι σαφές (αλλά μάλλον ισχύει) αν πρόκειται για σχέση αιτίου αιτιατού, ή αν οι μύες και το σκελετικό σύστημα επηρεάζονται παραλλήλως από τρίτο παράγοντα. Εργασίες έχουν δείξει ότι η άσκηση μπορεί να επηρεάσει τη μορφολογία και τη σύγκλειση. Μπορεί να συζητηθεί η εικόνα σε παθολογικές καταστάσεις (π.χ. μυϊκή δυστροφία) και η μάσηση μαστίχας Χίου.</a:t>
            </a:r>
          </a:p>
          <a:p>
            <a:r>
              <a:rPr lang="en-US"/>
              <a:t>The mandibular muscles and their importance in orthodontics: a contemporary review.</a:t>
            </a:r>
            <a:r>
              <a:rPr lang="el-GR"/>
              <a:t> </a:t>
            </a:r>
            <a:r>
              <a:rPr lang="en-US"/>
              <a:t>Pepicelli A, Woods M, Briggs C.</a:t>
            </a:r>
            <a:r>
              <a:rPr lang="el-GR"/>
              <a:t> </a:t>
            </a:r>
            <a:r>
              <a:rPr lang="en-US"/>
              <a:t>Am J Orthod Dentofacial Orthop 2005;128:774-80</a:t>
            </a:r>
            <a:r>
              <a:rPr lang="el-GR"/>
              <a:t>.</a:t>
            </a:r>
          </a:p>
          <a:p>
            <a:r>
              <a:rPr lang="el-GR"/>
              <a:t>Masseter muscle thickness and mechanical advantage in relation to vertical craniofacial morphology in children. Charalampidou M, Kjellberg H, Georgiakaki I, Kiliaridis S. Acta Odontol Scand 2008;66:23-30.</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AA6DC5-92DA-471F-BAE0-874F29172C3A}" type="slidenum">
              <a:rPr lang="el-GR"/>
              <a:pPr/>
              <a:t>51</a:t>
            </a:fld>
            <a:endParaRPr lang="el-GR"/>
          </a:p>
        </p:txBody>
      </p:sp>
      <p:sp>
        <p:nvSpPr>
          <p:cNvPr id="196610" name="Rectangle 2"/>
          <p:cNvSpPr>
            <a:spLocks noGrp="1" noRot="1" noChangeAspect="1" noChangeArrowheads="1" noTextEdit="1"/>
          </p:cNvSpPr>
          <p:nvPr>
            <p:ph type="sldImg"/>
          </p:nvPr>
        </p:nvSpPr>
        <p:spPr>
          <a:ln/>
        </p:spPr>
      </p:sp>
      <p:sp>
        <p:nvSpPr>
          <p:cNvPr id="196611" name="Rectangle 3"/>
          <p:cNvSpPr>
            <a:spLocks noGrp="1" noChangeArrowheads="1"/>
          </p:cNvSpPr>
          <p:nvPr>
            <p:ph type="body" idx="1"/>
          </p:nvPr>
        </p:nvSpPr>
        <p:spPr/>
        <p:txBody>
          <a:bodyPr/>
          <a:lstStyle/>
          <a:p>
            <a:endParaRPr lang="el-G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D69F60-5365-4AAD-AEA3-052FC4791031}" type="slidenum">
              <a:rPr lang="el-GR"/>
              <a:pPr/>
              <a:t>52</a:t>
            </a:fld>
            <a:endParaRPr lang="el-GR"/>
          </a:p>
        </p:txBody>
      </p:sp>
      <p:sp>
        <p:nvSpPr>
          <p:cNvPr id="203778" name="Rectangle 2"/>
          <p:cNvSpPr>
            <a:spLocks noGrp="1" noRot="1" noChangeAspect="1" noChangeArrowheads="1" noTextEdit="1"/>
          </p:cNvSpPr>
          <p:nvPr>
            <p:ph type="sldImg"/>
          </p:nvPr>
        </p:nvSpPr>
        <p:spPr>
          <a:ln/>
        </p:spPr>
      </p:sp>
      <p:sp>
        <p:nvSpPr>
          <p:cNvPr id="203779" name="Rectangle 3"/>
          <p:cNvSpPr>
            <a:spLocks noGrp="1" noChangeArrowheads="1"/>
          </p:cNvSpPr>
          <p:nvPr>
            <p:ph type="body" idx="1"/>
          </p:nvPr>
        </p:nvSpPr>
        <p:spPr/>
        <p:txBody>
          <a:bodyPr/>
          <a:lstStyle/>
          <a:p>
            <a:r>
              <a:rPr lang="el-GR"/>
              <a:t>Απαιτούνται: μολύβι, χάρακας, μοιρογνωμόνιο, ψαλίδι (προαιρετικό).</a:t>
            </a:r>
          </a:p>
          <a:p>
            <a:endParaRPr lang="el-G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7AEA6B-4F01-4C7E-8FC2-B73A5100B699}" type="slidenum">
              <a:rPr lang="el-GR"/>
              <a:pPr/>
              <a:t>53</a:t>
            </a:fld>
            <a:endParaRPr lang="el-GR"/>
          </a:p>
        </p:txBody>
      </p:sp>
      <p:sp>
        <p:nvSpPr>
          <p:cNvPr id="205826" name="Rectangle 2"/>
          <p:cNvSpPr>
            <a:spLocks noGrp="1" noRot="1" noChangeAspect="1" noChangeArrowheads="1" noTextEdit="1"/>
          </p:cNvSpPr>
          <p:nvPr>
            <p:ph type="sldImg"/>
          </p:nvPr>
        </p:nvSpPr>
        <p:spPr>
          <a:ln/>
        </p:spPr>
      </p:sp>
      <p:sp>
        <p:nvSpPr>
          <p:cNvPr id="205827" name="Rectangle 3"/>
          <p:cNvSpPr>
            <a:spLocks noGrp="1" noChangeArrowheads="1"/>
          </p:cNvSpPr>
          <p:nvPr>
            <p:ph type="body" idx="1"/>
          </p:nvPr>
        </p:nvSpPr>
        <p:spPr/>
        <p:txBody>
          <a:bodyPr/>
          <a:lstStyle/>
          <a:p>
            <a:r>
              <a:rPr lang="el-GR"/>
              <a:t>Περιληπτικός Οδηγός για τις ασκήσεις</a:t>
            </a:r>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D7A3F9-4510-431B-BA28-394231BC8402}" type="slidenum">
              <a:rPr lang="el-GR"/>
              <a:pPr/>
              <a:t>54</a:t>
            </a:fld>
            <a:endParaRPr lang="el-GR"/>
          </a:p>
        </p:txBody>
      </p:sp>
      <p:sp>
        <p:nvSpPr>
          <p:cNvPr id="175106" name="Rectangle 2"/>
          <p:cNvSpPr>
            <a:spLocks noGrp="1" noRot="1" noChangeAspect="1" noChangeArrowheads="1" noTextEdit="1"/>
          </p:cNvSpPr>
          <p:nvPr>
            <p:ph type="sldImg"/>
          </p:nvPr>
        </p:nvSpPr>
        <p:spPr>
          <a:ln/>
        </p:spPr>
      </p:sp>
      <p:sp>
        <p:nvSpPr>
          <p:cNvPr id="175107" name="Rectangle 3"/>
          <p:cNvSpPr>
            <a:spLocks noGrp="1" noChangeArrowheads="1"/>
          </p:cNvSpPr>
          <p:nvPr>
            <p:ph type="body" idx="1"/>
          </p:nvPr>
        </p:nvSpPr>
        <p:spPr/>
        <p:txBody>
          <a:bodyPr/>
          <a:lstStyle/>
          <a:p>
            <a:r>
              <a:rPr lang="el-GR"/>
              <a:t>Ελένη</a:t>
            </a:r>
          </a:p>
          <a:p>
            <a:r>
              <a:rPr lang="el-GR"/>
              <a:t>Να σημειωθούν τα απαραίτητα σημεία για τις μετρήσεις και να σχεδιαστούν τα επίπεδα Φραγκφούρτης, αρμονίας, αισθητικό και προσωπικό. Να αξιολογηθεί η συμμετρία του προσώπου. Να συζητηθεί η μορφολογία του προσώπου σε σχέση με την ηλικία (μέγεθος μύτης, ρινοχειλική γωνία, σχέση χειλέων με αισθητικό επίπεδο) και πώς αυτή αναμένεται να αλλάξει. Ποια η αναμενόμενη υποκείμενη σκελετική σχέση των γνάθων;</a:t>
            </a:r>
          </a:p>
          <a:p>
            <a:r>
              <a:rPr lang="el-GR"/>
              <a:t>(ηλικία: 7 ετών, σχέση Ι κατά </a:t>
            </a:r>
            <a:r>
              <a:rPr lang="en-US"/>
              <a:t>Angle)</a:t>
            </a:r>
            <a:endParaRPr lang="el-G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8FC20C-0712-41CD-BB2C-6D3BE1DBC2CC}" type="slidenum">
              <a:rPr lang="el-GR"/>
              <a:pPr/>
              <a:t>55</a:t>
            </a:fld>
            <a:endParaRPr lang="el-GR"/>
          </a:p>
        </p:txBody>
      </p:sp>
      <p:sp>
        <p:nvSpPr>
          <p:cNvPr id="174082" name="Rectangle 2"/>
          <p:cNvSpPr>
            <a:spLocks noGrp="1" noRot="1" noChangeAspect="1" noChangeArrowheads="1" noTextEdit="1"/>
          </p:cNvSpPr>
          <p:nvPr>
            <p:ph type="sldImg"/>
          </p:nvPr>
        </p:nvSpPr>
        <p:spPr>
          <a:ln/>
        </p:spPr>
      </p:sp>
      <p:sp>
        <p:nvSpPr>
          <p:cNvPr id="174083" name="Rectangle 3"/>
          <p:cNvSpPr>
            <a:spLocks noGrp="1" noChangeArrowheads="1"/>
          </p:cNvSpPr>
          <p:nvPr>
            <p:ph type="body" idx="1"/>
          </p:nvPr>
        </p:nvSpPr>
        <p:spPr/>
        <p:txBody>
          <a:bodyPr/>
          <a:lstStyle/>
          <a:p>
            <a:r>
              <a:rPr lang="el-GR"/>
              <a:t>Στέλλα</a:t>
            </a:r>
            <a:endParaRPr lang="en-US"/>
          </a:p>
          <a:p>
            <a:r>
              <a:rPr lang="el-GR"/>
              <a:t>Ηλικία: 8.</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322473-60C7-47CA-8C89-33BC5D1C4195}" type="slidenum">
              <a:rPr lang="el-GR"/>
              <a:pPr/>
              <a:t>56</a:t>
            </a:fld>
            <a:endParaRPr lang="el-GR"/>
          </a:p>
        </p:txBody>
      </p:sp>
      <p:sp>
        <p:nvSpPr>
          <p:cNvPr id="177154" name="Rectangle 2"/>
          <p:cNvSpPr>
            <a:spLocks noGrp="1" noRot="1" noChangeAspect="1" noChangeArrowheads="1" noTextEdit="1"/>
          </p:cNvSpPr>
          <p:nvPr>
            <p:ph type="sldImg"/>
          </p:nvPr>
        </p:nvSpPr>
        <p:spPr>
          <a:ln/>
        </p:spPr>
      </p:sp>
      <p:sp>
        <p:nvSpPr>
          <p:cNvPr id="177155" name="Rectangle 3"/>
          <p:cNvSpPr>
            <a:spLocks noGrp="1" noChangeArrowheads="1"/>
          </p:cNvSpPr>
          <p:nvPr>
            <p:ph type="body" idx="1"/>
          </p:nvPr>
        </p:nvSpPr>
        <p:spPr/>
        <p:txBody>
          <a:bodyPr/>
          <a:lstStyle/>
          <a:p>
            <a:r>
              <a:rPr lang="el-GR"/>
              <a:t>Τάνια</a:t>
            </a:r>
          </a:p>
          <a:p>
            <a:r>
              <a:rPr lang="el-GR"/>
              <a:t>Ηλικία: 12. ΙΙ/2</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4EB02C-52A1-4C09-B089-AB3DFA39741B}" type="slidenum">
              <a:rPr lang="el-GR"/>
              <a:pPr/>
              <a:t>57</a:t>
            </a:fld>
            <a:endParaRPr lang="el-GR"/>
          </a:p>
        </p:txBody>
      </p:sp>
      <p:sp>
        <p:nvSpPr>
          <p:cNvPr id="179202" name="Rectangle 2"/>
          <p:cNvSpPr>
            <a:spLocks noGrp="1" noRot="1" noChangeAspect="1" noChangeArrowheads="1" noTextEdit="1"/>
          </p:cNvSpPr>
          <p:nvPr>
            <p:ph type="sldImg"/>
          </p:nvPr>
        </p:nvSpPr>
        <p:spPr>
          <a:ln/>
        </p:spPr>
      </p:sp>
      <p:sp>
        <p:nvSpPr>
          <p:cNvPr id="179203" name="Rectangle 3"/>
          <p:cNvSpPr>
            <a:spLocks noGrp="1" noChangeArrowheads="1"/>
          </p:cNvSpPr>
          <p:nvPr>
            <p:ph type="body" idx="1"/>
          </p:nvPr>
        </p:nvSpPr>
        <p:spPr/>
        <p:txBody>
          <a:bodyPr/>
          <a:lstStyle/>
          <a:p>
            <a:r>
              <a:rPr lang="el-GR"/>
              <a:t>Άρτεμις</a:t>
            </a:r>
          </a:p>
          <a:p>
            <a:r>
              <a:rPr lang="el-GR"/>
              <a:t>Ηλικία: 10. ΙΙ/1</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305157-9DFD-491C-8968-AC05356DCC41}" type="slidenum">
              <a:rPr lang="el-GR"/>
              <a:pPr/>
              <a:t>7</a:t>
            </a:fld>
            <a:endParaRPr lang="el-GR"/>
          </a:p>
        </p:txBody>
      </p:sp>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p:txBody>
          <a:bodyPr/>
          <a:lstStyle/>
          <a:p>
            <a:r>
              <a:rPr lang="el-GR"/>
              <a:t>Η αξιολόγηση του προσώπου προϋποθέτει γνώση του φυσιολογικού (τι είναι φυσιολογικό, τι ιδανικό, τι αισθητικό;). Έχουν προταθεί πολλές γραμμικές μετρήσεις και αναλογίες που περιγράφουν το σχήμα του προσώπου, κυρίως στο χώρο της τέχνης.</a:t>
            </a:r>
            <a:endParaRPr lang="en-US"/>
          </a:p>
          <a:p>
            <a:r>
              <a:rPr lang="el-GR"/>
              <a:t>Οι νεοκλασικοί κανόνες προτάθηκαν από καλλιτέχνες της αναγέννησης (</a:t>
            </a:r>
            <a:r>
              <a:rPr lang="en-US"/>
              <a:t>D</a:t>
            </a:r>
            <a:r>
              <a:rPr lang="en-US">
                <a:cs typeface="Times New Roman" pitchFamily="18" charset="0"/>
              </a:rPr>
              <a:t>ü</a:t>
            </a:r>
            <a:r>
              <a:rPr lang="en-US"/>
              <a:t>rer, da Vinci) </a:t>
            </a:r>
            <a:r>
              <a:rPr lang="el-GR"/>
              <a:t>και χρησιμοποιούνται ως βασικές αρχές στη ζωγραφική και γλυπτική, ιδιαίτερα από αρχαρίους.</a:t>
            </a:r>
            <a:r>
              <a:rPr lang="en-US"/>
              <a:t> </a:t>
            </a:r>
            <a:r>
              <a:rPr lang="el-GR"/>
              <a:t>Διαίρεση του προσώπου σε μισά και τρίτα.</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24F550-5949-4447-992F-169C4EAC43A2}" type="slidenum">
              <a:rPr lang="el-GR"/>
              <a:pPr/>
              <a:t>58</a:t>
            </a:fld>
            <a:endParaRPr lang="el-GR"/>
          </a:p>
        </p:txBody>
      </p:sp>
      <p:sp>
        <p:nvSpPr>
          <p:cNvPr id="181250" name="Rectangle 2"/>
          <p:cNvSpPr>
            <a:spLocks noGrp="1" noRot="1" noChangeAspect="1" noChangeArrowheads="1" noTextEdit="1"/>
          </p:cNvSpPr>
          <p:nvPr>
            <p:ph type="sldImg"/>
          </p:nvPr>
        </p:nvSpPr>
        <p:spPr>
          <a:ln/>
        </p:spPr>
      </p:sp>
      <p:sp>
        <p:nvSpPr>
          <p:cNvPr id="181251" name="Rectangle 3"/>
          <p:cNvSpPr>
            <a:spLocks noGrp="1" noChangeArrowheads="1"/>
          </p:cNvSpPr>
          <p:nvPr>
            <p:ph type="body" idx="1"/>
          </p:nvPr>
        </p:nvSpPr>
        <p:spPr/>
        <p:txBody>
          <a:bodyPr/>
          <a:lstStyle/>
          <a:p>
            <a:r>
              <a:rPr lang="el-GR"/>
              <a:t>Δημήτρης</a:t>
            </a:r>
          </a:p>
          <a:p>
            <a:r>
              <a:rPr lang="el-GR"/>
              <a:t>Ηλικία: 9. ΙΙ/1</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3DA95F-3CD8-4EC6-8C3A-E0B86C4A21D3}" type="slidenum">
              <a:rPr lang="el-GR"/>
              <a:pPr/>
              <a:t>59</a:t>
            </a:fld>
            <a:endParaRPr lang="el-GR"/>
          </a:p>
        </p:txBody>
      </p:sp>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p:txBody>
          <a:bodyPr/>
          <a:lstStyle/>
          <a:p>
            <a:r>
              <a:rPr lang="el-GR"/>
              <a:t>Να αξιολογηθεί η ασυμμετρία, η διαφορά στον τύπο του προσώπου και στα ύψη.</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C2CDB-29E7-4D90-83DB-595FB90A6174}" type="slidenum">
              <a:rPr lang="el-GR"/>
              <a:pPr/>
              <a:t>60</a:t>
            </a:fld>
            <a:endParaRPr lang="el-GR"/>
          </a:p>
        </p:txBody>
      </p:sp>
      <p:sp>
        <p:nvSpPr>
          <p:cNvPr id="202754" name="Rectangle 2"/>
          <p:cNvSpPr>
            <a:spLocks noGrp="1" noRot="1" noChangeAspect="1" noChangeArrowheads="1" noTextEdit="1"/>
          </p:cNvSpPr>
          <p:nvPr>
            <p:ph type="sldImg"/>
          </p:nvPr>
        </p:nvSpPr>
        <p:spPr>
          <a:ln/>
        </p:spPr>
      </p:sp>
      <p:sp>
        <p:nvSpPr>
          <p:cNvPr id="202755" name="Rectangle 3"/>
          <p:cNvSpPr>
            <a:spLocks noGrp="1" noChangeArrowheads="1"/>
          </p:cNvSpPr>
          <p:nvPr>
            <p:ph type="body" idx="1"/>
          </p:nvPr>
        </p:nvSpPr>
        <p:spPr/>
        <p:txBody>
          <a:bodyPr/>
          <a:lstStyle/>
          <a:p>
            <a:r>
              <a:rPr lang="el-GR"/>
              <a:t>Να αξιολογηθεί η ασυμμετρία, η διαφορά στον τύπο του προσώπου και στα ύψη.</a:t>
            </a:r>
          </a:p>
          <a:p>
            <a:r>
              <a:rPr lang="el-GR"/>
              <a:t>Οι ίδιες εικόνες, αλλά καθρεπτισμένες, ώστε να μπορούν να κοπούν στο μέσο οβελιαίο επίπεδο και να ενωθούν τα δύο δεξιά και τα δύο αριστερά ημιμόρια για αξιολόγηση ασυμμετρίας (αντί να κοπούν, μπορούν να διπλωθούν στο μέσο οβελιαίο επίπεδο)</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CDEE61-26D4-461C-962C-4B3DDBFF6E0A}" type="slidenum">
              <a:rPr lang="el-GR"/>
              <a:pPr/>
              <a:t>61</a:t>
            </a:fld>
            <a:endParaRPr lang="el-GR"/>
          </a:p>
        </p:txBody>
      </p:sp>
      <p:sp>
        <p:nvSpPr>
          <p:cNvPr id="200706" name="Rectangle 2"/>
          <p:cNvSpPr>
            <a:spLocks noGrp="1" noRot="1" noChangeAspect="1" noChangeArrowheads="1" noTextEdit="1"/>
          </p:cNvSpPr>
          <p:nvPr>
            <p:ph type="sldImg"/>
          </p:nvPr>
        </p:nvSpPr>
        <p:spPr>
          <a:ln/>
        </p:spPr>
      </p:sp>
      <p:sp>
        <p:nvSpPr>
          <p:cNvPr id="200707" name="Rectangle 3"/>
          <p:cNvSpPr>
            <a:spLocks noGrp="1" noChangeArrowheads="1"/>
          </p:cNvSpPr>
          <p:nvPr>
            <p:ph type="body" idx="1"/>
          </p:nvPr>
        </p:nvSpPr>
        <p:spPr/>
        <p:txBody>
          <a:bodyPr/>
          <a:lstStyle/>
          <a:p>
            <a:r>
              <a:rPr lang="el-GR"/>
              <a:t>Στο κέντρο: φυσιολογική σχέση χειλέων. Τι είδους σύγκλειση αναμένουμε στις άλλες εικόνες; Ταιριάξτε τα χείλη με τις ενδοστοματικές εικόνες.</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DCA59B-7850-4869-8CB5-FE7B47801925}" type="slidenum">
              <a:rPr lang="el-GR"/>
              <a:pPr/>
              <a:t>62</a:t>
            </a:fld>
            <a:endParaRPr lang="el-GR"/>
          </a:p>
        </p:txBody>
      </p:sp>
      <p:sp>
        <p:nvSpPr>
          <p:cNvPr id="171010" name="Rectangle 2"/>
          <p:cNvSpPr>
            <a:spLocks noGrp="1" noRot="1" noChangeAspect="1" noChangeArrowheads="1" noTextEdit="1"/>
          </p:cNvSpPr>
          <p:nvPr>
            <p:ph type="sldImg"/>
          </p:nvPr>
        </p:nvSpPr>
        <p:spPr>
          <a:ln/>
        </p:spPr>
      </p:sp>
      <p:sp>
        <p:nvSpPr>
          <p:cNvPr id="171011" name="Rectangle 3"/>
          <p:cNvSpPr>
            <a:spLocks noGrp="1" noChangeArrowheads="1"/>
          </p:cNvSpPr>
          <p:nvPr>
            <p:ph type="body" idx="1"/>
          </p:nvPr>
        </p:nvSpPr>
        <p:spPr/>
        <p:txBody>
          <a:bodyPr/>
          <a:lstStyle/>
          <a:p>
            <a:r>
              <a:rPr lang="el-GR"/>
              <a:t>Στο κέντρο: φυσιολογική σχέση χειλέων. Τι είδους σύγκλειση αναμένουμε στις άλλες εικόνες;</a:t>
            </a:r>
          </a:p>
          <a:p>
            <a:r>
              <a:rPr lang="el-GR"/>
              <a:t>ΛΥΣΗ</a:t>
            </a:r>
          </a:p>
          <a:p>
            <a:endParaRPr lang="el-G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DF857A-80D8-4D10-9A6E-5F4A8EF06782}" type="slidenum">
              <a:rPr lang="el-GR"/>
              <a:pPr/>
              <a:t>8</a:t>
            </a:fld>
            <a:endParaRPr lang="el-GR"/>
          </a:p>
        </p:txBody>
      </p:sp>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p:txBody>
          <a:bodyPr/>
          <a:lstStyle/>
          <a:p>
            <a:r>
              <a:rPr lang="el-GR"/>
              <a:t>Διαίρεση του κάτω προσθίου ύψους σε τρίτα.</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D4A7B1-031B-48D6-8124-DCCBADB73ABE}" type="slidenum">
              <a:rPr lang="el-GR"/>
              <a:pPr/>
              <a:t>9</a:t>
            </a:fld>
            <a:endParaRPr lang="el-GR"/>
          </a:p>
        </p:txBody>
      </p:sp>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p:txBody>
          <a:bodyPr/>
          <a:lstStyle/>
          <a:p>
            <a:r>
              <a:rPr lang="el-GR"/>
              <a:t>Αριστερά: ίσες αποστάσεις. Δεξιά: πλάτος στόματος ίσο με 3/2 του πλάτους της μύτης.</a:t>
            </a:r>
          </a:p>
          <a:p>
            <a:r>
              <a:rPr lang="el-GR"/>
              <a:t>Ερευνητικές εργασίες έχουν δείξει ότι οι νεοκλασικοί κανόνες δεν ισχύουν για το μέσο όρο του πληθυσμού, αλλά ούτε και αντιπροσωπεύουν ελκυστικά ή όμορφα πρόσωπα.</a:t>
            </a:r>
          </a:p>
          <a:p>
            <a:r>
              <a:rPr lang="en-US"/>
              <a:t>History and current concepts in the analysis of facial attractiveness.</a:t>
            </a:r>
            <a:r>
              <a:rPr lang="el-GR"/>
              <a:t> </a:t>
            </a:r>
            <a:r>
              <a:rPr lang="en-US"/>
              <a:t>Bashour M.</a:t>
            </a:r>
            <a:r>
              <a:rPr lang="el-GR"/>
              <a:t> </a:t>
            </a:r>
            <a:r>
              <a:rPr lang="en-US"/>
              <a:t>Plast Reconstr Surg 2006;118:741-56.</a:t>
            </a:r>
            <a:endParaRPr lang="el-GR"/>
          </a:p>
          <a:p>
            <a:r>
              <a:rPr lang="el-GR"/>
              <a:t>Occurrence of neoclassical facial canons in Caucasian primary school pupils and university students. Cvicelova M, Benus R, Lysakova L, Molnarova A, Borovska Z. Bratisl Lek Listy 2007;108:480-5.</a:t>
            </a:r>
          </a:p>
          <a:p>
            <a:r>
              <a:rPr lang="el-GR"/>
              <a:t>Facial esthetics in adolescents and its relationship to "ideal" ratios and angles. Kiekens RM, Kuijpers-Jagtman AM, van 't Hof MA, van 't Hof BE, Straatman H, Maltha JC. Am J Orthod Dentofacial Orthop 2008;133:188.e1-8.</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A74C46-46E6-452E-933F-16DA753155EC}" type="slidenum">
              <a:rPr lang="el-GR"/>
              <a:pPr/>
              <a:t>10</a:t>
            </a:fld>
            <a:endParaRPr lang="el-GR"/>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p:txBody>
          <a:bodyPr/>
          <a:lstStyle/>
          <a:p>
            <a:r>
              <a:rPr lang="el-GR"/>
              <a:t>Η χρυσή αναλογία ορίζεται από τον Ευκλείδη, περίπου το 300 π.Χ (βλ. σχήμα). Είναι άρρητος (δεν ισούται με κλάσμα ακεραίων) και ο μόνος θετικός αριθμός του οποίου ο αντίστροφος ισούται με τη διαφορά του από τη μονάδα. Παρόλο που χρησιμοποιείται το γράμμα φ ως αναφορά στον Φειδία, δεν υπάρχουν αποδείξεις ότι ο Φειδίας ήξερε την ύπαρξη του αριθμού, ή τον χρησιμοποίησε στα έργα του. Επίσης, δεν υπάρχει τεκμηρίωση ότι χρησιμοποιήθηκε στον Παρθενώνα. Χρησιμοποιήθηκε από καλλιτέχνες της αναγέννησης (</a:t>
            </a:r>
            <a:r>
              <a:rPr lang="en-US"/>
              <a:t>da Vinci)</a:t>
            </a:r>
            <a:r>
              <a:rPr lang="el-GR"/>
              <a:t>. Γεωμετρικά σχετίζεται με το πεντάγωνο και την πεντάλφα. Μερικοί ισχυρίζονται ότι το ανθρώπινο πρόσωπο παρουσιάζει πολλές αναλογίες που ισούνται με φ, ή το αντίστροφό του. Ερευνητικές εργασίες έχουν δείξει ότι αυτό δεν ισχύει (επιπλέον, δεν υπάρχει καμία βιολογική εξήγηση/θεωρία που να το προβλέπει).</a:t>
            </a:r>
          </a:p>
          <a:p>
            <a:r>
              <a:rPr lang="el-GR"/>
              <a:t>Putative golden proportions as predictors of facial esthetics in adolescents. Kiekens RM, Kuijpers-Jagtman AM, van 't Hof MA, van 't Hof BE, Maltha JC. Am J Orthod Dentofacial Orthop 2008;134:480-3.</a:t>
            </a:r>
          </a:p>
          <a:p>
            <a:r>
              <a:rPr lang="en-US"/>
              <a:t>Marquardt's Phi mask: pitfalls of relying on fashion models and the golden ratio to describe a beautiful face.</a:t>
            </a:r>
            <a:r>
              <a:rPr lang="el-GR"/>
              <a:t> </a:t>
            </a:r>
            <a:r>
              <a:rPr lang="en-US"/>
              <a:t>Holland E.</a:t>
            </a:r>
            <a:r>
              <a:rPr lang="el-GR"/>
              <a:t> </a:t>
            </a:r>
            <a:r>
              <a:rPr lang="en-US"/>
              <a:t>Aesthetic Plast Surg 2008;32:200-8.</a:t>
            </a:r>
            <a:endParaRPr lang="el-GR"/>
          </a:p>
          <a:p>
            <a:r>
              <a:rPr lang="en-US"/>
              <a:t>An objective system for measuring facial attractiveness.</a:t>
            </a:r>
            <a:r>
              <a:rPr lang="el-GR"/>
              <a:t> </a:t>
            </a:r>
            <a:r>
              <a:rPr lang="en-US"/>
              <a:t>Bashour M.</a:t>
            </a:r>
            <a:r>
              <a:rPr lang="el-GR"/>
              <a:t> </a:t>
            </a:r>
            <a:r>
              <a:rPr lang="en-US"/>
              <a:t>Plast Reconstr Surg 2006;118:757-74</a:t>
            </a:r>
            <a:r>
              <a:rPr lang="el-GR"/>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ECA94E-4817-4D71-A253-531A95D988A1}" type="slidenum">
              <a:rPr lang="el-GR"/>
              <a:pPr/>
              <a:t>11</a:t>
            </a:fld>
            <a:endParaRPr lang="el-GR"/>
          </a:p>
        </p:txBody>
      </p:sp>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p:txBody>
          <a:bodyPr/>
          <a:lstStyle/>
          <a:p>
            <a:r>
              <a:rPr lang="el-GR"/>
              <a:t>Οι αναλογίες που αναφέρθηκαν προσπαθούν να περιγράψουν το σχήμα του ‘προτύπου’ προσώπου, τον μέσο όρο ή το ιδανικό πρόσωπο. Περισσότερο όμως ενδιαφέρον έχει η ποικιλότητα που παρουσιάζουν τα πρόσωπα (φυσιολογικά και μη), γιατί αυτή θα μας οδηγήσει στο είδος της αξιολόγησης που δίνει τις σημαντικότερες πληροφορίες (ποιες μετρήσεις είναι σημαντικές και χρήσιμες και ποιες όχι).</a:t>
            </a:r>
          </a:p>
          <a:p>
            <a:r>
              <a:rPr lang="el-GR"/>
              <a:t>Οι διαφορές μεταξύ φυλών να μην συζητηθούν (μη απαραίτητο για προπτυχιακό επίπεδο), απλώς να αναφερθεί ότι υπάρχουν (πράγμα που είναι και γνωστό).</a:t>
            </a:r>
          </a:p>
          <a:p>
            <a:r>
              <a:rPr lang="el-GR"/>
              <a:t>International anthropometric study of facial morphology in various ethnic groups/races. Farkas LG, Katic MJ, Forrest CR. J Craniofac Surg 2005;16:615-46.</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lvl1pPr>
              <a:defRPr/>
            </a:lvl1pPr>
          </a:lstStyle>
          <a:p>
            <a:endParaRPr lang="el-GR"/>
          </a:p>
        </p:txBody>
      </p:sp>
      <p:sp>
        <p:nvSpPr>
          <p:cNvPr id="5" name="Footer Placeholder 4"/>
          <p:cNvSpPr>
            <a:spLocks noGrp="1"/>
          </p:cNvSpPr>
          <p:nvPr>
            <p:ph type="ftr" sz="quarter" idx="11"/>
          </p:nvPr>
        </p:nvSpPr>
        <p:spPr/>
        <p:txBody>
          <a:bodyPr/>
          <a:lstStyle>
            <a:lvl1pPr>
              <a:defRPr/>
            </a:lvl1pPr>
          </a:lstStyle>
          <a:p>
            <a:endParaRPr lang="el-GR"/>
          </a:p>
        </p:txBody>
      </p:sp>
      <p:sp>
        <p:nvSpPr>
          <p:cNvPr id="6" name="Slide Number Placeholder 5"/>
          <p:cNvSpPr>
            <a:spLocks noGrp="1"/>
          </p:cNvSpPr>
          <p:nvPr>
            <p:ph type="sldNum" sz="quarter" idx="12"/>
          </p:nvPr>
        </p:nvSpPr>
        <p:spPr/>
        <p:txBody>
          <a:bodyPr/>
          <a:lstStyle>
            <a:lvl1pPr>
              <a:defRPr/>
            </a:lvl1pPr>
          </a:lstStyle>
          <a:p>
            <a:fld id="{BF8DBEA3-E4DA-4E62-9D13-9C9919D5C12B}" type="slidenum">
              <a:rPr lang="el-GR"/>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lvl1pPr>
              <a:defRPr/>
            </a:lvl1pPr>
          </a:lstStyle>
          <a:p>
            <a:endParaRPr lang="el-GR"/>
          </a:p>
        </p:txBody>
      </p:sp>
      <p:sp>
        <p:nvSpPr>
          <p:cNvPr id="5" name="Footer Placeholder 4"/>
          <p:cNvSpPr>
            <a:spLocks noGrp="1"/>
          </p:cNvSpPr>
          <p:nvPr>
            <p:ph type="ftr" sz="quarter" idx="11"/>
          </p:nvPr>
        </p:nvSpPr>
        <p:spPr/>
        <p:txBody>
          <a:bodyPr/>
          <a:lstStyle>
            <a:lvl1pPr>
              <a:defRPr/>
            </a:lvl1pPr>
          </a:lstStyle>
          <a:p>
            <a:endParaRPr lang="el-GR"/>
          </a:p>
        </p:txBody>
      </p:sp>
      <p:sp>
        <p:nvSpPr>
          <p:cNvPr id="6" name="Slide Number Placeholder 5"/>
          <p:cNvSpPr>
            <a:spLocks noGrp="1"/>
          </p:cNvSpPr>
          <p:nvPr>
            <p:ph type="sldNum" sz="quarter" idx="12"/>
          </p:nvPr>
        </p:nvSpPr>
        <p:spPr/>
        <p:txBody>
          <a:bodyPr/>
          <a:lstStyle>
            <a:lvl1pPr>
              <a:defRPr/>
            </a:lvl1pPr>
          </a:lstStyle>
          <a:p>
            <a:fld id="{82852B90-DDA9-4487-8872-062AB90B0B03}" type="slidenum">
              <a:rPr lang="el-GR"/>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76213"/>
            <a:ext cx="1943100" cy="5919787"/>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685800" y="176213"/>
            <a:ext cx="5676900" cy="59197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lvl1pPr>
              <a:defRPr/>
            </a:lvl1pPr>
          </a:lstStyle>
          <a:p>
            <a:endParaRPr lang="el-GR"/>
          </a:p>
        </p:txBody>
      </p:sp>
      <p:sp>
        <p:nvSpPr>
          <p:cNvPr id="5" name="Footer Placeholder 4"/>
          <p:cNvSpPr>
            <a:spLocks noGrp="1"/>
          </p:cNvSpPr>
          <p:nvPr>
            <p:ph type="ftr" sz="quarter" idx="11"/>
          </p:nvPr>
        </p:nvSpPr>
        <p:spPr/>
        <p:txBody>
          <a:bodyPr/>
          <a:lstStyle>
            <a:lvl1pPr>
              <a:defRPr/>
            </a:lvl1pPr>
          </a:lstStyle>
          <a:p>
            <a:endParaRPr lang="el-GR"/>
          </a:p>
        </p:txBody>
      </p:sp>
      <p:sp>
        <p:nvSpPr>
          <p:cNvPr id="6" name="Slide Number Placeholder 5"/>
          <p:cNvSpPr>
            <a:spLocks noGrp="1"/>
          </p:cNvSpPr>
          <p:nvPr>
            <p:ph type="sldNum" sz="quarter" idx="12"/>
          </p:nvPr>
        </p:nvSpPr>
        <p:spPr/>
        <p:txBody>
          <a:bodyPr/>
          <a:lstStyle>
            <a:lvl1pPr>
              <a:defRPr/>
            </a:lvl1pPr>
          </a:lstStyle>
          <a:p>
            <a:fld id="{B781EF47-C626-4388-8B07-F2D83B0D11E3}" type="slidenum">
              <a:rPr lang="el-GR"/>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lvl1pPr>
              <a:defRPr/>
            </a:lvl1pPr>
          </a:lstStyle>
          <a:p>
            <a:endParaRPr lang="el-GR"/>
          </a:p>
        </p:txBody>
      </p:sp>
      <p:sp>
        <p:nvSpPr>
          <p:cNvPr id="5" name="Footer Placeholder 4"/>
          <p:cNvSpPr>
            <a:spLocks noGrp="1"/>
          </p:cNvSpPr>
          <p:nvPr>
            <p:ph type="ftr" sz="quarter" idx="11"/>
          </p:nvPr>
        </p:nvSpPr>
        <p:spPr/>
        <p:txBody>
          <a:bodyPr/>
          <a:lstStyle>
            <a:lvl1pPr>
              <a:defRPr/>
            </a:lvl1pPr>
          </a:lstStyle>
          <a:p>
            <a:endParaRPr lang="el-GR"/>
          </a:p>
        </p:txBody>
      </p:sp>
      <p:sp>
        <p:nvSpPr>
          <p:cNvPr id="6" name="Slide Number Placeholder 5"/>
          <p:cNvSpPr>
            <a:spLocks noGrp="1"/>
          </p:cNvSpPr>
          <p:nvPr>
            <p:ph type="sldNum" sz="quarter" idx="12"/>
          </p:nvPr>
        </p:nvSpPr>
        <p:spPr/>
        <p:txBody>
          <a:bodyPr/>
          <a:lstStyle>
            <a:lvl1pPr>
              <a:defRPr/>
            </a:lvl1pPr>
          </a:lstStyle>
          <a:p>
            <a:fld id="{7D449767-F8B2-438B-A889-C6022FB5FE7A}" type="slidenum">
              <a:rPr lang="el-GR"/>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l-GR"/>
          </a:p>
        </p:txBody>
      </p:sp>
      <p:sp>
        <p:nvSpPr>
          <p:cNvPr id="5" name="Footer Placeholder 4"/>
          <p:cNvSpPr>
            <a:spLocks noGrp="1"/>
          </p:cNvSpPr>
          <p:nvPr>
            <p:ph type="ftr" sz="quarter" idx="11"/>
          </p:nvPr>
        </p:nvSpPr>
        <p:spPr/>
        <p:txBody>
          <a:bodyPr/>
          <a:lstStyle>
            <a:lvl1pPr>
              <a:defRPr/>
            </a:lvl1pPr>
          </a:lstStyle>
          <a:p>
            <a:endParaRPr lang="el-GR"/>
          </a:p>
        </p:txBody>
      </p:sp>
      <p:sp>
        <p:nvSpPr>
          <p:cNvPr id="6" name="Slide Number Placeholder 5"/>
          <p:cNvSpPr>
            <a:spLocks noGrp="1"/>
          </p:cNvSpPr>
          <p:nvPr>
            <p:ph type="sldNum" sz="quarter" idx="12"/>
          </p:nvPr>
        </p:nvSpPr>
        <p:spPr/>
        <p:txBody>
          <a:bodyPr/>
          <a:lstStyle>
            <a:lvl1pPr>
              <a:defRPr/>
            </a:lvl1pPr>
          </a:lstStyle>
          <a:p>
            <a:fld id="{491CA14D-BB39-42D3-89F9-AF0A6B28613E}" type="slidenum">
              <a:rPr lang="el-GR"/>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lvl1pPr>
              <a:defRPr/>
            </a:lvl1pPr>
          </a:lstStyle>
          <a:p>
            <a:endParaRPr lang="el-GR"/>
          </a:p>
        </p:txBody>
      </p:sp>
      <p:sp>
        <p:nvSpPr>
          <p:cNvPr id="6" name="Footer Placeholder 5"/>
          <p:cNvSpPr>
            <a:spLocks noGrp="1"/>
          </p:cNvSpPr>
          <p:nvPr>
            <p:ph type="ftr" sz="quarter" idx="11"/>
          </p:nvPr>
        </p:nvSpPr>
        <p:spPr/>
        <p:txBody>
          <a:bodyPr/>
          <a:lstStyle>
            <a:lvl1pPr>
              <a:defRPr/>
            </a:lvl1pPr>
          </a:lstStyle>
          <a:p>
            <a:endParaRPr lang="el-GR"/>
          </a:p>
        </p:txBody>
      </p:sp>
      <p:sp>
        <p:nvSpPr>
          <p:cNvPr id="7" name="Slide Number Placeholder 6"/>
          <p:cNvSpPr>
            <a:spLocks noGrp="1"/>
          </p:cNvSpPr>
          <p:nvPr>
            <p:ph type="sldNum" sz="quarter" idx="12"/>
          </p:nvPr>
        </p:nvSpPr>
        <p:spPr/>
        <p:txBody>
          <a:bodyPr/>
          <a:lstStyle>
            <a:lvl1pPr>
              <a:defRPr/>
            </a:lvl1pPr>
          </a:lstStyle>
          <a:p>
            <a:fld id="{3470E623-F705-4076-859F-59581F0CD457}" type="slidenum">
              <a:rPr lang="el-GR"/>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lvl1pPr>
              <a:defRPr/>
            </a:lvl1pPr>
          </a:lstStyle>
          <a:p>
            <a:endParaRPr lang="el-GR"/>
          </a:p>
        </p:txBody>
      </p:sp>
      <p:sp>
        <p:nvSpPr>
          <p:cNvPr id="8" name="Footer Placeholder 7"/>
          <p:cNvSpPr>
            <a:spLocks noGrp="1"/>
          </p:cNvSpPr>
          <p:nvPr>
            <p:ph type="ftr" sz="quarter" idx="11"/>
          </p:nvPr>
        </p:nvSpPr>
        <p:spPr/>
        <p:txBody>
          <a:bodyPr/>
          <a:lstStyle>
            <a:lvl1pPr>
              <a:defRPr/>
            </a:lvl1pPr>
          </a:lstStyle>
          <a:p>
            <a:endParaRPr lang="el-GR"/>
          </a:p>
        </p:txBody>
      </p:sp>
      <p:sp>
        <p:nvSpPr>
          <p:cNvPr id="9" name="Slide Number Placeholder 8"/>
          <p:cNvSpPr>
            <a:spLocks noGrp="1"/>
          </p:cNvSpPr>
          <p:nvPr>
            <p:ph type="sldNum" sz="quarter" idx="12"/>
          </p:nvPr>
        </p:nvSpPr>
        <p:spPr/>
        <p:txBody>
          <a:bodyPr/>
          <a:lstStyle>
            <a:lvl1pPr>
              <a:defRPr/>
            </a:lvl1pPr>
          </a:lstStyle>
          <a:p>
            <a:fld id="{160B8607-EC99-495B-B50E-39A35E6386C0}" type="slidenum">
              <a:rPr lang="el-GR"/>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lvl1pPr>
              <a:defRPr/>
            </a:lvl1pPr>
          </a:lstStyle>
          <a:p>
            <a:endParaRPr lang="el-GR"/>
          </a:p>
        </p:txBody>
      </p:sp>
      <p:sp>
        <p:nvSpPr>
          <p:cNvPr id="4" name="Footer Placeholder 3"/>
          <p:cNvSpPr>
            <a:spLocks noGrp="1"/>
          </p:cNvSpPr>
          <p:nvPr>
            <p:ph type="ftr" sz="quarter" idx="11"/>
          </p:nvPr>
        </p:nvSpPr>
        <p:spPr/>
        <p:txBody>
          <a:bodyPr/>
          <a:lstStyle>
            <a:lvl1pPr>
              <a:defRPr/>
            </a:lvl1pPr>
          </a:lstStyle>
          <a:p>
            <a:endParaRPr lang="el-GR"/>
          </a:p>
        </p:txBody>
      </p:sp>
      <p:sp>
        <p:nvSpPr>
          <p:cNvPr id="5" name="Slide Number Placeholder 4"/>
          <p:cNvSpPr>
            <a:spLocks noGrp="1"/>
          </p:cNvSpPr>
          <p:nvPr>
            <p:ph type="sldNum" sz="quarter" idx="12"/>
          </p:nvPr>
        </p:nvSpPr>
        <p:spPr/>
        <p:txBody>
          <a:bodyPr/>
          <a:lstStyle>
            <a:lvl1pPr>
              <a:defRPr/>
            </a:lvl1pPr>
          </a:lstStyle>
          <a:p>
            <a:fld id="{2DE4374E-23F2-4087-908C-CF0594E25E02}" type="slidenum">
              <a:rPr lang="el-GR"/>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l-GR"/>
          </a:p>
        </p:txBody>
      </p:sp>
      <p:sp>
        <p:nvSpPr>
          <p:cNvPr id="3" name="Footer Placeholder 2"/>
          <p:cNvSpPr>
            <a:spLocks noGrp="1"/>
          </p:cNvSpPr>
          <p:nvPr>
            <p:ph type="ftr" sz="quarter" idx="11"/>
          </p:nvPr>
        </p:nvSpPr>
        <p:spPr/>
        <p:txBody>
          <a:bodyPr/>
          <a:lstStyle>
            <a:lvl1pPr>
              <a:defRPr/>
            </a:lvl1pPr>
          </a:lstStyle>
          <a:p>
            <a:endParaRPr lang="el-GR"/>
          </a:p>
        </p:txBody>
      </p:sp>
      <p:sp>
        <p:nvSpPr>
          <p:cNvPr id="4" name="Slide Number Placeholder 3"/>
          <p:cNvSpPr>
            <a:spLocks noGrp="1"/>
          </p:cNvSpPr>
          <p:nvPr>
            <p:ph type="sldNum" sz="quarter" idx="12"/>
          </p:nvPr>
        </p:nvSpPr>
        <p:spPr/>
        <p:txBody>
          <a:bodyPr/>
          <a:lstStyle>
            <a:lvl1pPr>
              <a:defRPr/>
            </a:lvl1pPr>
          </a:lstStyle>
          <a:p>
            <a:fld id="{BA52CE11-FD76-4F59-8F3E-089B8F094D43}" type="slidenum">
              <a:rPr lang="el-GR"/>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l-GR"/>
          </a:p>
        </p:txBody>
      </p:sp>
      <p:sp>
        <p:nvSpPr>
          <p:cNvPr id="6" name="Footer Placeholder 5"/>
          <p:cNvSpPr>
            <a:spLocks noGrp="1"/>
          </p:cNvSpPr>
          <p:nvPr>
            <p:ph type="ftr" sz="quarter" idx="11"/>
          </p:nvPr>
        </p:nvSpPr>
        <p:spPr/>
        <p:txBody>
          <a:bodyPr/>
          <a:lstStyle>
            <a:lvl1pPr>
              <a:defRPr/>
            </a:lvl1pPr>
          </a:lstStyle>
          <a:p>
            <a:endParaRPr lang="el-GR"/>
          </a:p>
        </p:txBody>
      </p:sp>
      <p:sp>
        <p:nvSpPr>
          <p:cNvPr id="7" name="Slide Number Placeholder 6"/>
          <p:cNvSpPr>
            <a:spLocks noGrp="1"/>
          </p:cNvSpPr>
          <p:nvPr>
            <p:ph type="sldNum" sz="quarter" idx="12"/>
          </p:nvPr>
        </p:nvSpPr>
        <p:spPr/>
        <p:txBody>
          <a:bodyPr/>
          <a:lstStyle>
            <a:lvl1pPr>
              <a:defRPr/>
            </a:lvl1pPr>
          </a:lstStyle>
          <a:p>
            <a:fld id="{B20EA5C4-D5E6-43A3-A61C-62F52717E676}" type="slidenum">
              <a:rPr lang="el-GR"/>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l-GR"/>
          </a:p>
        </p:txBody>
      </p:sp>
      <p:sp>
        <p:nvSpPr>
          <p:cNvPr id="6" name="Footer Placeholder 5"/>
          <p:cNvSpPr>
            <a:spLocks noGrp="1"/>
          </p:cNvSpPr>
          <p:nvPr>
            <p:ph type="ftr" sz="quarter" idx="11"/>
          </p:nvPr>
        </p:nvSpPr>
        <p:spPr/>
        <p:txBody>
          <a:bodyPr/>
          <a:lstStyle>
            <a:lvl1pPr>
              <a:defRPr/>
            </a:lvl1pPr>
          </a:lstStyle>
          <a:p>
            <a:endParaRPr lang="el-GR"/>
          </a:p>
        </p:txBody>
      </p:sp>
      <p:sp>
        <p:nvSpPr>
          <p:cNvPr id="7" name="Slide Number Placeholder 6"/>
          <p:cNvSpPr>
            <a:spLocks noGrp="1"/>
          </p:cNvSpPr>
          <p:nvPr>
            <p:ph type="sldNum" sz="quarter" idx="12"/>
          </p:nvPr>
        </p:nvSpPr>
        <p:spPr/>
        <p:txBody>
          <a:bodyPr/>
          <a:lstStyle>
            <a:lvl1pPr>
              <a:defRPr/>
            </a:lvl1pPr>
          </a:lstStyle>
          <a:p>
            <a:fld id="{63CABFE7-252E-4676-A64D-AD76638D87E4}" type="slidenum">
              <a:rPr lang="el-GR"/>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176213"/>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l-GR"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l-G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l-G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9AE3081F-4E5C-4DF5-9415-ED14363DBAA8}" type="slidenum">
              <a:rPr lang="el-GR"/>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rtl="0" fontAlgn="base">
        <a:spcBef>
          <a:spcPct val="0"/>
        </a:spcBef>
        <a:spcAft>
          <a:spcPct val="0"/>
        </a:spcAft>
        <a:defRPr sz="4400">
          <a:solidFill>
            <a:srgbClr val="244890"/>
          </a:solidFill>
          <a:latin typeface="+mj-lt"/>
          <a:ea typeface="+mj-ea"/>
          <a:cs typeface="+mj-cs"/>
        </a:defRPr>
      </a:lvl1pPr>
      <a:lvl2pPr algn="ctr" rtl="0" fontAlgn="base">
        <a:spcBef>
          <a:spcPct val="0"/>
        </a:spcBef>
        <a:spcAft>
          <a:spcPct val="0"/>
        </a:spcAft>
        <a:defRPr sz="4400">
          <a:solidFill>
            <a:srgbClr val="244890"/>
          </a:solidFill>
          <a:latin typeface="Times New Roman" pitchFamily="18" charset="0"/>
        </a:defRPr>
      </a:lvl2pPr>
      <a:lvl3pPr algn="ctr" rtl="0" fontAlgn="base">
        <a:spcBef>
          <a:spcPct val="0"/>
        </a:spcBef>
        <a:spcAft>
          <a:spcPct val="0"/>
        </a:spcAft>
        <a:defRPr sz="4400">
          <a:solidFill>
            <a:srgbClr val="244890"/>
          </a:solidFill>
          <a:latin typeface="Times New Roman" pitchFamily="18" charset="0"/>
        </a:defRPr>
      </a:lvl3pPr>
      <a:lvl4pPr algn="ctr" rtl="0" fontAlgn="base">
        <a:spcBef>
          <a:spcPct val="0"/>
        </a:spcBef>
        <a:spcAft>
          <a:spcPct val="0"/>
        </a:spcAft>
        <a:defRPr sz="4400">
          <a:solidFill>
            <a:srgbClr val="244890"/>
          </a:solidFill>
          <a:latin typeface="Times New Roman" pitchFamily="18" charset="0"/>
        </a:defRPr>
      </a:lvl4pPr>
      <a:lvl5pPr algn="ctr" rtl="0" fontAlgn="base">
        <a:spcBef>
          <a:spcPct val="0"/>
        </a:spcBef>
        <a:spcAft>
          <a:spcPct val="0"/>
        </a:spcAft>
        <a:defRPr sz="4400">
          <a:solidFill>
            <a:srgbClr val="244890"/>
          </a:solidFill>
          <a:latin typeface="Times New Roman" pitchFamily="18" charset="0"/>
        </a:defRPr>
      </a:lvl5pPr>
      <a:lvl6pPr marL="457200" algn="ctr" rtl="0" fontAlgn="base">
        <a:spcBef>
          <a:spcPct val="0"/>
        </a:spcBef>
        <a:spcAft>
          <a:spcPct val="0"/>
        </a:spcAft>
        <a:defRPr sz="4400">
          <a:solidFill>
            <a:srgbClr val="244890"/>
          </a:solidFill>
          <a:latin typeface="Times New Roman" pitchFamily="18" charset="0"/>
        </a:defRPr>
      </a:lvl6pPr>
      <a:lvl7pPr marL="914400" algn="ctr" rtl="0" fontAlgn="base">
        <a:spcBef>
          <a:spcPct val="0"/>
        </a:spcBef>
        <a:spcAft>
          <a:spcPct val="0"/>
        </a:spcAft>
        <a:defRPr sz="4400">
          <a:solidFill>
            <a:srgbClr val="244890"/>
          </a:solidFill>
          <a:latin typeface="Times New Roman" pitchFamily="18" charset="0"/>
        </a:defRPr>
      </a:lvl7pPr>
      <a:lvl8pPr marL="1371600" algn="ctr" rtl="0" fontAlgn="base">
        <a:spcBef>
          <a:spcPct val="0"/>
        </a:spcBef>
        <a:spcAft>
          <a:spcPct val="0"/>
        </a:spcAft>
        <a:defRPr sz="4400">
          <a:solidFill>
            <a:srgbClr val="244890"/>
          </a:solidFill>
          <a:latin typeface="Times New Roman" pitchFamily="18" charset="0"/>
        </a:defRPr>
      </a:lvl8pPr>
      <a:lvl9pPr marL="1828800" algn="ctr" rtl="0" fontAlgn="base">
        <a:spcBef>
          <a:spcPct val="0"/>
        </a:spcBef>
        <a:spcAft>
          <a:spcPct val="0"/>
        </a:spcAft>
        <a:defRPr sz="4400">
          <a:solidFill>
            <a:srgbClr val="244890"/>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9.jpeg"/><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10" Type="http://schemas.openxmlformats.org/officeDocument/2006/relationships/image" Target="../media/image17.jpeg"/><Relationship Id="rId4" Type="http://schemas.openxmlformats.org/officeDocument/2006/relationships/image" Target="../media/image11.jpeg"/><Relationship Id="rId9" Type="http://schemas.openxmlformats.org/officeDocument/2006/relationships/image" Target="../media/image16.jpeg"/></Relationships>
</file>

<file path=ppt/slides/_rels/slide18.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23.jpeg"/><Relationship Id="rId1" Type="http://schemas.openxmlformats.org/officeDocument/2006/relationships/slideLayout" Target="../slideLayouts/slideLayout6.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26.jpeg"/></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26.jpeg"/></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28.jpeg"/></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30.jpeg"/></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image" Target="../media/image32.jpeg"/></Relationships>
</file>

<file path=ppt/slides/_rels/slide3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image" Target="../media/image40.jpeg"/></Relationships>
</file>

<file path=ppt/slides/_rels/slide4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image" Target="../media/image42.png"/></Relationships>
</file>

<file path=ppt/slides/_rels/slide46.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image" Target="../media/image43.jpeg"/><Relationship Id="rId7" Type="http://schemas.openxmlformats.org/officeDocument/2006/relationships/image" Target="../media/image47.jpeg"/><Relationship Id="rId2" Type="http://schemas.openxmlformats.org/officeDocument/2006/relationships/notesSlide" Target="../notesSlides/notesSlide40.xml"/><Relationship Id="rId1" Type="http://schemas.openxmlformats.org/officeDocument/2006/relationships/slideLayout" Target="../slideLayouts/slideLayout7.xml"/><Relationship Id="rId6" Type="http://schemas.openxmlformats.org/officeDocument/2006/relationships/image" Target="../media/image46.jpeg"/><Relationship Id="rId11" Type="http://schemas.openxmlformats.org/officeDocument/2006/relationships/image" Target="../media/image51.jpeg"/><Relationship Id="rId5" Type="http://schemas.openxmlformats.org/officeDocument/2006/relationships/image" Target="../media/image45.jpeg"/><Relationship Id="rId10" Type="http://schemas.openxmlformats.org/officeDocument/2006/relationships/image" Target="../media/image50.jpeg"/><Relationship Id="rId4" Type="http://schemas.openxmlformats.org/officeDocument/2006/relationships/image" Target="../media/image44.jpeg"/><Relationship Id="rId9" Type="http://schemas.openxmlformats.org/officeDocument/2006/relationships/image" Target="../media/image49.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45.xml"/><Relationship Id="rId1" Type="http://schemas.openxmlformats.org/officeDocument/2006/relationships/slideLayout" Target="../slideLayouts/slideLayout7.xm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image" Target="../media/image55.jpeg"/></Relationships>
</file>

<file path=ppt/slides/_rels/slide54.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46.xml"/><Relationship Id="rId1" Type="http://schemas.openxmlformats.org/officeDocument/2006/relationships/slideLayout" Target="../slideLayouts/slideLayout7.xml"/><Relationship Id="rId5" Type="http://schemas.openxmlformats.org/officeDocument/2006/relationships/image" Target="../media/image60.jpeg"/><Relationship Id="rId4" Type="http://schemas.openxmlformats.org/officeDocument/2006/relationships/image" Target="../media/image59.jpeg"/></Relationships>
</file>

<file path=ppt/slides/_rels/slide55.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47.xml"/><Relationship Id="rId1" Type="http://schemas.openxmlformats.org/officeDocument/2006/relationships/slideLayout" Target="../slideLayouts/slideLayout7.xml"/><Relationship Id="rId5" Type="http://schemas.openxmlformats.org/officeDocument/2006/relationships/image" Target="../media/image63.jpeg"/><Relationship Id="rId4" Type="http://schemas.openxmlformats.org/officeDocument/2006/relationships/image" Target="../media/image62.jpeg"/></Relationships>
</file>

<file path=ppt/slides/_rels/slide56.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48.xml"/><Relationship Id="rId1" Type="http://schemas.openxmlformats.org/officeDocument/2006/relationships/slideLayout" Target="../slideLayouts/slideLayout7.xml"/><Relationship Id="rId5" Type="http://schemas.openxmlformats.org/officeDocument/2006/relationships/image" Target="../media/image66.jpeg"/><Relationship Id="rId4" Type="http://schemas.openxmlformats.org/officeDocument/2006/relationships/image" Target="../media/image65.jpeg"/></Relationships>
</file>

<file path=ppt/slides/_rels/slide57.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49.xml"/><Relationship Id="rId1" Type="http://schemas.openxmlformats.org/officeDocument/2006/relationships/slideLayout" Target="../slideLayouts/slideLayout7.xml"/><Relationship Id="rId5" Type="http://schemas.openxmlformats.org/officeDocument/2006/relationships/image" Target="../media/image69.jpeg"/><Relationship Id="rId4" Type="http://schemas.openxmlformats.org/officeDocument/2006/relationships/image" Target="../media/image68.jpeg"/></Relationships>
</file>

<file path=ppt/slides/_rels/slide58.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50.xml"/><Relationship Id="rId1" Type="http://schemas.openxmlformats.org/officeDocument/2006/relationships/slideLayout" Target="../slideLayouts/slideLayout7.xml"/><Relationship Id="rId5" Type="http://schemas.openxmlformats.org/officeDocument/2006/relationships/image" Target="../media/image72.jpeg"/><Relationship Id="rId4" Type="http://schemas.openxmlformats.org/officeDocument/2006/relationships/image" Target="../media/image71.jpeg"/></Relationships>
</file>

<file path=ppt/slides/_rels/slide59.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51.xml"/><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52.xml"/><Relationship Id="rId1" Type="http://schemas.openxmlformats.org/officeDocument/2006/relationships/slideLayout" Target="../slideLayouts/slideLayout7.xml"/><Relationship Id="rId4" Type="http://schemas.openxmlformats.org/officeDocument/2006/relationships/image" Target="../media/image75.jpeg"/></Relationships>
</file>

<file path=ppt/slides/_rels/slide61.xml.rels><?xml version="1.0" encoding="UTF-8" standalone="yes"?>
<Relationships xmlns="http://schemas.openxmlformats.org/package/2006/relationships"><Relationship Id="rId8" Type="http://schemas.openxmlformats.org/officeDocument/2006/relationships/image" Target="../media/image81.jpeg"/><Relationship Id="rId13" Type="http://schemas.openxmlformats.org/officeDocument/2006/relationships/image" Target="../media/image86.jpeg"/><Relationship Id="rId18" Type="http://schemas.openxmlformats.org/officeDocument/2006/relationships/image" Target="../media/image91.jpeg"/><Relationship Id="rId3" Type="http://schemas.openxmlformats.org/officeDocument/2006/relationships/image" Target="../media/image76.jpeg"/><Relationship Id="rId7" Type="http://schemas.openxmlformats.org/officeDocument/2006/relationships/image" Target="../media/image80.jpeg"/><Relationship Id="rId12" Type="http://schemas.openxmlformats.org/officeDocument/2006/relationships/image" Target="../media/image85.jpeg"/><Relationship Id="rId17" Type="http://schemas.openxmlformats.org/officeDocument/2006/relationships/image" Target="../media/image90.jpeg"/><Relationship Id="rId2" Type="http://schemas.openxmlformats.org/officeDocument/2006/relationships/notesSlide" Target="../notesSlides/notesSlide53.xml"/><Relationship Id="rId16" Type="http://schemas.openxmlformats.org/officeDocument/2006/relationships/image" Target="../media/image89.jpeg"/><Relationship Id="rId1" Type="http://schemas.openxmlformats.org/officeDocument/2006/relationships/slideLayout" Target="../slideLayouts/slideLayout7.xml"/><Relationship Id="rId6" Type="http://schemas.openxmlformats.org/officeDocument/2006/relationships/image" Target="../media/image79.jpeg"/><Relationship Id="rId11" Type="http://schemas.openxmlformats.org/officeDocument/2006/relationships/image" Target="../media/image84.jpeg"/><Relationship Id="rId5" Type="http://schemas.openxmlformats.org/officeDocument/2006/relationships/image" Target="../media/image78.jpeg"/><Relationship Id="rId15" Type="http://schemas.openxmlformats.org/officeDocument/2006/relationships/image" Target="../media/image88.jpeg"/><Relationship Id="rId10" Type="http://schemas.openxmlformats.org/officeDocument/2006/relationships/image" Target="../media/image83.jpeg"/><Relationship Id="rId19" Type="http://schemas.openxmlformats.org/officeDocument/2006/relationships/image" Target="../media/image92.jpeg"/><Relationship Id="rId4" Type="http://schemas.openxmlformats.org/officeDocument/2006/relationships/image" Target="../media/image77.jpeg"/><Relationship Id="rId9" Type="http://schemas.openxmlformats.org/officeDocument/2006/relationships/image" Target="../media/image82.jpeg"/><Relationship Id="rId14" Type="http://schemas.openxmlformats.org/officeDocument/2006/relationships/image" Target="../media/image87.jpeg"/></Relationships>
</file>

<file path=ppt/slides/_rels/slide62.xml.rels><?xml version="1.0" encoding="UTF-8" standalone="yes"?>
<Relationships xmlns="http://schemas.openxmlformats.org/package/2006/relationships"><Relationship Id="rId8" Type="http://schemas.openxmlformats.org/officeDocument/2006/relationships/image" Target="../media/image87.jpeg"/><Relationship Id="rId13" Type="http://schemas.openxmlformats.org/officeDocument/2006/relationships/image" Target="../media/image83.jpeg"/><Relationship Id="rId18" Type="http://schemas.openxmlformats.org/officeDocument/2006/relationships/image" Target="../media/image92.jpeg"/><Relationship Id="rId3" Type="http://schemas.openxmlformats.org/officeDocument/2006/relationships/image" Target="../media/image76.jpeg"/><Relationship Id="rId7" Type="http://schemas.openxmlformats.org/officeDocument/2006/relationships/image" Target="../media/image79.jpeg"/><Relationship Id="rId12" Type="http://schemas.openxmlformats.org/officeDocument/2006/relationships/image" Target="../media/image82.jpeg"/><Relationship Id="rId17" Type="http://schemas.openxmlformats.org/officeDocument/2006/relationships/image" Target="../media/image91.jpeg"/><Relationship Id="rId2" Type="http://schemas.openxmlformats.org/officeDocument/2006/relationships/notesSlide" Target="../notesSlides/notesSlide54.xml"/><Relationship Id="rId16" Type="http://schemas.openxmlformats.org/officeDocument/2006/relationships/image" Target="../media/image90.jpeg"/><Relationship Id="rId1" Type="http://schemas.openxmlformats.org/officeDocument/2006/relationships/slideLayout" Target="../slideLayouts/slideLayout7.xml"/><Relationship Id="rId6" Type="http://schemas.openxmlformats.org/officeDocument/2006/relationships/image" Target="../media/image78.jpeg"/><Relationship Id="rId11" Type="http://schemas.openxmlformats.org/officeDocument/2006/relationships/image" Target="../media/image85.jpeg"/><Relationship Id="rId5" Type="http://schemas.openxmlformats.org/officeDocument/2006/relationships/image" Target="../media/image77.jpeg"/><Relationship Id="rId15" Type="http://schemas.openxmlformats.org/officeDocument/2006/relationships/image" Target="../media/image89.jpeg"/><Relationship Id="rId10" Type="http://schemas.openxmlformats.org/officeDocument/2006/relationships/image" Target="../media/image81.jpeg"/><Relationship Id="rId19" Type="http://schemas.openxmlformats.org/officeDocument/2006/relationships/image" Target="../media/image86.jpeg"/><Relationship Id="rId4" Type="http://schemas.openxmlformats.org/officeDocument/2006/relationships/image" Target="../media/image84.jpeg"/><Relationship Id="rId9" Type="http://schemas.openxmlformats.org/officeDocument/2006/relationships/image" Target="../media/image80.jpeg"/><Relationship Id="rId14" Type="http://schemas.openxmlformats.org/officeDocument/2006/relationships/image" Target="../media/image88.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4"/>
          <p:cNvSpPr>
            <a:spLocks noGrp="1" noChangeArrowheads="1"/>
          </p:cNvSpPr>
          <p:nvPr>
            <p:ph type="ctrTitle"/>
          </p:nvPr>
        </p:nvSpPr>
        <p:spPr/>
        <p:txBody>
          <a:bodyPr/>
          <a:lstStyle/>
          <a:p>
            <a:r>
              <a:rPr lang="el-GR"/>
              <a:t>Η αξιολόγηση του προσώπου</a:t>
            </a:r>
            <a:br>
              <a:rPr lang="el-GR"/>
            </a:br>
            <a:r>
              <a:rPr lang="el-GR"/>
              <a:t>στην Ορθοδοντική</a:t>
            </a:r>
          </a:p>
        </p:txBody>
      </p:sp>
      <p:sp>
        <p:nvSpPr>
          <p:cNvPr id="7173" name="Rectangle 5"/>
          <p:cNvSpPr>
            <a:spLocks noGrp="1" noChangeArrowheads="1"/>
          </p:cNvSpPr>
          <p:nvPr>
            <p:ph type="subTitle" idx="1"/>
          </p:nvPr>
        </p:nvSpPr>
        <p:spPr/>
        <p:txBody>
          <a:bodyPr/>
          <a:lstStyle/>
          <a:p>
            <a:r>
              <a:rPr lang="el-GR" sz="2000"/>
              <a:t>Δ. Χαλαζωνίτης</a:t>
            </a:r>
          </a:p>
        </p:txBody>
      </p:sp>
      <p:sp>
        <p:nvSpPr>
          <p:cNvPr id="7174" name="Text Box 6"/>
          <p:cNvSpPr txBox="1">
            <a:spLocks noChangeArrowheads="1"/>
          </p:cNvSpPr>
          <p:nvPr/>
        </p:nvSpPr>
        <p:spPr bwMode="auto">
          <a:xfrm>
            <a:off x="98425" y="6072188"/>
            <a:ext cx="8902700" cy="646331"/>
          </a:xfrm>
          <a:prstGeom prst="rect">
            <a:avLst/>
          </a:prstGeom>
          <a:noFill/>
          <a:ln w="9525">
            <a:noFill/>
            <a:miter lim="800000"/>
            <a:headEnd/>
            <a:tailEnd/>
          </a:ln>
          <a:effectLst/>
        </p:spPr>
        <p:txBody>
          <a:bodyPr>
            <a:spAutoFit/>
          </a:bodyPr>
          <a:lstStyle/>
          <a:p>
            <a:r>
              <a:rPr lang="el-GR" sz="1200" dirty="0"/>
              <a:t>Όλα τα πρόσωπα που παρουσιάζονται δεν είναι πραγματικά αλλά έχουν δημιουργηθεί με λογισμικό επεξεργασίας εικόνας.</a:t>
            </a:r>
            <a:r>
              <a:rPr lang="en-US" sz="1200" dirty="0"/>
              <a:t> </a:t>
            </a:r>
            <a:r>
              <a:rPr lang="el-GR" sz="1200" dirty="0"/>
              <a:t>Οποιαδήποτε ομοιότητα με πραγματικά άτομα είναι συμπτωματική.</a:t>
            </a:r>
            <a:endParaRPr lang="en-US" sz="1200" dirty="0"/>
          </a:p>
          <a:p>
            <a:r>
              <a:rPr lang="el-GR" sz="1200" dirty="0"/>
              <a:t>Τελευταία ενημέρωση: </a:t>
            </a:r>
            <a:r>
              <a:rPr lang="en-US" sz="1200" dirty="0" smtClean="0"/>
              <a:t>17/9</a:t>
            </a:r>
            <a:r>
              <a:rPr lang="el-GR" sz="1200" dirty="0" smtClean="0"/>
              <a:t>/201</a:t>
            </a:r>
            <a:r>
              <a:rPr lang="en-US" sz="1200" dirty="0" smtClean="0"/>
              <a:t>2</a:t>
            </a:r>
            <a:r>
              <a:rPr lang="el-GR" sz="1200" dirty="0" smtClean="0"/>
              <a:t>.</a:t>
            </a:r>
            <a:endParaRPr lang="el-GR" sz="12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l-GR"/>
              <a:t>Χρυσή αναλογία - φ</a:t>
            </a:r>
          </a:p>
        </p:txBody>
      </p:sp>
      <p:sp>
        <p:nvSpPr>
          <p:cNvPr id="21507" name="Rectangle 3"/>
          <p:cNvSpPr>
            <a:spLocks noGrp="1" noChangeArrowheads="1"/>
          </p:cNvSpPr>
          <p:nvPr>
            <p:ph type="body" idx="1"/>
          </p:nvPr>
        </p:nvSpPr>
        <p:spPr>
          <a:xfrm>
            <a:off x="685800" y="1636713"/>
            <a:ext cx="7527925" cy="4114800"/>
          </a:xfrm>
        </p:spPr>
        <p:txBody>
          <a:bodyPr/>
          <a:lstStyle/>
          <a:p>
            <a:r>
              <a:rPr lang="el-GR"/>
              <a:t>φ: Φειδίας, </a:t>
            </a:r>
            <a:r>
              <a:rPr lang="en-US"/>
              <a:t>phi</a:t>
            </a:r>
          </a:p>
          <a:p>
            <a:r>
              <a:rPr lang="el-GR"/>
              <a:t>Πυθαγόρας, Ευκλείδης</a:t>
            </a:r>
          </a:p>
          <a:p>
            <a:endParaRPr lang="el-GR"/>
          </a:p>
        </p:txBody>
      </p:sp>
      <p:grpSp>
        <p:nvGrpSpPr>
          <p:cNvPr id="21524" name="Group 20"/>
          <p:cNvGrpSpPr>
            <a:grpSpLocks/>
          </p:cNvGrpSpPr>
          <p:nvPr/>
        </p:nvGrpSpPr>
        <p:grpSpPr bwMode="auto">
          <a:xfrm>
            <a:off x="2182813" y="3232150"/>
            <a:ext cx="4519612" cy="533400"/>
            <a:chOff x="1109" y="1840"/>
            <a:chExt cx="2847" cy="336"/>
          </a:xfrm>
        </p:grpSpPr>
        <p:sp>
          <p:nvSpPr>
            <p:cNvPr id="21510" name="Line 6"/>
            <p:cNvSpPr>
              <a:spLocks noChangeShapeType="1"/>
            </p:cNvSpPr>
            <p:nvPr/>
          </p:nvSpPr>
          <p:spPr bwMode="auto">
            <a:xfrm>
              <a:off x="1124" y="2153"/>
              <a:ext cx="2801" cy="0"/>
            </a:xfrm>
            <a:prstGeom prst="line">
              <a:avLst/>
            </a:prstGeom>
            <a:noFill/>
            <a:ln w="19050">
              <a:solidFill>
                <a:schemeClr val="tx1"/>
              </a:solidFill>
              <a:round/>
              <a:headEnd/>
              <a:tailEnd/>
            </a:ln>
            <a:effectLst/>
          </p:spPr>
          <p:txBody>
            <a:bodyPr/>
            <a:lstStyle/>
            <a:p>
              <a:endParaRPr lang="el-GR"/>
            </a:p>
          </p:txBody>
        </p:sp>
        <p:sp>
          <p:nvSpPr>
            <p:cNvPr id="21511" name="Oval 7"/>
            <p:cNvSpPr>
              <a:spLocks noChangeArrowheads="1"/>
            </p:cNvSpPr>
            <p:nvPr/>
          </p:nvSpPr>
          <p:spPr bwMode="auto">
            <a:xfrm>
              <a:off x="1109" y="2132"/>
              <a:ext cx="44" cy="44"/>
            </a:xfrm>
            <a:prstGeom prst="ellipse">
              <a:avLst/>
            </a:prstGeom>
            <a:solidFill>
              <a:schemeClr val="accent1"/>
            </a:solidFill>
            <a:ln w="9525">
              <a:solidFill>
                <a:schemeClr val="tx1"/>
              </a:solidFill>
              <a:round/>
              <a:headEnd/>
              <a:tailEnd/>
            </a:ln>
            <a:effectLst/>
          </p:spPr>
          <p:txBody>
            <a:bodyPr wrap="none" anchor="ctr"/>
            <a:lstStyle/>
            <a:p>
              <a:endParaRPr lang="el-GR"/>
            </a:p>
          </p:txBody>
        </p:sp>
        <p:sp>
          <p:nvSpPr>
            <p:cNvPr id="21512" name="Oval 8"/>
            <p:cNvSpPr>
              <a:spLocks noChangeArrowheads="1"/>
            </p:cNvSpPr>
            <p:nvPr/>
          </p:nvSpPr>
          <p:spPr bwMode="auto">
            <a:xfrm>
              <a:off x="2854" y="2132"/>
              <a:ext cx="44" cy="44"/>
            </a:xfrm>
            <a:prstGeom prst="ellipse">
              <a:avLst/>
            </a:prstGeom>
            <a:solidFill>
              <a:schemeClr val="accent1"/>
            </a:solidFill>
            <a:ln w="9525">
              <a:solidFill>
                <a:schemeClr val="tx1"/>
              </a:solidFill>
              <a:round/>
              <a:headEnd/>
              <a:tailEnd/>
            </a:ln>
            <a:effectLst/>
          </p:spPr>
          <p:txBody>
            <a:bodyPr wrap="none" anchor="ctr"/>
            <a:lstStyle/>
            <a:p>
              <a:endParaRPr lang="el-GR"/>
            </a:p>
          </p:txBody>
        </p:sp>
        <p:sp>
          <p:nvSpPr>
            <p:cNvPr id="21513" name="Oval 9"/>
            <p:cNvSpPr>
              <a:spLocks noChangeArrowheads="1"/>
            </p:cNvSpPr>
            <p:nvPr/>
          </p:nvSpPr>
          <p:spPr bwMode="auto">
            <a:xfrm>
              <a:off x="3912" y="2132"/>
              <a:ext cx="44" cy="44"/>
            </a:xfrm>
            <a:prstGeom prst="ellipse">
              <a:avLst/>
            </a:prstGeom>
            <a:solidFill>
              <a:schemeClr val="accent1"/>
            </a:solidFill>
            <a:ln w="9525">
              <a:solidFill>
                <a:schemeClr val="tx1"/>
              </a:solidFill>
              <a:round/>
              <a:headEnd/>
              <a:tailEnd/>
            </a:ln>
            <a:effectLst/>
          </p:spPr>
          <p:txBody>
            <a:bodyPr wrap="none" anchor="ctr"/>
            <a:lstStyle/>
            <a:p>
              <a:endParaRPr lang="el-GR"/>
            </a:p>
          </p:txBody>
        </p:sp>
        <p:sp>
          <p:nvSpPr>
            <p:cNvPr id="21514" name="Text Box 10"/>
            <p:cNvSpPr txBox="1">
              <a:spLocks noChangeArrowheads="1"/>
            </p:cNvSpPr>
            <p:nvPr/>
          </p:nvSpPr>
          <p:spPr bwMode="auto">
            <a:xfrm>
              <a:off x="1929" y="1840"/>
              <a:ext cx="217" cy="288"/>
            </a:xfrm>
            <a:prstGeom prst="rect">
              <a:avLst/>
            </a:prstGeom>
            <a:noFill/>
            <a:ln w="9525">
              <a:noFill/>
              <a:miter lim="800000"/>
              <a:headEnd/>
              <a:tailEnd/>
            </a:ln>
            <a:effectLst/>
          </p:spPr>
          <p:txBody>
            <a:bodyPr wrap="none">
              <a:spAutoFit/>
            </a:bodyPr>
            <a:lstStyle/>
            <a:p>
              <a:r>
                <a:rPr lang="el-GR"/>
                <a:t>α</a:t>
              </a:r>
            </a:p>
          </p:txBody>
        </p:sp>
        <p:sp>
          <p:nvSpPr>
            <p:cNvPr id="21515" name="Text Box 11"/>
            <p:cNvSpPr txBox="1">
              <a:spLocks noChangeArrowheads="1"/>
            </p:cNvSpPr>
            <p:nvPr/>
          </p:nvSpPr>
          <p:spPr bwMode="auto">
            <a:xfrm>
              <a:off x="3309" y="1840"/>
              <a:ext cx="214" cy="288"/>
            </a:xfrm>
            <a:prstGeom prst="rect">
              <a:avLst/>
            </a:prstGeom>
            <a:noFill/>
            <a:ln w="9525">
              <a:noFill/>
              <a:miter lim="800000"/>
              <a:headEnd/>
              <a:tailEnd/>
            </a:ln>
            <a:effectLst/>
          </p:spPr>
          <p:txBody>
            <a:bodyPr wrap="none">
              <a:spAutoFit/>
            </a:bodyPr>
            <a:lstStyle/>
            <a:p>
              <a:r>
                <a:rPr lang="el-GR"/>
                <a:t>β</a:t>
              </a:r>
            </a:p>
          </p:txBody>
        </p:sp>
      </p:grpSp>
      <p:sp>
        <p:nvSpPr>
          <p:cNvPr id="21516" name="Text Box 12"/>
          <p:cNvSpPr txBox="1">
            <a:spLocks noChangeArrowheads="1"/>
          </p:cNvSpPr>
          <p:nvPr/>
        </p:nvSpPr>
        <p:spPr bwMode="auto">
          <a:xfrm>
            <a:off x="3013075" y="4130675"/>
            <a:ext cx="823913" cy="457200"/>
          </a:xfrm>
          <a:prstGeom prst="rect">
            <a:avLst/>
          </a:prstGeom>
          <a:noFill/>
          <a:ln w="9525">
            <a:noFill/>
            <a:miter lim="800000"/>
            <a:headEnd/>
            <a:tailEnd/>
          </a:ln>
          <a:effectLst/>
        </p:spPr>
        <p:txBody>
          <a:bodyPr wrap="none">
            <a:spAutoFit/>
          </a:bodyPr>
          <a:lstStyle/>
          <a:p>
            <a:r>
              <a:rPr lang="el-GR"/>
              <a:t>α + β</a:t>
            </a:r>
          </a:p>
        </p:txBody>
      </p:sp>
      <p:sp>
        <p:nvSpPr>
          <p:cNvPr id="21517" name="Text Box 13"/>
          <p:cNvSpPr txBox="1">
            <a:spLocks noChangeArrowheads="1"/>
          </p:cNvSpPr>
          <p:nvPr/>
        </p:nvSpPr>
        <p:spPr bwMode="auto">
          <a:xfrm>
            <a:off x="3251200" y="4538663"/>
            <a:ext cx="344488" cy="457200"/>
          </a:xfrm>
          <a:prstGeom prst="rect">
            <a:avLst/>
          </a:prstGeom>
          <a:noFill/>
          <a:ln w="9525">
            <a:noFill/>
            <a:miter lim="800000"/>
            <a:headEnd/>
            <a:tailEnd/>
          </a:ln>
          <a:effectLst/>
        </p:spPr>
        <p:txBody>
          <a:bodyPr wrap="none">
            <a:spAutoFit/>
          </a:bodyPr>
          <a:lstStyle/>
          <a:p>
            <a:r>
              <a:rPr lang="el-GR"/>
              <a:t>α</a:t>
            </a:r>
          </a:p>
        </p:txBody>
      </p:sp>
      <p:sp>
        <p:nvSpPr>
          <p:cNvPr id="21518" name="Text Box 14"/>
          <p:cNvSpPr txBox="1">
            <a:spLocks noChangeArrowheads="1"/>
          </p:cNvSpPr>
          <p:nvPr/>
        </p:nvSpPr>
        <p:spPr bwMode="auto">
          <a:xfrm>
            <a:off x="4324350" y="4130675"/>
            <a:ext cx="344488" cy="457200"/>
          </a:xfrm>
          <a:prstGeom prst="rect">
            <a:avLst/>
          </a:prstGeom>
          <a:noFill/>
          <a:ln w="9525">
            <a:noFill/>
            <a:miter lim="800000"/>
            <a:headEnd/>
            <a:tailEnd/>
          </a:ln>
          <a:effectLst/>
        </p:spPr>
        <p:txBody>
          <a:bodyPr wrap="none">
            <a:spAutoFit/>
          </a:bodyPr>
          <a:lstStyle/>
          <a:p>
            <a:r>
              <a:rPr lang="el-GR"/>
              <a:t>α</a:t>
            </a:r>
          </a:p>
        </p:txBody>
      </p:sp>
      <p:sp>
        <p:nvSpPr>
          <p:cNvPr id="21519" name="Text Box 15"/>
          <p:cNvSpPr txBox="1">
            <a:spLocks noChangeArrowheads="1"/>
          </p:cNvSpPr>
          <p:nvPr/>
        </p:nvSpPr>
        <p:spPr bwMode="auto">
          <a:xfrm>
            <a:off x="4324350" y="4538663"/>
            <a:ext cx="339725" cy="457200"/>
          </a:xfrm>
          <a:prstGeom prst="rect">
            <a:avLst/>
          </a:prstGeom>
          <a:noFill/>
          <a:ln w="9525">
            <a:noFill/>
            <a:miter lim="800000"/>
            <a:headEnd/>
            <a:tailEnd/>
          </a:ln>
          <a:effectLst/>
        </p:spPr>
        <p:txBody>
          <a:bodyPr wrap="none">
            <a:spAutoFit/>
          </a:bodyPr>
          <a:lstStyle/>
          <a:p>
            <a:r>
              <a:rPr lang="el-GR"/>
              <a:t>β</a:t>
            </a:r>
          </a:p>
        </p:txBody>
      </p:sp>
      <p:sp>
        <p:nvSpPr>
          <p:cNvPr id="21520" name="Line 16"/>
          <p:cNvSpPr>
            <a:spLocks noChangeShapeType="1"/>
          </p:cNvSpPr>
          <p:nvPr/>
        </p:nvSpPr>
        <p:spPr bwMode="auto">
          <a:xfrm>
            <a:off x="3046413" y="4575175"/>
            <a:ext cx="811212" cy="0"/>
          </a:xfrm>
          <a:prstGeom prst="line">
            <a:avLst/>
          </a:prstGeom>
          <a:noFill/>
          <a:ln w="12700">
            <a:solidFill>
              <a:schemeClr val="tx1"/>
            </a:solidFill>
            <a:round/>
            <a:headEnd/>
            <a:tailEnd/>
          </a:ln>
          <a:effectLst/>
        </p:spPr>
        <p:txBody>
          <a:bodyPr/>
          <a:lstStyle/>
          <a:p>
            <a:endParaRPr lang="el-GR"/>
          </a:p>
        </p:txBody>
      </p:sp>
      <p:sp>
        <p:nvSpPr>
          <p:cNvPr id="21521" name="Line 17"/>
          <p:cNvSpPr>
            <a:spLocks noChangeShapeType="1"/>
          </p:cNvSpPr>
          <p:nvPr/>
        </p:nvSpPr>
        <p:spPr bwMode="auto">
          <a:xfrm>
            <a:off x="4337050" y="4575175"/>
            <a:ext cx="331788" cy="0"/>
          </a:xfrm>
          <a:prstGeom prst="line">
            <a:avLst/>
          </a:prstGeom>
          <a:noFill/>
          <a:ln w="12700">
            <a:solidFill>
              <a:schemeClr val="tx1"/>
            </a:solidFill>
            <a:round/>
            <a:headEnd/>
            <a:tailEnd/>
          </a:ln>
          <a:effectLst/>
        </p:spPr>
        <p:txBody>
          <a:bodyPr/>
          <a:lstStyle/>
          <a:p>
            <a:endParaRPr lang="el-GR"/>
          </a:p>
        </p:txBody>
      </p:sp>
      <p:sp>
        <p:nvSpPr>
          <p:cNvPr id="21522" name="Text Box 18"/>
          <p:cNvSpPr txBox="1">
            <a:spLocks noChangeArrowheads="1"/>
          </p:cNvSpPr>
          <p:nvPr/>
        </p:nvSpPr>
        <p:spPr bwMode="auto">
          <a:xfrm>
            <a:off x="3929063" y="4346575"/>
            <a:ext cx="355600" cy="457200"/>
          </a:xfrm>
          <a:prstGeom prst="rect">
            <a:avLst/>
          </a:prstGeom>
          <a:noFill/>
          <a:ln w="9525">
            <a:noFill/>
            <a:miter lim="800000"/>
            <a:headEnd/>
            <a:tailEnd/>
          </a:ln>
          <a:effectLst/>
        </p:spPr>
        <p:txBody>
          <a:bodyPr wrap="none">
            <a:spAutoFit/>
          </a:bodyPr>
          <a:lstStyle/>
          <a:p>
            <a:r>
              <a:rPr lang="el-GR"/>
              <a:t>=</a:t>
            </a:r>
          </a:p>
        </p:txBody>
      </p:sp>
      <p:sp>
        <p:nvSpPr>
          <p:cNvPr id="21525" name="Text Box 21"/>
          <p:cNvSpPr txBox="1">
            <a:spLocks noChangeArrowheads="1"/>
          </p:cNvSpPr>
          <p:nvPr/>
        </p:nvSpPr>
        <p:spPr bwMode="auto">
          <a:xfrm>
            <a:off x="4705350" y="4335463"/>
            <a:ext cx="350838" cy="457200"/>
          </a:xfrm>
          <a:prstGeom prst="rect">
            <a:avLst/>
          </a:prstGeom>
          <a:noFill/>
          <a:ln w="9525">
            <a:noFill/>
            <a:miter lim="800000"/>
            <a:headEnd/>
            <a:tailEnd/>
          </a:ln>
          <a:effectLst/>
        </p:spPr>
        <p:txBody>
          <a:bodyPr wrap="none">
            <a:spAutoFit/>
          </a:bodyPr>
          <a:lstStyle/>
          <a:p>
            <a:r>
              <a:rPr lang="el-GR">
                <a:cs typeface="Times New Roman" pitchFamily="18" charset="0"/>
              </a:rPr>
              <a:t>≈</a:t>
            </a:r>
          </a:p>
        </p:txBody>
      </p:sp>
      <p:sp>
        <p:nvSpPr>
          <p:cNvPr id="21526" name="Text Box 22"/>
          <p:cNvSpPr txBox="1">
            <a:spLocks noChangeArrowheads="1"/>
          </p:cNvSpPr>
          <p:nvPr/>
        </p:nvSpPr>
        <p:spPr bwMode="auto">
          <a:xfrm>
            <a:off x="5037138" y="4324350"/>
            <a:ext cx="1174750" cy="457200"/>
          </a:xfrm>
          <a:prstGeom prst="rect">
            <a:avLst/>
          </a:prstGeom>
          <a:noFill/>
          <a:ln w="9525">
            <a:noFill/>
            <a:miter lim="800000"/>
            <a:headEnd/>
            <a:tailEnd/>
          </a:ln>
          <a:effectLst/>
        </p:spPr>
        <p:txBody>
          <a:bodyPr wrap="none">
            <a:spAutoFit/>
          </a:bodyPr>
          <a:lstStyle/>
          <a:p>
            <a:r>
              <a:rPr lang="el-GR"/>
              <a:t>1.618…</a:t>
            </a:r>
          </a:p>
        </p:txBody>
      </p:sp>
      <p:sp>
        <p:nvSpPr>
          <p:cNvPr id="21527" name="Text Box 23"/>
          <p:cNvSpPr txBox="1">
            <a:spLocks noChangeArrowheads="1"/>
          </p:cNvSpPr>
          <p:nvPr/>
        </p:nvSpPr>
        <p:spPr bwMode="auto">
          <a:xfrm>
            <a:off x="2595563" y="5095875"/>
            <a:ext cx="336550" cy="457200"/>
          </a:xfrm>
          <a:prstGeom prst="rect">
            <a:avLst/>
          </a:prstGeom>
          <a:noFill/>
          <a:ln w="9525">
            <a:noFill/>
            <a:miter lim="800000"/>
            <a:headEnd/>
            <a:tailEnd/>
          </a:ln>
          <a:effectLst/>
        </p:spPr>
        <p:txBody>
          <a:bodyPr wrap="none">
            <a:spAutoFit/>
          </a:bodyPr>
          <a:lstStyle/>
          <a:p>
            <a:r>
              <a:rPr lang="el-GR"/>
              <a:t>1</a:t>
            </a:r>
          </a:p>
        </p:txBody>
      </p:sp>
      <p:sp>
        <p:nvSpPr>
          <p:cNvPr id="21528" name="Text Box 24"/>
          <p:cNvSpPr txBox="1">
            <a:spLocks noChangeArrowheads="1"/>
          </p:cNvSpPr>
          <p:nvPr/>
        </p:nvSpPr>
        <p:spPr bwMode="auto">
          <a:xfrm>
            <a:off x="2578100" y="5426075"/>
            <a:ext cx="360363" cy="457200"/>
          </a:xfrm>
          <a:prstGeom prst="rect">
            <a:avLst/>
          </a:prstGeom>
          <a:noFill/>
          <a:ln w="9525">
            <a:noFill/>
            <a:miter lim="800000"/>
            <a:headEnd/>
            <a:tailEnd/>
          </a:ln>
          <a:effectLst/>
        </p:spPr>
        <p:txBody>
          <a:bodyPr wrap="none">
            <a:spAutoFit/>
          </a:bodyPr>
          <a:lstStyle/>
          <a:p>
            <a:r>
              <a:rPr lang="el-GR"/>
              <a:t>φ</a:t>
            </a:r>
          </a:p>
        </p:txBody>
      </p:sp>
      <p:sp>
        <p:nvSpPr>
          <p:cNvPr id="21531" name="Line 27"/>
          <p:cNvSpPr>
            <a:spLocks noChangeShapeType="1"/>
          </p:cNvSpPr>
          <p:nvPr/>
        </p:nvSpPr>
        <p:spPr bwMode="auto">
          <a:xfrm>
            <a:off x="2586038" y="5540375"/>
            <a:ext cx="376237" cy="0"/>
          </a:xfrm>
          <a:prstGeom prst="line">
            <a:avLst/>
          </a:prstGeom>
          <a:noFill/>
          <a:ln w="12700">
            <a:solidFill>
              <a:schemeClr val="tx1"/>
            </a:solidFill>
            <a:round/>
            <a:headEnd/>
            <a:tailEnd/>
          </a:ln>
          <a:effectLst/>
        </p:spPr>
        <p:txBody>
          <a:bodyPr/>
          <a:lstStyle/>
          <a:p>
            <a:endParaRPr lang="el-GR"/>
          </a:p>
        </p:txBody>
      </p:sp>
      <p:sp>
        <p:nvSpPr>
          <p:cNvPr id="21533" name="Text Box 29"/>
          <p:cNvSpPr txBox="1">
            <a:spLocks noChangeArrowheads="1"/>
          </p:cNvSpPr>
          <p:nvPr/>
        </p:nvSpPr>
        <p:spPr bwMode="auto">
          <a:xfrm>
            <a:off x="3033713" y="5311775"/>
            <a:ext cx="355600" cy="457200"/>
          </a:xfrm>
          <a:prstGeom prst="rect">
            <a:avLst/>
          </a:prstGeom>
          <a:noFill/>
          <a:ln w="9525">
            <a:noFill/>
            <a:miter lim="800000"/>
            <a:headEnd/>
            <a:tailEnd/>
          </a:ln>
          <a:effectLst/>
        </p:spPr>
        <p:txBody>
          <a:bodyPr wrap="none">
            <a:spAutoFit/>
          </a:bodyPr>
          <a:lstStyle/>
          <a:p>
            <a:r>
              <a:rPr lang="el-GR"/>
              <a:t>=</a:t>
            </a:r>
          </a:p>
        </p:txBody>
      </p:sp>
      <p:sp>
        <p:nvSpPr>
          <p:cNvPr id="21535" name="Text Box 31"/>
          <p:cNvSpPr txBox="1">
            <a:spLocks noChangeArrowheads="1"/>
          </p:cNvSpPr>
          <p:nvPr/>
        </p:nvSpPr>
        <p:spPr bwMode="auto">
          <a:xfrm>
            <a:off x="3319463" y="5289550"/>
            <a:ext cx="766762" cy="457200"/>
          </a:xfrm>
          <a:prstGeom prst="rect">
            <a:avLst/>
          </a:prstGeom>
          <a:noFill/>
          <a:ln w="9525">
            <a:noFill/>
            <a:miter lim="800000"/>
            <a:headEnd/>
            <a:tailEnd/>
          </a:ln>
          <a:effectLst/>
        </p:spPr>
        <p:txBody>
          <a:bodyPr wrap="none">
            <a:spAutoFit/>
          </a:bodyPr>
          <a:lstStyle/>
          <a:p>
            <a:r>
              <a:rPr lang="el-GR"/>
              <a:t>φ - 1</a:t>
            </a:r>
          </a:p>
        </p:txBody>
      </p:sp>
      <p:sp>
        <p:nvSpPr>
          <p:cNvPr id="21536" name="Text Box 32"/>
          <p:cNvSpPr txBox="1">
            <a:spLocks noChangeArrowheads="1"/>
          </p:cNvSpPr>
          <p:nvPr/>
        </p:nvSpPr>
        <p:spPr bwMode="auto">
          <a:xfrm>
            <a:off x="4560888" y="5281613"/>
            <a:ext cx="684212" cy="457200"/>
          </a:xfrm>
          <a:prstGeom prst="rect">
            <a:avLst/>
          </a:prstGeom>
          <a:noFill/>
          <a:ln w="9525">
            <a:noFill/>
            <a:miter lim="800000"/>
            <a:headEnd/>
            <a:tailEnd/>
          </a:ln>
          <a:effectLst/>
        </p:spPr>
        <p:txBody>
          <a:bodyPr wrap="none">
            <a:spAutoFit/>
          </a:bodyPr>
          <a:lstStyle/>
          <a:p>
            <a:r>
              <a:rPr lang="el-GR"/>
              <a:t>φ = </a:t>
            </a:r>
          </a:p>
        </p:txBody>
      </p:sp>
      <p:sp>
        <p:nvSpPr>
          <p:cNvPr id="21537" name="Text Box 33"/>
          <p:cNvSpPr txBox="1">
            <a:spLocks noChangeArrowheads="1"/>
          </p:cNvSpPr>
          <p:nvPr/>
        </p:nvSpPr>
        <p:spPr bwMode="auto">
          <a:xfrm>
            <a:off x="5203825" y="5059363"/>
            <a:ext cx="979488" cy="457200"/>
          </a:xfrm>
          <a:prstGeom prst="rect">
            <a:avLst/>
          </a:prstGeom>
          <a:noFill/>
          <a:ln w="9525">
            <a:noFill/>
            <a:miter lim="800000"/>
            <a:headEnd/>
            <a:tailEnd/>
          </a:ln>
          <a:effectLst/>
        </p:spPr>
        <p:txBody>
          <a:bodyPr wrap="none">
            <a:spAutoFit/>
          </a:bodyPr>
          <a:lstStyle/>
          <a:p>
            <a:r>
              <a:rPr lang="el-GR"/>
              <a:t>1 + </a:t>
            </a:r>
            <a:r>
              <a:rPr lang="el-GR">
                <a:cs typeface="Times New Roman" pitchFamily="18" charset="0"/>
              </a:rPr>
              <a:t>√5</a:t>
            </a:r>
          </a:p>
        </p:txBody>
      </p:sp>
      <p:sp>
        <p:nvSpPr>
          <p:cNvPr id="21538" name="Text Box 34"/>
          <p:cNvSpPr txBox="1">
            <a:spLocks noChangeArrowheads="1"/>
          </p:cNvSpPr>
          <p:nvPr/>
        </p:nvSpPr>
        <p:spPr bwMode="auto">
          <a:xfrm>
            <a:off x="5553075" y="5456238"/>
            <a:ext cx="336550" cy="457200"/>
          </a:xfrm>
          <a:prstGeom prst="rect">
            <a:avLst/>
          </a:prstGeom>
          <a:noFill/>
          <a:ln w="9525">
            <a:noFill/>
            <a:miter lim="800000"/>
            <a:headEnd/>
            <a:tailEnd/>
          </a:ln>
          <a:effectLst/>
        </p:spPr>
        <p:txBody>
          <a:bodyPr wrap="none">
            <a:spAutoFit/>
          </a:bodyPr>
          <a:lstStyle/>
          <a:p>
            <a:r>
              <a:rPr lang="el-GR"/>
              <a:t>2</a:t>
            </a:r>
          </a:p>
        </p:txBody>
      </p:sp>
      <p:sp>
        <p:nvSpPr>
          <p:cNvPr id="21539" name="Line 35"/>
          <p:cNvSpPr>
            <a:spLocks noChangeShapeType="1"/>
          </p:cNvSpPr>
          <p:nvPr/>
        </p:nvSpPr>
        <p:spPr bwMode="auto">
          <a:xfrm>
            <a:off x="5216525" y="5503863"/>
            <a:ext cx="939800" cy="0"/>
          </a:xfrm>
          <a:prstGeom prst="line">
            <a:avLst/>
          </a:prstGeom>
          <a:noFill/>
          <a:ln w="12700">
            <a:solidFill>
              <a:schemeClr val="tx1"/>
            </a:solidFill>
            <a:round/>
            <a:headEnd/>
            <a:tailEnd/>
          </a:ln>
          <a:effectLst/>
        </p:spPr>
        <p:txBody>
          <a:bodyPr/>
          <a:lstStyle/>
          <a:p>
            <a:endParaRPr lang="el-GR"/>
          </a:p>
        </p:txBody>
      </p:sp>
      <p:sp>
        <p:nvSpPr>
          <p:cNvPr id="21540" name="AutoShape 36"/>
          <p:cNvSpPr>
            <a:spLocks noChangeArrowheads="1"/>
          </p:cNvSpPr>
          <p:nvPr/>
        </p:nvSpPr>
        <p:spPr bwMode="auto">
          <a:xfrm>
            <a:off x="6850063" y="4389438"/>
            <a:ext cx="1727200" cy="1641475"/>
          </a:xfrm>
          <a:prstGeom prst="pentagon">
            <a:avLst/>
          </a:prstGeom>
          <a:solidFill>
            <a:schemeClr val="accent1"/>
          </a:solidFill>
          <a:ln w="9525">
            <a:solidFill>
              <a:schemeClr val="tx1"/>
            </a:solidFill>
            <a:miter lim="800000"/>
            <a:headEnd/>
            <a:tailEnd/>
          </a:ln>
          <a:effectLst/>
        </p:spPr>
        <p:txBody>
          <a:bodyPr wrap="none" anchor="ctr"/>
          <a:lstStyle/>
          <a:p>
            <a:endParaRPr lang="el-GR"/>
          </a:p>
        </p:txBody>
      </p:sp>
      <p:sp>
        <p:nvSpPr>
          <p:cNvPr id="21541" name="AutoShape 37"/>
          <p:cNvSpPr>
            <a:spLocks noChangeArrowheads="1"/>
          </p:cNvSpPr>
          <p:nvPr/>
        </p:nvSpPr>
        <p:spPr bwMode="auto">
          <a:xfrm>
            <a:off x="515938" y="4413250"/>
            <a:ext cx="1677987" cy="1595438"/>
          </a:xfrm>
          <a:prstGeom prst="star5">
            <a:avLst/>
          </a:prstGeom>
          <a:solidFill>
            <a:schemeClr val="accent1"/>
          </a:solidFill>
          <a:ln w="9525">
            <a:solidFill>
              <a:schemeClr val="tx1"/>
            </a:solidFill>
            <a:miter lim="800000"/>
            <a:headEnd/>
            <a:tailEnd/>
          </a:ln>
          <a:effectLst/>
        </p:spPr>
        <p:txBody>
          <a:bodyPr wrap="none" anchor="ctr"/>
          <a:lstStyle/>
          <a:p>
            <a:endParaRPr lang="el-G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Grp="1" noChangeArrowheads="1"/>
          </p:cNvSpPr>
          <p:nvPr>
            <p:ph type="title"/>
          </p:nvPr>
        </p:nvSpPr>
        <p:spPr/>
        <p:txBody>
          <a:bodyPr/>
          <a:lstStyle/>
          <a:p>
            <a:r>
              <a:rPr lang="el-GR"/>
              <a:t>Σχήμα προσώπου</a:t>
            </a:r>
          </a:p>
        </p:txBody>
      </p:sp>
      <p:sp>
        <p:nvSpPr>
          <p:cNvPr id="4101" name="Rectangle 5"/>
          <p:cNvSpPr>
            <a:spLocks noGrp="1" noChangeArrowheads="1"/>
          </p:cNvSpPr>
          <p:nvPr>
            <p:ph type="body" idx="1"/>
          </p:nvPr>
        </p:nvSpPr>
        <p:spPr/>
        <p:txBody>
          <a:bodyPr/>
          <a:lstStyle/>
          <a:p>
            <a:r>
              <a:rPr lang="el-GR"/>
              <a:t>(Διαφορές μεταξύ φυλών)</a:t>
            </a:r>
          </a:p>
          <a:p>
            <a:r>
              <a:rPr lang="el-GR"/>
              <a:t>Ηλικία </a:t>
            </a:r>
            <a:r>
              <a:rPr lang="el-GR" sz="2000"/>
              <a:t>(διαφορές μεταξύ ηλικιών, αλλαγές με την αύξηση)</a:t>
            </a:r>
          </a:p>
          <a:p>
            <a:r>
              <a:rPr lang="el-GR"/>
              <a:t>Διμορφισμός φύλου </a:t>
            </a:r>
            <a:r>
              <a:rPr lang="el-GR" sz="2000"/>
              <a:t>(σχέση με ηλικία)</a:t>
            </a:r>
          </a:p>
          <a:p>
            <a:r>
              <a:rPr lang="el-GR"/>
              <a:t>Συμμετρία – διακυμαινόμενη ασυμμετρία</a:t>
            </a:r>
          </a:p>
          <a:p>
            <a:r>
              <a:rPr lang="el-GR"/>
              <a:t>Ποικιλότητα σχήματος</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21" name="Freeform 37"/>
          <p:cNvSpPr>
            <a:spLocks/>
          </p:cNvSpPr>
          <p:nvPr/>
        </p:nvSpPr>
        <p:spPr bwMode="auto">
          <a:xfrm>
            <a:off x="5829300" y="3333750"/>
            <a:ext cx="2232025" cy="1752600"/>
          </a:xfrm>
          <a:custGeom>
            <a:avLst/>
            <a:gdLst/>
            <a:ahLst/>
            <a:cxnLst>
              <a:cxn ang="0">
                <a:pos x="0" y="146"/>
              </a:cxn>
              <a:cxn ang="0">
                <a:pos x="374" y="2"/>
              </a:cxn>
              <a:cxn ang="0">
                <a:pos x="974" y="0"/>
              </a:cxn>
              <a:cxn ang="0">
                <a:pos x="1406" y="158"/>
              </a:cxn>
              <a:cxn ang="0">
                <a:pos x="1280" y="744"/>
              </a:cxn>
              <a:cxn ang="0">
                <a:pos x="838" y="1104"/>
              </a:cxn>
              <a:cxn ang="0">
                <a:pos x="526" y="1104"/>
              </a:cxn>
              <a:cxn ang="0">
                <a:pos x="114" y="742"/>
              </a:cxn>
              <a:cxn ang="0">
                <a:pos x="0" y="146"/>
              </a:cxn>
            </a:cxnLst>
            <a:rect l="0" t="0" r="r" b="b"/>
            <a:pathLst>
              <a:path w="1406" h="1104">
                <a:moveTo>
                  <a:pt x="0" y="146"/>
                </a:moveTo>
                <a:lnTo>
                  <a:pt x="374" y="2"/>
                </a:lnTo>
                <a:lnTo>
                  <a:pt x="974" y="0"/>
                </a:lnTo>
                <a:lnTo>
                  <a:pt x="1406" y="158"/>
                </a:lnTo>
                <a:lnTo>
                  <a:pt x="1280" y="744"/>
                </a:lnTo>
                <a:lnTo>
                  <a:pt x="838" y="1104"/>
                </a:lnTo>
                <a:lnTo>
                  <a:pt x="526" y="1104"/>
                </a:lnTo>
                <a:lnTo>
                  <a:pt x="114" y="742"/>
                </a:lnTo>
                <a:lnTo>
                  <a:pt x="0" y="146"/>
                </a:lnTo>
                <a:close/>
              </a:path>
            </a:pathLst>
          </a:custGeom>
          <a:solidFill>
            <a:srgbClr val="8DB3FF"/>
          </a:solidFill>
          <a:ln w="9525">
            <a:solidFill>
              <a:schemeClr val="tx1"/>
            </a:solidFill>
            <a:round/>
            <a:headEnd/>
            <a:tailEnd/>
          </a:ln>
          <a:effectLst/>
        </p:spPr>
        <p:txBody>
          <a:bodyPr/>
          <a:lstStyle/>
          <a:p>
            <a:endParaRPr lang="el-GR"/>
          </a:p>
        </p:txBody>
      </p:sp>
      <p:sp>
        <p:nvSpPr>
          <p:cNvPr id="41986" name="Rectangle 2"/>
          <p:cNvSpPr>
            <a:spLocks noGrp="1" noChangeArrowheads="1"/>
          </p:cNvSpPr>
          <p:nvPr>
            <p:ph type="title"/>
          </p:nvPr>
        </p:nvSpPr>
        <p:spPr/>
        <p:txBody>
          <a:bodyPr/>
          <a:lstStyle/>
          <a:p>
            <a:r>
              <a:rPr lang="el-GR"/>
              <a:t>Διμορφισμός φύλου</a:t>
            </a:r>
          </a:p>
        </p:txBody>
      </p:sp>
      <p:sp>
        <p:nvSpPr>
          <p:cNvPr id="41987" name="Rectangle 3"/>
          <p:cNvSpPr>
            <a:spLocks noGrp="1" noChangeArrowheads="1"/>
          </p:cNvSpPr>
          <p:nvPr>
            <p:ph type="body" idx="1"/>
          </p:nvPr>
        </p:nvSpPr>
        <p:spPr>
          <a:xfrm>
            <a:off x="685800" y="1981200"/>
            <a:ext cx="4846638" cy="4114800"/>
          </a:xfrm>
        </p:spPr>
        <p:txBody>
          <a:bodyPr/>
          <a:lstStyle/>
          <a:p>
            <a:r>
              <a:rPr lang="el-GR" sz="2800"/>
              <a:t>Μέγεθος: άρρενες &gt; θήλεις (</a:t>
            </a:r>
            <a:r>
              <a:rPr lang="el-GR" sz="2800">
                <a:cs typeface="Times New Roman" pitchFamily="18" charset="0"/>
              </a:rPr>
              <a:t>≈</a:t>
            </a:r>
            <a:r>
              <a:rPr lang="el-GR" sz="2800"/>
              <a:t>5%, μετεφηβικά)</a:t>
            </a:r>
          </a:p>
        </p:txBody>
      </p:sp>
      <p:grpSp>
        <p:nvGrpSpPr>
          <p:cNvPr id="41988" name="Group 4"/>
          <p:cNvGrpSpPr>
            <a:grpSpLocks/>
          </p:cNvGrpSpPr>
          <p:nvPr/>
        </p:nvGrpSpPr>
        <p:grpSpPr bwMode="auto">
          <a:xfrm>
            <a:off x="5562600" y="1544638"/>
            <a:ext cx="2760663" cy="3957637"/>
            <a:chOff x="-1316" y="980"/>
            <a:chExt cx="1739" cy="2493"/>
          </a:xfrm>
        </p:grpSpPr>
        <p:sp>
          <p:nvSpPr>
            <p:cNvPr id="41989" name="Freeform 5"/>
            <p:cNvSpPr>
              <a:spLocks/>
            </p:cNvSpPr>
            <p:nvPr/>
          </p:nvSpPr>
          <p:spPr bwMode="auto">
            <a:xfrm flipH="1">
              <a:off x="-635" y="2045"/>
              <a:ext cx="96" cy="542"/>
            </a:xfrm>
            <a:custGeom>
              <a:avLst/>
              <a:gdLst/>
              <a:ahLst/>
              <a:cxnLst>
                <a:cxn ang="0">
                  <a:pos x="44" y="0"/>
                </a:cxn>
                <a:cxn ang="0">
                  <a:pos x="0" y="114"/>
                </a:cxn>
                <a:cxn ang="0">
                  <a:pos x="18" y="234"/>
                </a:cxn>
                <a:cxn ang="0">
                  <a:pos x="70" y="350"/>
                </a:cxn>
                <a:cxn ang="0">
                  <a:pos x="93" y="456"/>
                </a:cxn>
                <a:cxn ang="0">
                  <a:pos x="75" y="513"/>
                </a:cxn>
                <a:cxn ang="0">
                  <a:pos x="16" y="542"/>
                </a:cxn>
              </a:cxnLst>
              <a:rect l="0" t="0" r="r" b="b"/>
              <a:pathLst>
                <a:path w="96" h="542">
                  <a:moveTo>
                    <a:pt x="44" y="0"/>
                  </a:moveTo>
                  <a:cubicBezTo>
                    <a:pt x="26" y="28"/>
                    <a:pt x="0" y="78"/>
                    <a:pt x="0" y="114"/>
                  </a:cubicBezTo>
                  <a:cubicBezTo>
                    <a:pt x="0" y="150"/>
                    <a:pt x="14" y="216"/>
                    <a:pt x="18" y="234"/>
                  </a:cubicBezTo>
                  <a:cubicBezTo>
                    <a:pt x="22" y="252"/>
                    <a:pt x="58" y="326"/>
                    <a:pt x="70" y="350"/>
                  </a:cubicBezTo>
                  <a:cubicBezTo>
                    <a:pt x="82" y="374"/>
                    <a:pt x="90" y="429"/>
                    <a:pt x="93" y="456"/>
                  </a:cubicBezTo>
                  <a:cubicBezTo>
                    <a:pt x="96" y="483"/>
                    <a:pt x="91" y="498"/>
                    <a:pt x="75" y="513"/>
                  </a:cubicBezTo>
                  <a:cubicBezTo>
                    <a:pt x="59" y="528"/>
                    <a:pt x="31" y="535"/>
                    <a:pt x="16" y="542"/>
                  </a:cubicBezTo>
                </a:path>
              </a:pathLst>
            </a:custGeom>
            <a:noFill/>
            <a:ln w="12700" cmpd="sng">
              <a:solidFill>
                <a:schemeClr val="tx1"/>
              </a:solidFill>
              <a:round/>
              <a:headEnd/>
              <a:tailEnd/>
            </a:ln>
            <a:effectLst/>
          </p:spPr>
          <p:txBody>
            <a:bodyPr/>
            <a:lstStyle/>
            <a:p>
              <a:endParaRPr lang="el-GR"/>
            </a:p>
          </p:txBody>
        </p:sp>
        <p:sp>
          <p:nvSpPr>
            <p:cNvPr id="41990" name="Freeform 6"/>
            <p:cNvSpPr>
              <a:spLocks/>
            </p:cNvSpPr>
            <p:nvPr/>
          </p:nvSpPr>
          <p:spPr bwMode="auto">
            <a:xfrm>
              <a:off x="-936" y="2042"/>
              <a:ext cx="316" cy="118"/>
            </a:xfrm>
            <a:custGeom>
              <a:avLst/>
              <a:gdLst/>
              <a:ahLst/>
              <a:cxnLst>
                <a:cxn ang="0">
                  <a:pos x="0" y="87"/>
                </a:cxn>
                <a:cxn ang="0">
                  <a:pos x="108" y="23"/>
                </a:cxn>
                <a:cxn ang="0">
                  <a:pos x="230" y="17"/>
                </a:cxn>
                <a:cxn ang="0">
                  <a:pos x="310" y="81"/>
                </a:cxn>
                <a:cxn ang="0">
                  <a:pos x="198" y="111"/>
                </a:cxn>
                <a:cxn ang="0">
                  <a:pos x="96" y="113"/>
                </a:cxn>
                <a:cxn ang="0">
                  <a:pos x="0" y="87"/>
                </a:cxn>
              </a:cxnLst>
              <a:rect l="0" t="0" r="r" b="b"/>
              <a:pathLst>
                <a:path w="316" h="118">
                  <a:moveTo>
                    <a:pt x="0" y="87"/>
                  </a:moveTo>
                  <a:cubicBezTo>
                    <a:pt x="42" y="55"/>
                    <a:pt x="78" y="35"/>
                    <a:pt x="108" y="23"/>
                  </a:cubicBezTo>
                  <a:cubicBezTo>
                    <a:pt x="138" y="11"/>
                    <a:pt x="194" y="0"/>
                    <a:pt x="230" y="17"/>
                  </a:cubicBezTo>
                  <a:cubicBezTo>
                    <a:pt x="266" y="34"/>
                    <a:pt x="316" y="66"/>
                    <a:pt x="310" y="81"/>
                  </a:cubicBezTo>
                  <a:cubicBezTo>
                    <a:pt x="305" y="97"/>
                    <a:pt x="234" y="106"/>
                    <a:pt x="198" y="111"/>
                  </a:cubicBezTo>
                  <a:cubicBezTo>
                    <a:pt x="156" y="114"/>
                    <a:pt x="131" y="118"/>
                    <a:pt x="96" y="113"/>
                  </a:cubicBezTo>
                  <a:cubicBezTo>
                    <a:pt x="61" y="108"/>
                    <a:pt x="45" y="108"/>
                    <a:pt x="0" y="87"/>
                  </a:cubicBezTo>
                  <a:close/>
                </a:path>
              </a:pathLst>
            </a:custGeom>
            <a:noFill/>
            <a:ln w="12700" cmpd="sng">
              <a:solidFill>
                <a:schemeClr val="tx1"/>
              </a:solidFill>
              <a:round/>
              <a:headEnd/>
              <a:tailEnd/>
            </a:ln>
            <a:effectLst/>
          </p:spPr>
          <p:txBody>
            <a:bodyPr/>
            <a:lstStyle/>
            <a:p>
              <a:endParaRPr lang="el-GR"/>
            </a:p>
          </p:txBody>
        </p:sp>
        <p:sp>
          <p:nvSpPr>
            <p:cNvPr id="41991" name="Freeform 7"/>
            <p:cNvSpPr>
              <a:spLocks/>
            </p:cNvSpPr>
            <p:nvPr/>
          </p:nvSpPr>
          <p:spPr bwMode="auto">
            <a:xfrm>
              <a:off x="-1040" y="1887"/>
              <a:ext cx="426" cy="139"/>
            </a:xfrm>
            <a:custGeom>
              <a:avLst/>
              <a:gdLst/>
              <a:ahLst/>
              <a:cxnLst>
                <a:cxn ang="0">
                  <a:pos x="426" y="114"/>
                </a:cxn>
                <a:cxn ang="0">
                  <a:pos x="258" y="76"/>
                </a:cxn>
                <a:cxn ang="0">
                  <a:pos x="124" y="86"/>
                </a:cxn>
                <a:cxn ang="0">
                  <a:pos x="0" y="130"/>
                </a:cxn>
                <a:cxn ang="0">
                  <a:pos x="82" y="34"/>
                </a:cxn>
                <a:cxn ang="0">
                  <a:pos x="226" y="4"/>
                </a:cxn>
                <a:cxn ang="0">
                  <a:pos x="382" y="34"/>
                </a:cxn>
                <a:cxn ang="0">
                  <a:pos x="426" y="114"/>
                </a:cxn>
              </a:cxnLst>
              <a:rect l="0" t="0" r="r" b="b"/>
              <a:pathLst>
                <a:path w="426" h="139">
                  <a:moveTo>
                    <a:pt x="426" y="114"/>
                  </a:moveTo>
                  <a:cubicBezTo>
                    <a:pt x="370" y="84"/>
                    <a:pt x="306" y="83"/>
                    <a:pt x="258" y="76"/>
                  </a:cubicBezTo>
                  <a:cubicBezTo>
                    <a:pt x="210" y="69"/>
                    <a:pt x="167" y="78"/>
                    <a:pt x="124" y="86"/>
                  </a:cubicBezTo>
                  <a:cubicBezTo>
                    <a:pt x="81" y="94"/>
                    <a:pt x="7" y="139"/>
                    <a:pt x="0" y="130"/>
                  </a:cubicBezTo>
                  <a:cubicBezTo>
                    <a:pt x="0" y="130"/>
                    <a:pt x="44" y="55"/>
                    <a:pt x="82" y="34"/>
                  </a:cubicBezTo>
                  <a:cubicBezTo>
                    <a:pt x="120" y="14"/>
                    <a:pt x="176" y="4"/>
                    <a:pt x="226" y="4"/>
                  </a:cubicBezTo>
                  <a:cubicBezTo>
                    <a:pt x="277" y="0"/>
                    <a:pt x="351" y="15"/>
                    <a:pt x="382" y="34"/>
                  </a:cubicBezTo>
                  <a:cubicBezTo>
                    <a:pt x="413" y="53"/>
                    <a:pt x="422" y="76"/>
                    <a:pt x="426" y="114"/>
                  </a:cubicBezTo>
                  <a:close/>
                </a:path>
              </a:pathLst>
            </a:custGeom>
            <a:noFill/>
            <a:ln w="12700" cmpd="sng">
              <a:solidFill>
                <a:schemeClr val="tx1"/>
              </a:solidFill>
              <a:round/>
              <a:headEnd/>
              <a:tailEnd/>
            </a:ln>
            <a:effectLst/>
          </p:spPr>
          <p:txBody>
            <a:bodyPr/>
            <a:lstStyle/>
            <a:p>
              <a:endParaRPr lang="el-GR"/>
            </a:p>
          </p:txBody>
        </p:sp>
        <p:sp>
          <p:nvSpPr>
            <p:cNvPr id="41992" name="Freeform 8"/>
            <p:cNvSpPr>
              <a:spLocks/>
            </p:cNvSpPr>
            <p:nvPr/>
          </p:nvSpPr>
          <p:spPr bwMode="auto">
            <a:xfrm>
              <a:off x="-613" y="2513"/>
              <a:ext cx="276" cy="70"/>
            </a:xfrm>
            <a:custGeom>
              <a:avLst/>
              <a:gdLst/>
              <a:ahLst/>
              <a:cxnLst>
                <a:cxn ang="0">
                  <a:pos x="24" y="33"/>
                </a:cxn>
                <a:cxn ang="0">
                  <a:pos x="9" y="11"/>
                </a:cxn>
                <a:cxn ang="0">
                  <a:pos x="73" y="18"/>
                </a:cxn>
                <a:cxn ang="0">
                  <a:pos x="119" y="62"/>
                </a:cxn>
                <a:cxn ang="0">
                  <a:pos x="156" y="60"/>
                </a:cxn>
                <a:cxn ang="0">
                  <a:pos x="177" y="28"/>
                </a:cxn>
                <a:cxn ang="0">
                  <a:pos x="235" y="6"/>
                </a:cxn>
                <a:cxn ang="0">
                  <a:pos x="273" y="16"/>
                </a:cxn>
                <a:cxn ang="0">
                  <a:pos x="240" y="33"/>
                </a:cxn>
              </a:cxnLst>
              <a:rect l="0" t="0" r="r" b="b"/>
              <a:pathLst>
                <a:path w="276" h="70">
                  <a:moveTo>
                    <a:pt x="24" y="33"/>
                  </a:moveTo>
                  <a:cubicBezTo>
                    <a:pt x="22" y="29"/>
                    <a:pt x="0" y="22"/>
                    <a:pt x="9" y="11"/>
                  </a:cubicBezTo>
                  <a:cubicBezTo>
                    <a:pt x="18" y="0"/>
                    <a:pt x="54" y="9"/>
                    <a:pt x="73" y="18"/>
                  </a:cubicBezTo>
                  <a:cubicBezTo>
                    <a:pt x="92" y="27"/>
                    <a:pt x="106" y="54"/>
                    <a:pt x="119" y="62"/>
                  </a:cubicBezTo>
                  <a:cubicBezTo>
                    <a:pt x="132" y="70"/>
                    <a:pt x="146" y="66"/>
                    <a:pt x="156" y="60"/>
                  </a:cubicBezTo>
                  <a:cubicBezTo>
                    <a:pt x="166" y="54"/>
                    <a:pt x="163" y="38"/>
                    <a:pt x="177" y="28"/>
                  </a:cubicBezTo>
                  <a:cubicBezTo>
                    <a:pt x="191" y="18"/>
                    <a:pt x="219" y="8"/>
                    <a:pt x="235" y="6"/>
                  </a:cubicBezTo>
                  <a:cubicBezTo>
                    <a:pt x="251" y="4"/>
                    <a:pt x="270" y="11"/>
                    <a:pt x="273" y="16"/>
                  </a:cubicBezTo>
                  <a:cubicBezTo>
                    <a:pt x="276" y="21"/>
                    <a:pt x="247" y="30"/>
                    <a:pt x="240" y="33"/>
                  </a:cubicBezTo>
                </a:path>
              </a:pathLst>
            </a:custGeom>
            <a:noFill/>
            <a:ln w="12700" cmpd="sng">
              <a:solidFill>
                <a:schemeClr val="tx1"/>
              </a:solidFill>
              <a:round/>
              <a:headEnd/>
              <a:tailEnd/>
            </a:ln>
            <a:effectLst/>
          </p:spPr>
          <p:txBody>
            <a:bodyPr/>
            <a:lstStyle/>
            <a:p>
              <a:endParaRPr lang="el-GR"/>
            </a:p>
          </p:txBody>
        </p:sp>
        <p:sp>
          <p:nvSpPr>
            <p:cNvPr id="41993" name="Freeform 9"/>
            <p:cNvSpPr>
              <a:spLocks/>
            </p:cNvSpPr>
            <p:nvPr/>
          </p:nvSpPr>
          <p:spPr bwMode="auto">
            <a:xfrm>
              <a:off x="-727" y="2708"/>
              <a:ext cx="534" cy="188"/>
            </a:xfrm>
            <a:custGeom>
              <a:avLst/>
              <a:gdLst/>
              <a:ahLst/>
              <a:cxnLst>
                <a:cxn ang="0">
                  <a:pos x="0" y="96"/>
                </a:cxn>
                <a:cxn ang="0">
                  <a:pos x="96" y="50"/>
                </a:cxn>
                <a:cxn ang="0">
                  <a:pos x="193" y="5"/>
                </a:cxn>
                <a:cxn ang="0">
                  <a:pos x="262" y="24"/>
                </a:cxn>
                <a:cxn ang="0">
                  <a:pos x="328" y="3"/>
                </a:cxn>
                <a:cxn ang="0">
                  <a:pos x="453" y="53"/>
                </a:cxn>
                <a:cxn ang="0">
                  <a:pos x="534" y="92"/>
                </a:cxn>
                <a:cxn ang="0">
                  <a:pos x="471" y="135"/>
                </a:cxn>
                <a:cxn ang="0">
                  <a:pos x="387" y="173"/>
                </a:cxn>
                <a:cxn ang="0">
                  <a:pos x="265" y="186"/>
                </a:cxn>
                <a:cxn ang="0">
                  <a:pos x="160" y="180"/>
                </a:cxn>
                <a:cxn ang="0">
                  <a:pos x="79" y="140"/>
                </a:cxn>
                <a:cxn ang="0">
                  <a:pos x="0" y="96"/>
                </a:cxn>
              </a:cxnLst>
              <a:rect l="0" t="0" r="r" b="b"/>
              <a:pathLst>
                <a:path w="534" h="188">
                  <a:moveTo>
                    <a:pt x="0" y="96"/>
                  </a:moveTo>
                  <a:cubicBezTo>
                    <a:pt x="48" y="77"/>
                    <a:pt x="96" y="50"/>
                    <a:pt x="96" y="50"/>
                  </a:cubicBezTo>
                  <a:cubicBezTo>
                    <a:pt x="128" y="35"/>
                    <a:pt x="165" y="9"/>
                    <a:pt x="193" y="5"/>
                  </a:cubicBezTo>
                  <a:cubicBezTo>
                    <a:pt x="221" y="1"/>
                    <a:pt x="241" y="23"/>
                    <a:pt x="262" y="24"/>
                  </a:cubicBezTo>
                  <a:cubicBezTo>
                    <a:pt x="283" y="25"/>
                    <a:pt x="303" y="0"/>
                    <a:pt x="328" y="3"/>
                  </a:cubicBezTo>
                  <a:cubicBezTo>
                    <a:pt x="353" y="6"/>
                    <a:pt x="418" y="38"/>
                    <a:pt x="453" y="53"/>
                  </a:cubicBezTo>
                  <a:cubicBezTo>
                    <a:pt x="488" y="68"/>
                    <a:pt x="499" y="72"/>
                    <a:pt x="534" y="92"/>
                  </a:cubicBezTo>
                  <a:cubicBezTo>
                    <a:pt x="502" y="105"/>
                    <a:pt x="492" y="122"/>
                    <a:pt x="471" y="135"/>
                  </a:cubicBezTo>
                  <a:cubicBezTo>
                    <a:pt x="450" y="148"/>
                    <a:pt x="417" y="164"/>
                    <a:pt x="387" y="173"/>
                  </a:cubicBezTo>
                  <a:cubicBezTo>
                    <a:pt x="357" y="182"/>
                    <a:pt x="305" y="184"/>
                    <a:pt x="265" y="186"/>
                  </a:cubicBezTo>
                  <a:cubicBezTo>
                    <a:pt x="225" y="188"/>
                    <a:pt x="196" y="185"/>
                    <a:pt x="160" y="180"/>
                  </a:cubicBezTo>
                  <a:cubicBezTo>
                    <a:pt x="124" y="175"/>
                    <a:pt x="106" y="155"/>
                    <a:pt x="79" y="140"/>
                  </a:cubicBezTo>
                  <a:cubicBezTo>
                    <a:pt x="52" y="125"/>
                    <a:pt x="42" y="116"/>
                    <a:pt x="0" y="96"/>
                  </a:cubicBezTo>
                  <a:close/>
                </a:path>
              </a:pathLst>
            </a:custGeom>
            <a:solidFill>
              <a:srgbClr val="6666FF"/>
            </a:solidFill>
            <a:ln w="12700" cmpd="sng">
              <a:solidFill>
                <a:schemeClr val="tx1"/>
              </a:solidFill>
              <a:round/>
              <a:headEnd/>
              <a:tailEnd/>
            </a:ln>
            <a:effectLst/>
          </p:spPr>
          <p:txBody>
            <a:bodyPr/>
            <a:lstStyle/>
            <a:p>
              <a:endParaRPr lang="el-GR"/>
            </a:p>
          </p:txBody>
        </p:sp>
        <p:sp>
          <p:nvSpPr>
            <p:cNvPr id="41994" name="Freeform 10"/>
            <p:cNvSpPr>
              <a:spLocks/>
            </p:cNvSpPr>
            <p:nvPr/>
          </p:nvSpPr>
          <p:spPr bwMode="auto">
            <a:xfrm>
              <a:off x="-724" y="2784"/>
              <a:ext cx="528" cy="19"/>
            </a:xfrm>
            <a:custGeom>
              <a:avLst/>
              <a:gdLst/>
              <a:ahLst/>
              <a:cxnLst>
                <a:cxn ang="0">
                  <a:pos x="0" y="19"/>
                </a:cxn>
                <a:cxn ang="0">
                  <a:pos x="148" y="0"/>
                </a:cxn>
                <a:cxn ang="0">
                  <a:pos x="229" y="12"/>
                </a:cxn>
                <a:cxn ang="0">
                  <a:pos x="298" y="13"/>
                </a:cxn>
                <a:cxn ang="0">
                  <a:pos x="370" y="3"/>
                </a:cxn>
                <a:cxn ang="0">
                  <a:pos x="528" y="16"/>
                </a:cxn>
              </a:cxnLst>
              <a:rect l="0" t="0" r="r" b="b"/>
              <a:pathLst>
                <a:path w="528" h="19">
                  <a:moveTo>
                    <a:pt x="0" y="19"/>
                  </a:moveTo>
                  <a:cubicBezTo>
                    <a:pt x="37" y="16"/>
                    <a:pt x="127" y="0"/>
                    <a:pt x="148" y="0"/>
                  </a:cubicBezTo>
                  <a:cubicBezTo>
                    <a:pt x="169" y="0"/>
                    <a:pt x="229" y="12"/>
                    <a:pt x="229" y="12"/>
                  </a:cubicBezTo>
                  <a:cubicBezTo>
                    <a:pt x="229" y="12"/>
                    <a:pt x="275" y="14"/>
                    <a:pt x="298" y="13"/>
                  </a:cubicBezTo>
                  <a:cubicBezTo>
                    <a:pt x="321" y="12"/>
                    <a:pt x="334" y="3"/>
                    <a:pt x="370" y="3"/>
                  </a:cubicBezTo>
                  <a:cubicBezTo>
                    <a:pt x="406" y="3"/>
                    <a:pt x="460" y="15"/>
                    <a:pt x="528" y="16"/>
                  </a:cubicBezTo>
                </a:path>
              </a:pathLst>
            </a:custGeom>
            <a:noFill/>
            <a:ln w="12700" cmpd="sng">
              <a:solidFill>
                <a:schemeClr val="tx1"/>
              </a:solidFill>
              <a:round/>
              <a:headEnd/>
              <a:tailEnd/>
            </a:ln>
            <a:effectLst/>
          </p:spPr>
          <p:txBody>
            <a:bodyPr/>
            <a:lstStyle/>
            <a:p>
              <a:endParaRPr lang="el-GR"/>
            </a:p>
          </p:txBody>
        </p:sp>
        <p:sp>
          <p:nvSpPr>
            <p:cNvPr id="41995" name="Freeform 11"/>
            <p:cNvSpPr>
              <a:spLocks/>
            </p:cNvSpPr>
            <p:nvPr/>
          </p:nvSpPr>
          <p:spPr bwMode="auto">
            <a:xfrm flipH="1">
              <a:off x="-324" y="2040"/>
              <a:ext cx="316" cy="118"/>
            </a:xfrm>
            <a:custGeom>
              <a:avLst/>
              <a:gdLst/>
              <a:ahLst/>
              <a:cxnLst>
                <a:cxn ang="0">
                  <a:pos x="0" y="87"/>
                </a:cxn>
                <a:cxn ang="0">
                  <a:pos x="108" y="23"/>
                </a:cxn>
                <a:cxn ang="0">
                  <a:pos x="230" y="17"/>
                </a:cxn>
                <a:cxn ang="0">
                  <a:pos x="310" y="81"/>
                </a:cxn>
                <a:cxn ang="0">
                  <a:pos x="198" y="111"/>
                </a:cxn>
                <a:cxn ang="0">
                  <a:pos x="96" y="113"/>
                </a:cxn>
                <a:cxn ang="0">
                  <a:pos x="0" y="87"/>
                </a:cxn>
              </a:cxnLst>
              <a:rect l="0" t="0" r="r" b="b"/>
              <a:pathLst>
                <a:path w="316" h="118">
                  <a:moveTo>
                    <a:pt x="0" y="87"/>
                  </a:moveTo>
                  <a:cubicBezTo>
                    <a:pt x="42" y="55"/>
                    <a:pt x="78" y="35"/>
                    <a:pt x="108" y="23"/>
                  </a:cubicBezTo>
                  <a:cubicBezTo>
                    <a:pt x="138" y="11"/>
                    <a:pt x="194" y="0"/>
                    <a:pt x="230" y="17"/>
                  </a:cubicBezTo>
                  <a:cubicBezTo>
                    <a:pt x="266" y="34"/>
                    <a:pt x="316" y="66"/>
                    <a:pt x="310" y="81"/>
                  </a:cubicBezTo>
                  <a:cubicBezTo>
                    <a:pt x="305" y="97"/>
                    <a:pt x="234" y="106"/>
                    <a:pt x="198" y="111"/>
                  </a:cubicBezTo>
                  <a:cubicBezTo>
                    <a:pt x="156" y="114"/>
                    <a:pt x="131" y="118"/>
                    <a:pt x="96" y="113"/>
                  </a:cubicBezTo>
                  <a:cubicBezTo>
                    <a:pt x="61" y="108"/>
                    <a:pt x="45" y="108"/>
                    <a:pt x="0" y="87"/>
                  </a:cubicBezTo>
                  <a:close/>
                </a:path>
              </a:pathLst>
            </a:custGeom>
            <a:noFill/>
            <a:ln w="12700" cmpd="sng">
              <a:solidFill>
                <a:schemeClr val="tx1"/>
              </a:solidFill>
              <a:round/>
              <a:headEnd/>
              <a:tailEnd/>
            </a:ln>
            <a:effectLst/>
          </p:spPr>
          <p:txBody>
            <a:bodyPr/>
            <a:lstStyle/>
            <a:p>
              <a:endParaRPr lang="el-GR"/>
            </a:p>
          </p:txBody>
        </p:sp>
        <p:sp>
          <p:nvSpPr>
            <p:cNvPr id="41996" name="AutoShape 12"/>
            <p:cNvSpPr>
              <a:spLocks noChangeArrowheads="1"/>
            </p:cNvSpPr>
            <p:nvPr/>
          </p:nvSpPr>
          <p:spPr bwMode="auto">
            <a:xfrm flipH="1">
              <a:off x="-230" y="2047"/>
              <a:ext cx="108" cy="108"/>
            </a:xfrm>
            <a:custGeom>
              <a:avLst/>
              <a:gdLst>
                <a:gd name="G0" fmla="+- 7200 0 0"/>
                <a:gd name="G1" fmla="+- 21600 0 7200"/>
                <a:gd name="G2" fmla="+- 21600 0 72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7200" y="10800"/>
                  </a:moveTo>
                  <a:cubicBezTo>
                    <a:pt x="7200" y="12788"/>
                    <a:pt x="8812" y="14400"/>
                    <a:pt x="10800" y="14400"/>
                  </a:cubicBezTo>
                  <a:cubicBezTo>
                    <a:pt x="12788" y="14400"/>
                    <a:pt x="14400" y="12788"/>
                    <a:pt x="14400" y="10800"/>
                  </a:cubicBezTo>
                  <a:cubicBezTo>
                    <a:pt x="14400" y="8812"/>
                    <a:pt x="12788" y="7200"/>
                    <a:pt x="10800" y="7200"/>
                  </a:cubicBezTo>
                  <a:cubicBezTo>
                    <a:pt x="8812" y="7200"/>
                    <a:pt x="7200" y="8812"/>
                    <a:pt x="7200" y="10800"/>
                  </a:cubicBezTo>
                  <a:close/>
                </a:path>
              </a:pathLst>
            </a:custGeom>
            <a:solidFill>
              <a:schemeClr val="tx1"/>
            </a:solidFill>
            <a:ln w="12700">
              <a:solidFill>
                <a:schemeClr val="tx1"/>
              </a:solidFill>
              <a:round/>
              <a:headEnd/>
              <a:tailEnd/>
            </a:ln>
            <a:effectLst/>
          </p:spPr>
          <p:txBody>
            <a:bodyPr wrap="none" anchor="ctr"/>
            <a:lstStyle/>
            <a:p>
              <a:endParaRPr lang="el-GR"/>
            </a:p>
          </p:txBody>
        </p:sp>
        <p:sp>
          <p:nvSpPr>
            <p:cNvPr id="41997" name="Freeform 13"/>
            <p:cNvSpPr>
              <a:spLocks/>
            </p:cNvSpPr>
            <p:nvPr/>
          </p:nvSpPr>
          <p:spPr bwMode="auto">
            <a:xfrm flipH="1">
              <a:off x="-330" y="1885"/>
              <a:ext cx="426" cy="139"/>
            </a:xfrm>
            <a:custGeom>
              <a:avLst/>
              <a:gdLst/>
              <a:ahLst/>
              <a:cxnLst>
                <a:cxn ang="0">
                  <a:pos x="426" y="114"/>
                </a:cxn>
                <a:cxn ang="0">
                  <a:pos x="258" y="76"/>
                </a:cxn>
                <a:cxn ang="0">
                  <a:pos x="124" y="86"/>
                </a:cxn>
                <a:cxn ang="0">
                  <a:pos x="0" y="130"/>
                </a:cxn>
                <a:cxn ang="0">
                  <a:pos x="82" y="34"/>
                </a:cxn>
                <a:cxn ang="0">
                  <a:pos x="226" y="4"/>
                </a:cxn>
                <a:cxn ang="0">
                  <a:pos x="382" y="34"/>
                </a:cxn>
                <a:cxn ang="0">
                  <a:pos x="426" y="114"/>
                </a:cxn>
              </a:cxnLst>
              <a:rect l="0" t="0" r="r" b="b"/>
              <a:pathLst>
                <a:path w="426" h="139">
                  <a:moveTo>
                    <a:pt x="426" y="114"/>
                  </a:moveTo>
                  <a:cubicBezTo>
                    <a:pt x="370" y="84"/>
                    <a:pt x="306" y="83"/>
                    <a:pt x="258" y="76"/>
                  </a:cubicBezTo>
                  <a:cubicBezTo>
                    <a:pt x="210" y="69"/>
                    <a:pt x="167" y="78"/>
                    <a:pt x="124" y="86"/>
                  </a:cubicBezTo>
                  <a:cubicBezTo>
                    <a:pt x="81" y="94"/>
                    <a:pt x="7" y="139"/>
                    <a:pt x="0" y="130"/>
                  </a:cubicBezTo>
                  <a:cubicBezTo>
                    <a:pt x="0" y="130"/>
                    <a:pt x="44" y="55"/>
                    <a:pt x="82" y="34"/>
                  </a:cubicBezTo>
                  <a:cubicBezTo>
                    <a:pt x="120" y="14"/>
                    <a:pt x="176" y="4"/>
                    <a:pt x="226" y="4"/>
                  </a:cubicBezTo>
                  <a:cubicBezTo>
                    <a:pt x="277" y="0"/>
                    <a:pt x="351" y="15"/>
                    <a:pt x="382" y="34"/>
                  </a:cubicBezTo>
                  <a:cubicBezTo>
                    <a:pt x="413" y="53"/>
                    <a:pt x="422" y="76"/>
                    <a:pt x="426" y="114"/>
                  </a:cubicBezTo>
                  <a:close/>
                </a:path>
              </a:pathLst>
            </a:custGeom>
            <a:noFill/>
            <a:ln w="12700" cmpd="sng">
              <a:solidFill>
                <a:schemeClr val="tx1"/>
              </a:solidFill>
              <a:round/>
              <a:headEnd/>
              <a:tailEnd/>
            </a:ln>
            <a:effectLst/>
          </p:spPr>
          <p:txBody>
            <a:bodyPr/>
            <a:lstStyle/>
            <a:p>
              <a:endParaRPr lang="el-GR"/>
            </a:p>
          </p:txBody>
        </p:sp>
        <p:sp>
          <p:nvSpPr>
            <p:cNvPr id="41998" name="Freeform 14"/>
            <p:cNvSpPr>
              <a:spLocks/>
            </p:cNvSpPr>
            <p:nvPr/>
          </p:nvSpPr>
          <p:spPr bwMode="auto">
            <a:xfrm>
              <a:off x="-402" y="2041"/>
              <a:ext cx="96" cy="542"/>
            </a:xfrm>
            <a:custGeom>
              <a:avLst/>
              <a:gdLst/>
              <a:ahLst/>
              <a:cxnLst>
                <a:cxn ang="0">
                  <a:pos x="44" y="0"/>
                </a:cxn>
                <a:cxn ang="0">
                  <a:pos x="0" y="114"/>
                </a:cxn>
                <a:cxn ang="0">
                  <a:pos x="18" y="234"/>
                </a:cxn>
                <a:cxn ang="0">
                  <a:pos x="70" y="350"/>
                </a:cxn>
                <a:cxn ang="0">
                  <a:pos x="93" y="456"/>
                </a:cxn>
                <a:cxn ang="0">
                  <a:pos x="75" y="513"/>
                </a:cxn>
                <a:cxn ang="0">
                  <a:pos x="16" y="542"/>
                </a:cxn>
              </a:cxnLst>
              <a:rect l="0" t="0" r="r" b="b"/>
              <a:pathLst>
                <a:path w="96" h="542">
                  <a:moveTo>
                    <a:pt x="44" y="0"/>
                  </a:moveTo>
                  <a:cubicBezTo>
                    <a:pt x="26" y="28"/>
                    <a:pt x="0" y="78"/>
                    <a:pt x="0" y="114"/>
                  </a:cubicBezTo>
                  <a:cubicBezTo>
                    <a:pt x="0" y="150"/>
                    <a:pt x="14" y="216"/>
                    <a:pt x="18" y="234"/>
                  </a:cubicBezTo>
                  <a:cubicBezTo>
                    <a:pt x="22" y="252"/>
                    <a:pt x="58" y="326"/>
                    <a:pt x="70" y="350"/>
                  </a:cubicBezTo>
                  <a:cubicBezTo>
                    <a:pt x="82" y="374"/>
                    <a:pt x="90" y="429"/>
                    <a:pt x="93" y="456"/>
                  </a:cubicBezTo>
                  <a:cubicBezTo>
                    <a:pt x="96" y="483"/>
                    <a:pt x="91" y="498"/>
                    <a:pt x="75" y="513"/>
                  </a:cubicBezTo>
                  <a:cubicBezTo>
                    <a:pt x="59" y="528"/>
                    <a:pt x="31" y="535"/>
                    <a:pt x="16" y="542"/>
                  </a:cubicBezTo>
                </a:path>
              </a:pathLst>
            </a:custGeom>
            <a:noFill/>
            <a:ln w="12700" cmpd="sng">
              <a:solidFill>
                <a:schemeClr val="tx1"/>
              </a:solidFill>
              <a:round/>
              <a:headEnd/>
              <a:tailEnd/>
            </a:ln>
            <a:effectLst/>
          </p:spPr>
          <p:txBody>
            <a:bodyPr/>
            <a:lstStyle/>
            <a:p>
              <a:endParaRPr lang="el-GR"/>
            </a:p>
          </p:txBody>
        </p:sp>
        <p:sp>
          <p:nvSpPr>
            <p:cNvPr id="41999" name="Freeform 15"/>
            <p:cNvSpPr>
              <a:spLocks/>
            </p:cNvSpPr>
            <p:nvPr/>
          </p:nvSpPr>
          <p:spPr bwMode="auto">
            <a:xfrm>
              <a:off x="-1153" y="1315"/>
              <a:ext cx="679" cy="1917"/>
            </a:xfrm>
            <a:custGeom>
              <a:avLst/>
              <a:gdLst/>
              <a:ahLst/>
              <a:cxnLst>
                <a:cxn ang="0">
                  <a:pos x="659" y="4"/>
                </a:cxn>
                <a:cxn ang="0">
                  <a:pos x="296" y="52"/>
                </a:cxn>
                <a:cxn ang="0">
                  <a:pos x="89" y="319"/>
                </a:cxn>
                <a:cxn ang="0">
                  <a:pos x="26" y="511"/>
                </a:cxn>
                <a:cxn ang="0">
                  <a:pos x="17" y="733"/>
                </a:cxn>
                <a:cxn ang="0">
                  <a:pos x="5" y="919"/>
                </a:cxn>
                <a:cxn ang="0">
                  <a:pos x="17" y="1108"/>
                </a:cxn>
                <a:cxn ang="0">
                  <a:pos x="62" y="1300"/>
                </a:cxn>
                <a:cxn ang="0">
                  <a:pos x="116" y="1531"/>
                </a:cxn>
                <a:cxn ang="0">
                  <a:pos x="230" y="1696"/>
                </a:cxn>
                <a:cxn ang="0">
                  <a:pos x="473" y="1882"/>
                </a:cxn>
                <a:cxn ang="0">
                  <a:pos x="659" y="1909"/>
                </a:cxn>
              </a:cxnLst>
              <a:rect l="0" t="0" r="r" b="b"/>
              <a:pathLst>
                <a:path w="659" h="1917">
                  <a:moveTo>
                    <a:pt x="659" y="4"/>
                  </a:moveTo>
                  <a:cubicBezTo>
                    <a:pt x="598" y="12"/>
                    <a:pt x="391" y="0"/>
                    <a:pt x="296" y="52"/>
                  </a:cubicBezTo>
                  <a:cubicBezTo>
                    <a:pt x="201" y="100"/>
                    <a:pt x="134" y="242"/>
                    <a:pt x="89" y="319"/>
                  </a:cubicBezTo>
                  <a:cubicBezTo>
                    <a:pt x="44" y="396"/>
                    <a:pt x="35" y="442"/>
                    <a:pt x="26" y="511"/>
                  </a:cubicBezTo>
                  <a:cubicBezTo>
                    <a:pt x="17" y="580"/>
                    <a:pt x="22" y="665"/>
                    <a:pt x="17" y="733"/>
                  </a:cubicBezTo>
                  <a:cubicBezTo>
                    <a:pt x="12" y="801"/>
                    <a:pt x="10" y="870"/>
                    <a:pt x="5" y="919"/>
                  </a:cubicBezTo>
                  <a:cubicBezTo>
                    <a:pt x="0" y="968"/>
                    <a:pt x="6" y="1045"/>
                    <a:pt x="17" y="1108"/>
                  </a:cubicBezTo>
                  <a:cubicBezTo>
                    <a:pt x="28" y="1171"/>
                    <a:pt x="43" y="1213"/>
                    <a:pt x="62" y="1300"/>
                  </a:cubicBezTo>
                  <a:cubicBezTo>
                    <a:pt x="79" y="1374"/>
                    <a:pt x="88" y="1465"/>
                    <a:pt x="116" y="1531"/>
                  </a:cubicBezTo>
                  <a:cubicBezTo>
                    <a:pt x="144" y="1597"/>
                    <a:pt x="171" y="1638"/>
                    <a:pt x="230" y="1696"/>
                  </a:cubicBezTo>
                  <a:cubicBezTo>
                    <a:pt x="289" y="1754"/>
                    <a:pt x="397" y="1847"/>
                    <a:pt x="473" y="1882"/>
                  </a:cubicBezTo>
                  <a:cubicBezTo>
                    <a:pt x="549" y="1917"/>
                    <a:pt x="620" y="1904"/>
                    <a:pt x="659" y="1909"/>
                  </a:cubicBezTo>
                </a:path>
              </a:pathLst>
            </a:custGeom>
            <a:noFill/>
            <a:ln w="12700" cmpd="sng">
              <a:solidFill>
                <a:schemeClr val="tx1"/>
              </a:solidFill>
              <a:round/>
              <a:headEnd/>
              <a:tailEnd/>
            </a:ln>
            <a:effectLst/>
          </p:spPr>
          <p:txBody>
            <a:bodyPr/>
            <a:lstStyle/>
            <a:p>
              <a:endParaRPr lang="el-GR"/>
            </a:p>
          </p:txBody>
        </p:sp>
        <p:sp>
          <p:nvSpPr>
            <p:cNvPr id="42000" name="Freeform 16"/>
            <p:cNvSpPr>
              <a:spLocks/>
            </p:cNvSpPr>
            <p:nvPr/>
          </p:nvSpPr>
          <p:spPr bwMode="auto">
            <a:xfrm flipH="1">
              <a:off x="-475" y="1313"/>
              <a:ext cx="736" cy="1917"/>
            </a:xfrm>
            <a:custGeom>
              <a:avLst/>
              <a:gdLst/>
              <a:ahLst/>
              <a:cxnLst>
                <a:cxn ang="0">
                  <a:pos x="659" y="4"/>
                </a:cxn>
                <a:cxn ang="0">
                  <a:pos x="296" y="52"/>
                </a:cxn>
                <a:cxn ang="0">
                  <a:pos x="89" y="319"/>
                </a:cxn>
                <a:cxn ang="0">
                  <a:pos x="26" y="511"/>
                </a:cxn>
                <a:cxn ang="0">
                  <a:pos x="17" y="733"/>
                </a:cxn>
                <a:cxn ang="0">
                  <a:pos x="5" y="919"/>
                </a:cxn>
                <a:cxn ang="0">
                  <a:pos x="17" y="1108"/>
                </a:cxn>
                <a:cxn ang="0">
                  <a:pos x="62" y="1300"/>
                </a:cxn>
                <a:cxn ang="0">
                  <a:pos x="116" y="1531"/>
                </a:cxn>
                <a:cxn ang="0">
                  <a:pos x="230" y="1696"/>
                </a:cxn>
                <a:cxn ang="0">
                  <a:pos x="473" y="1882"/>
                </a:cxn>
                <a:cxn ang="0">
                  <a:pos x="659" y="1909"/>
                </a:cxn>
              </a:cxnLst>
              <a:rect l="0" t="0" r="r" b="b"/>
              <a:pathLst>
                <a:path w="659" h="1917">
                  <a:moveTo>
                    <a:pt x="659" y="4"/>
                  </a:moveTo>
                  <a:cubicBezTo>
                    <a:pt x="598" y="12"/>
                    <a:pt x="391" y="0"/>
                    <a:pt x="296" y="52"/>
                  </a:cubicBezTo>
                  <a:cubicBezTo>
                    <a:pt x="201" y="100"/>
                    <a:pt x="134" y="242"/>
                    <a:pt x="89" y="319"/>
                  </a:cubicBezTo>
                  <a:cubicBezTo>
                    <a:pt x="44" y="396"/>
                    <a:pt x="35" y="442"/>
                    <a:pt x="26" y="511"/>
                  </a:cubicBezTo>
                  <a:cubicBezTo>
                    <a:pt x="17" y="580"/>
                    <a:pt x="22" y="665"/>
                    <a:pt x="17" y="733"/>
                  </a:cubicBezTo>
                  <a:cubicBezTo>
                    <a:pt x="12" y="801"/>
                    <a:pt x="10" y="870"/>
                    <a:pt x="5" y="919"/>
                  </a:cubicBezTo>
                  <a:cubicBezTo>
                    <a:pt x="0" y="968"/>
                    <a:pt x="6" y="1045"/>
                    <a:pt x="17" y="1108"/>
                  </a:cubicBezTo>
                  <a:cubicBezTo>
                    <a:pt x="28" y="1171"/>
                    <a:pt x="43" y="1213"/>
                    <a:pt x="62" y="1300"/>
                  </a:cubicBezTo>
                  <a:cubicBezTo>
                    <a:pt x="79" y="1374"/>
                    <a:pt x="88" y="1465"/>
                    <a:pt x="116" y="1531"/>
                  </a:cubicBezTo>
                  <a:cubicBezTo>
                    <a:pt x="144" y="1597"/>
                    <a:pt x="171" y="1638"/>
                    <a:pt x="230" y="1696"/>
                  </a:cubicBezTo>
                  <a:cubicBezTo>
                    <a:pt x="289" y="1754"/>
                    <a:pt x="397" y="1847"/>
                    <a:pt x="473" y="1882"/>
                  </a:cubicBezTo>
                  <a:cubicBezTo>
                    <a:pt x="549" y="1917"/>
                    <a:pt x="620" y="1904"/>
                    <a:pt x="659" y="1909"/>
                  </a:cubicBezTo>
                </a:path>
              </a:pathLst>
            </a:custGeom>
            <a:noFill/>
            <a:ln w="12700" cmpd="sng">
              <a:solidFill>
                <a:schemeClr val="tx1"/>
              </a:solidFill>
              <a:round/>
              <a:headEnd/>
              <a:tailEnd/>
            </a:ln>
            <a:effectLst/>
          </p:spPr>
          <p:txBody>
            <a:bodyPr/>
            <a:lstStyle/>
            <a:p>
              <a:endParaRPr lang="el-GR"/>
            </a:p>
          </p:txBody>
        </p:sp>
        <p:grpSp>
          <p:nvGrpSpPr>
            <p:cNvPr id="42001" name="Group 17"/>
            <p:cNvGrpSpPr>
              <a:grpSpLocks/>
            </p:cNvGrpSpPr>
            <p:nvPr/>
          </p:nvGrpSpPr>
          <p:grpSpPr bwMode="auto">
            <a:xfrm>
              <a:off x="-1316" y="2057"/>
              <a:ext cx="224" cy="586"/>
              <a:chOff x="3240" y="2226"/>
              <a:chExt cx="224" cy="586"/>
            </a:xfrm>
          </p:grpSpPr>
          <p:sp>
            <p:nvSpPr>
              <p:cNvPr id="42002" name="Freeform 18"/>
              <p:cNvSpPr>
                <a:spLocks/>
              </p:cNvSpPr>
              <p:nvPr/>
            </p:nvSpPr>
            <p:spPr bwMode="auto">
              <a:xfrm>
                <a:off x="3240" y="2226"/>
                <a:ext cx="224" cy="586"/>
              </a:xfrm>
              <a:custGeom>
                <a:avLst/>
                <a:gdLst/>
                <a:ahLst/>
                <a:cxnLst>
                  <a:cxn ang="0">
                    <a:pos x="172" y="122"/>
                  </a:cxn>
                  <a:cxn ang="0">
                    <a:pos x="72" y="2"/>
                  </a:cxn>
                  <a:cxn ang="0">
                    <a:pos x="12" y="46"/>
                  </a:cxn>
                  <a:cxn ang="0">
                    <a:pos x="6" y="162"/>
                  </a:cxn>
                  <a:cxn ang="0">
                    <a:pos x="22" y="272"/>
                  </a:cxn>
                  <a:cxn ang="0">
                    <a:pos x="42" y="396"/>
                  </a:cxn>
                  <a:cxn ang="0">
                    <a:pos x="100" y="514"/>
                  </a:cxn>
                  <a:cxn ang="0">
                    <a:pos x="172" y="584"/>
                  </a:cxn>
                  <a:cxn ang="0">
                    <a:pos x="224" y="558"/>
                  </a:cxn>
                </a:cxnLst>
                <a:rect l="0" t="0" r="r" b="b"/>
                <a:pathLst>
                  <a:path w="224" h="586">
                    <a:moveTo>
                      <a:pt x="172" y="122"/>
                    </a:moveTo>
                    <a:cubicBezTo>
                      <a:pt x="132" y="48"/>
                      <a:pt x="100" y="15"/>
                      <a:pt x="72" y="2"/>
                    </a:cubicBezTo>
                    <a:cubicBezTo>
                      <a:pt x="28" y="0"/>
                      <a:pt x="20" y="26"/>
                      <a:pt x="12" y="46"/>
                    </a:cubicBezTo>
                    <a:cubicBezTo>
                      <a:pt x="4" y="66"/>
                      <a:pt x="0" y="130"/>
                      <a:pt x="6" y="162"/>
                    </a:cubicBezTo>
                    <a:cubicBezTo>
                      <a:pt x="12" y="194"/>
                      <a:pt x="20" y="242"/>
                      <a:pt x="22" y="272"/>
                    </a:cubicBezTo>
                    <a:cubicBezTo>
                      <a:pt x="24" y="302"/>
                      <a:pt x="29" y="356"/>
                      <a:pt x="42" y="396"/>
                    </a:cubicBezTo>
                    <a:cubicBezTo>
                      <a:pt x="55" y="436"/>
                      <a:pt x="78" y="483"/>
                      <a:pt x="100" y="514"/>
                    </a:cubicBezTo>
                    <a:cubicBezTo>
                      <a:pt x="123" y="546"/>
                      <a:pt x="140" y="586"/>
                      <a:pt x="172" y="584"/>
                    </a:cubicBezTo>
                    <a:cubicBezTo>
                      <a:pt x="204" y="582"/>
                      <a:pt x="215" y="565"/>
                      <a:pt x="224" y="558"/>
                    </a:cubicBezTo>
                  </a:path>
                </a:pathLst>
              </a:custGeom>
              <a:noFill/>
              <a:ln w="12700" cmpd="sng">
                <a:solidFill>
                  <a:schemeClr val="tx1"/>
                </a:solidFill>
                <a:round/>
                <a:headEnd/>
                <a:tailEnd/>
              </a:ln>
              <a:effectLst/>
            </p:spPr>
            <p:txBody>
              <a:bodyPr/>
              <a:lstStyle/>
              <a:p>
                <a:endParaRPr lang="el-GR"/>
              </a:p>
            </p:txBody>
          </p:sp>
          <p:sp>
            <p:nvSpPr>
              <p:cNvPr id="42003" name="Freeform 19"/>
              <p:cNvSpPr>
                <a:spLocks/>
              </p:cNvSpPr>
              <p:nvPr/>
            </p:nvSpPr>
            <p:spPr bwMode="auto">
              <a:xfrm>
                <a:off x="3264" y="2300"/>
                <a:ext cx="126" cy="104"/>
              </a:xfrm>
              <a:custGeom>
                <a:avLst/>
                <a:gdLst/>
                <a:ahLst/>
                <a:cxnLst>
                  <a:cxn ang="0">
                    <a:pos x="126" y="100"/>
                  </a:cxn>
                  <a:cxn ang="0">
                    <a:pos x="36" y="8"/>
                  </a:cxn>
                  <a:cxn ang="0">
                    <a:pos x="18" y="104"/>
                  </a:cxn>
                </a:cxnLst>
                <a:rect l="0" t="0" r="r" b="b"/>
                <a:pathLst>
                  <a:path w="126" h="104">
                    <a:moveTo>
                      <a:pt x="126" y="100"/>
                    </a:moveTo>
                    <a:cubicBezTo>
                      <a:pt x="92" y="46"/>
                      <a:pt x="54" y="7"/>
                      <a:pt x="36" y="8"/>
                    </a:cubicBezTo>
                    <a:cubicBezTo>
                      <a:pt x="0" y="0"/>
                      <a:pt x="22" y="84"/>
                      <a:pt x="18" y="104"/>
                    </a:cubicBezTo>
                  </a:path>
                </a:pathLst>
              </a:custGeom>
              <a:noFill/>
              <a:ln w="12700" cmpd="sng">
                <a:solidFill>
                  <a:schemeClr val="tx1"/>
                </a:solidFill>
                <a:round/>
                <a:headEnd/>
                <a:tailEnd/>
              </a:ln>
              <a:effectLst/>
            </p:spPr>
            <p:txBody>
              <a:bodyPr/>
              <a:lstStyle/>
              <a:p>
                <a:endParaRPr lang="el-GR"/>
              </a:p>
            </p:txBody>
          </p:sp>
          <p:sp>
            <p:nvSpPr>
              <p:cNvPr id="42004" name="Freeform 20"/>
              <p:cNvSpPr>
                <a:spLocks/>
              </p:cNvSpPr>
              <p:nvPr/>
            </p:nvSpPr>
            <p:spPr bwMode="auto">
              <a:xfrm>
                <a:off x="3277" y="2326"/>
                <a:ext cx="135" cy="334"/>
              </a:xfrm>
              <a:custGeom>
                <a:avLst/>
                <a:gdLst/>
                <a:ahLst/>
                <a:cxnLst>
                  <a:cxn ang="0">
                    <a:pos x="43" y="0"/>
                  </a:cxn>
                  <a:cxn ang="0">
                    <a:pos x="29" y="68"/>
                  </a:cxn>
                  <a:cxn ang="0">
                    <a:pos x="3" y="160"/>
                  </a:cxn>
                  <a:cxn ang="0">
                    <a:pos x="59" y="282"/>
                  </a:cxn>
                  <a:cxn ang="0">
                    <a:pos x="135" y="334"/>
                  </a:cxn>
                </a:cxnLst>
                <a:rect l="0" t="0" r="r" b="b"/>
                <a:pathLst>
                  <a:path w="135" h="334">
                    <a:moveTo>
                      <a:pt x="43" y="0"/>
                    </a:moveTo>
                    <a:cubicBezTo>
                      <a:pt x="43" y="0"/>
                      <a:pt x="36" y="41"/>
                      <a:pt x="29" y="68"/>
                    </a:cubicBezTo>
                    <a:cubicBezTo>
                      <a:pt x="21" y="95"/>
                      <a:pt x="0" y="123"/>
                      <a:pt x="3" y="160"/>
                    </a:cubicBezTo>
                    <a:cubicBezTo>
                      <a:pt x="6" y="197"/>
                      <a:pt x="41" y="252"/>
                      <a:pt x="59" y="282"/>
                    </a:cubicBezTo>
                    <a:cubicBezTo>
                      <a:pt x="77" y="312"/>
                      <a:pt x="119" y="323"/>
                      <a:pt x="135" y="334"/>
                    </a:cubicBezTo>
                  </a:path>
                </a:pathLst>
              </a:custGeom>
              <a:noFill/>
              <a:ln w="12700" cmpd="sng">
                <a:solidFill>
                  <a:schemeClr val="tx1"/>
                </a:solidFill>
                <a:round/>
                <a:headEnd/>
                <a:tailEnd/>
              </a:ln>
              <a:effectLst/>
            </p:spPr>
            <p:txBody>
              <a:bodyPr/>
              <a:lstStyle/>
              <a:p>
                <a:endParaRPr lang="el-GR"/>
              </a:p>
            </p:txBody>
          </p:sp>
          <p:sp>
            <p:nvSpPr>
              <p:cNvPr id="42005" name="Freeform 21"/>
              <p:cNvSpPr>
                <a:spLocks/>
              </p:cNvSpPr>
              <p:nvPr/>
            </p:nvSpPr>
            <p:spPr bwMode="auto">
              <a:xfrm>
                <a:off x="3308" y="2506"/>
                <a:ext cx="112" cy="84"/>
              </a:xfrm>
              <a:custGeom>
                <a:avLst/>
                <a:gdLst/>
                <a:ahLst/>
                <a:cxnLst>
                  <a:cxn ang="0">
                    <a:pos x="112" y="84"/>
                  </a:cxn>
                  <a:cxn ang="0">
                    <a:pos x="0" y="6"/>
                  </a:cxn>
                </a:cxnLst>
                <a:rect l="0" t="0" r="r" b="b"/>
                <a:pathLst>
                  <a:path w="112" h="84">
                    <a:moveTo>
                      <a:pt x="112" y="84"/>
                    </a:moveTo>
                    <a:cubicBezTo>
                      <a:pt x="76" y="38"/>
                      <a:pt x="34" y="0"/>
                      <a:pt x="0" y="6"/>
                    </a:cubicBezTo>
                  </a:path>
                </a:pathLst>
              </a:custGeom>
              <a:noFill/>
              <a:ln w="12700" cmpd="sng">
                <a:solidFill>
                  <a:schemeClr val="tx1"/>
                </a:solidFill>
                <a:round/>
                <a:headEnd/>
                <a:tailEnd/>
              </a:ln>
              <a:effectLst/>
            </p:spPr>
            <p:txBody>
              <a:bodyPr/>
              <a:lstStyle/>
              <a:p>
                <a:endParaRPr lang="el-GR"/>
              </a:p>
            </p:txBody>
          </p:sp>
        </p:grpSp>
        <p:grpSp>
          <p:nvGrpSpPr>
            <p:cNvPr id="42006" name="Group 22"/>
            <p:cNvGrpSpPr>
              <a:grpSpLocks/>
            </p:cNvGrpSpPr>
            <p:nvPr/>
          </p:nvGrpSpPr>
          <p:grpSpPr bwMode="auto">
            <a:xfrm flipH="1">
              <a:off x="199" y="2068"/>
              <a:ext cx="224" cy="586"/>
              <a:chOff x="3240" y="2226"/>
              <a:chExt cx="224" cy="586"/>
            </a:xfrm>
          </p:grpSpPr>
          <p:sp>
            <p:nvSpPr>
              <p:cNvPr id="42007" name="Freeform 23"/>
              <p:cNvSpPr>
                <a:spLocks/>
              </p:cNvSpPr>
              <p:nvPr/>
            </p:nvSpPr>
            <p:spPr bwMode="auto">
              <a:xfrm>
                <a:off x="3240" y="2226"/>
                <a:ext cx="224" cy="586"/>
              </a:xfrm>
              <a:custGeom>
                <a:avLst/>
                <a:gdLst/>
                <a:ahLst/>
                <a:cxnLst>
                  <a:cxn ang="0">
                    <a:pos x="172" y="122"/>
                  </a:cxn>
                  <a:cxn ang="0">
                    <a:pos x="72" y="2"/>
                  </a:cxn>
                  <a:cxn ang="0">
                    <a:pos x="12" y="46"/>
                  </a:cxn>
                  <a:cxn ang="0">
                    <a:pos x="6" y="162"/>
                  </a:cxn>
                  <a:cxn ang="0">
                    <a:pos x="22" y="272"/>
                  </a:cxn>
                  <a:cxn ang="0">
                    <a:pos x="42" y="396"/>
                  </a:cxn>
                  <a:cxn ang="0">
                    <a:pos x="100" y="514"/>
                  </a:cxn>
                  <a:cxn ang="0">
                    <a:pos x="172" y="584"/>
                  </a:cxn>
                  <a:cxn ang="0">
                    <a:pos x="224" y="558"/>
                  </a:cxn>
                </a:cxnLst>
                <a:rect l="0" t="0" r="r" b="b"/>
                <a:pathLst>
                  <a:path w="224" h="586">
                    <a:moveTo>
                      <a:pt x="172" y="122"/>
                    </a:moveTo>
                    <a:cubicBezTo>
                      <a:pt x="132" y="48"/>
                      <a:pt x="100" y="15"/>
                      <a:pt x="72" y="2"/>
                    </a:cubicBezTo>
                    <a:cubicBezTo>
                      <a:pt x="28" y="0"/>
                      <a:pt x="20" y="26"/>
                      <a:pt x="12" y="46"/>
                    </a:cubicBezTo>
                    <a:cubicBezTo>
                      <a:pt x="4" y="66"/>
                      <a:pt x="0" y="130"/>
                      <a:pt x="6" y="162"/>
                    </a:cubicBezTo>
                    <a:cubicBezTo>
                      <a:pt x="12" y="194"/>
                      <a:pt x="20" y="242"/>
                      <a:pt x="22" y="272"/>
                    </a:cubicBezTo>
                    <a:cubicBezTo>
                      <a:pt x="24" y="302"/>
                      <a:pt x="29" y="356"/>
                      <a:pt x="42" y="396"/>
                    </a:cubicBezTo>
                    <a:cubicBezTo>
                      <a:pt x="55" y="436"/>
                      <a:pt x="78" y="483"/>
                      <a:pt x="100" y="514"/>
                    </a:cubicBezTo>
                    <a:cubicBezTo>
                      <a:pt x="123" y="546"/>
                      <a:pt x="140" y="586"/>
                      <a:pt x="172" y="584"/>
                    </a:cubicBezTo>
                    <a:cubicBezTo>
                      <a:pt x="204" y="582"/>
                      <a:pt x="215" y="565"/>
                      <a:pt x="224" y="558"/>
                    </a:cubicBezTo>
                  </a:path>
                </a:pathLst>
              </a:custGeom>
              <a:noFill/>
              <a:ln w="12700" cmpd="sng">
                <a:solidFill>
                  <a:schemeClr val="tx1"/>
                </a:solidFill>
                <a:round/>
                <a:headEnd/>
                <a:tailEnd/>
              </a:ln>
              <a:effectLst/>
            </p:spPr>
            <p:txBody>
              <a:bodyPr/>
              <a:lstStyle/>
              <a:p>
                <a:endParaRPr lang="el-GR"/>
              </a:p>
            </p:txBody>
          </p:sp>
          <p:sp>
            <p:nvSpPr>
              <p:cNvPr id="42008" name="Freeform 24"/>
              <p:cNvSpPr>
                <a:spLocks/>
              </p:cNvSpPr>
              <p:nvPr/>
            </p:nvSpPr>
            <p:spPr bwMode="auto">
              <a:xfrm>
                <a:off x="3264" y="2300"/>
                <a:ext cx="126" cy="104"/>
              </a:xfrm>
              <a:custGeom>
                <a:avLst/>
                <a:gdLst/>
                <a:ahLst/>
                <a:cxnLst>
                  <a:cxn ang="0">
                    <a:pos x="126" y="100"/>
                  </a:cxn>
                  <a:cxn ang="0">
                    <a:pos x="36" y="8"/>
                  </a:cxn>
                  <a:cxn ang="0">
                    <a:pos x="18" y="104"/>
                  </a:cxn>
                </a:cxnLst>
                <a:rect l="0" t="0" r="r" b="b"/>
                <a:pathLst>
                  <a:path w="126" h="104">
                    <a:moveTo>
                      <a:pt x="126" y="100"/>
                    </a:moveTo>
                    <a:cubicBezTo>
                      <a:pt x="92" y="46"/>
                      <a:pt x="54" y="7"/>
                      <a:pt x="36" y="8"/>
                    </a:cubicBezTo>
                    <a:cubicBezTo>
                      <a:pt x="0" y="0"/>
                      <a:pt x="22" y="84"/>
                      <a:pt x="18" y="104"/>
                    </a:cubicBezTo>
                  </a:path>
                </a:pathLst>
              </a:custGeom>
              <a:noFill/>
              <a:ln w="12700" cmpd="sng">
                <a:solidFill>
                  <a:schemeClr val="tx1"/>
                </a:solidFill>
                <a:round/>
                <a:headEnd/>
                <a:tailEnd/>
              </a:ln>
              <a:effectLst/>
            </p:spPr>
            <p:txBody>
              <a:bodyPr/>
              <a:lstStyle/>
              <a:p>
                <a:endParaRPr lang="el-GR"/>
              </a:p>
            </p:txBody>
          </p:sp>
          <p:sp>
            <p:nvSpPr>
              <p:cNvPr id="42009" name="Freeform 25"/>
              <p:cNvSpPr>
                <a:spLocks/>
              </p:cNvSpPr>
              <p:nvPr/>
            </p:nvSpPr>
            <p:spPr bwMode="auto">
              <a:xfrm>
                <a:off x="3277" y="2326"/>
                <a:ext cx="135" cy="334"/>
              </a:xfrm>
              <a:custGeom>
                <a:avLst/>
                <a:gdLst/>
                <a:ahLst/>
                <a:cxnLst>
                  <a:cxn ang="0">
                    <a:pos x="43" y="0"/>
                  </a:cxn>
                  <a:cxn ang="0">
                    <a:pos x="29" y="68"/>
                  </a:cxn>
                  <a:cxn ang="0">
                    <a:pos x="3" y="160"/>
                  </a:cxn>
                  <a:cxn ang="0">
                    <a:pos x="59" y="282"/>
                  </a:cxn>
                  <a:cxn ang="0">
                    <a:pos x="135" y="334"/>
                  </a:cxn>
                </a:cxnLst>
                <a:rect l="0" t="0" r="r" b="b"/>
                <a:pathLst>
                  <a:path w="135" h="334">
                    <a:moveTo>
                      <a:pt x="43" y="0"/>
                    </a:moveTo>
                    <a:cubicBezTo>
                      <a:pt x="43" y="0"/>
                      <a:pt x="36" y="41"/>
                      <a:pt x="29" y="68"/>
                    </a:cubicBezTo>
                    <a:cubicBezTo>
                      <a:pt x="21" y="95"/>
                      <a:pt x="0" y="123"/>
                      <a:pt x="3" y="160"/>
                    </a:cubicBezTo>
                    <a:cubicBezTo>
                      <a:pt x="6" y="197"/>
                      <a:pt x="41" y="252"/>
                      <a:pt x="59" y="282"/>
                    </a:cubicBezTo>
                    <a:cubicBezTo>
                      <a:pt x="77" y="312"/>
                      <a:pt x="119" y="323"/>
                      <a:pt x="135" y="334"/>
                    </a:cubicBezTo>
                  </a:path>
                </a:pathLst>
              </a:custGeom>
              <a:noFill/>
              <a:ln w="12700" cmpd="sng">
                <a:solidFill>
                  <a:schemeClr val="tx1"/>
                </a:solidFill>
                <a:round/>
                <a:headEnd/>
                <a:tailEnd/>
              </a:ln>
              <a:effectLst/>
            </p:spPr>
            <p:txBody>
              <a:bodyPr/>
              <a:lstStyle/>
              <a:p>
                <a:endParaRPr lang="el-GR"/>
              </a:p>
            </p:txBody>
          </p:sp>
          <p:sp>
            <p:nvSpPr>
              <p:cNvPr id="42010" name="Freeform 26"/>
              <p:cNvSpPr>
                <a:spLocks/>
              </p:cNvSpPr>
              <p:nvPr/>
            </p:nvSpPr>
            <p:spPr bwMode="auto">
              <a:xfrm>
                <a:off x="3308" y="2506"/>
                <a:ext cx="112" cy="84"/>
              </a:xfrm>
              <a:custGeom>
                <a:avLst/>
                <a:gdLst/>
                <a:ahLst/>
                <a:cxnLst>
                  <a:cxn ang="0">
                    <a:pos x="112" y="84"/>
                  </a:cxn>
                  <a:cxn ang="0">
                    <a:pos x="0" y="6"/>
                  </a:cxn>
                </a:cxnLst>
                <a:rect l="0" t="0" r="r" b="b"/>
                <a:pathLst>
                  <a:path w="112" h="84">
                    <a:moveTo>
                      <a:pt x="112" y="84"/>
                    </a:moveTo>
                    <a:cubicBezTo>
                      <a:pt x="76" y="38"/>
                      <a:pt x="34" y="0"/>
                      <a:pt x="0" y="6"/>
                    </a:cubicBezTo>
                  </a:path>
                </a:pathLst>
              </a:custGeom>
              <a:noFill/>
              <a:ln w="12700" cmpd="sng">
                <a:solidFill>
                  <a:schemeClr val="tx1"/>
                </a:solidFill>
                <a:round/>
                <a:headEnd/>
                <a:tailEnd/>
              </a:ln>
              <a:effectLst/>
            </p:spPr>
            <p:txBody>
              <a:bodyPr/>
              <a:lstStyle/>
              <a:p>
                <a:endParaRPr lang="el-GR"/>
              </a:p>
            </p:txBody>
          </p:sp>
        </p:grpSp>
        <p:sp>
          <p:nvSpPr>
            <p:cNvPr id="42011" name="Freeform 27"/>
            <p:cNvSpPr>
              <a:spLocks/>
            </p:cNvSpPr>
            <p:nvPr/>
          </p:nvSpPr>
          <p:spPr bwMode="auto">
            <a:xfrm>
              <a:off x="-1047" y="2963"/>
              <a:ext cx="111" cy="510"/>
            </a:xfrm>
            <a:custGeom>
              <a:avLst/>
              <a:gdLst/>
              <a:ahLst/>
              <a:cxnLst>
                <a:cxn ang="0">
                  <a:pos x="85" y="0"/>
                </a:cxn>
                <a:cxn ang="0">
                  <a:pos x="0" y="510"/>
                </a:cxn>
              </a:cxnLst>
              <a:rect l="0" t="0" r="r" b="b"/>
              <a:pathLst>
                <a:path w="111" h="510">
                  <a:moveTo>
                    <a:pt x="85" y="0"/>
                  </a:moveTo>
                  <a:cubicBezTo>
                    <a:pt x="95" y="110"/>
                    <a:pt x="111" y="405"/>
                    <a:pt x="0" y="510"/>
                  </a:cubicBezTo>
                </a:path>
              </a:pathLst>
            </a:custGeom>
            <a:noFill/>
            <a:ln w="12700" cmpd="sng">
              <a:solidFill>
                <a:schemeClr val="tx1"/>
              </a:solidFill>
              <a:round/>
              <a:headEnd/>
              <a:tailEnd/>
            </a:ln>
            <a:effectLst/>
          </p:spPr>
          <p:txBody>
            <a:bodyPr/>
            <a:lstStyle/>
            <a:p>
              <a:endParaRPr lang="el-GR"/>
            </a:p>
          </p:txBody>
        </p:sp>
        <p:sp>
          <p:nvSpPr>
            <p:cNvPr id="42012" name="Freeform 28"/>
            <p:cNvSpPr>
              <a:spLocks/>
            </p:cNvSpPr>
            <p:nvPr/>
          </p:nvSpPr>
          <p:spPr bwMode="auto">
            <a:xfrm>
              <a:off x="20" y="2967"/>
              <a:ext cx="52" cy="504"/>
            </a:xfrm>
            <a:custGeom>
              <a:avLst/>
              <a:gdLst/>
              <a:ahLst/>
              <a:cxnLst>
                <a:cxn ang="0">
                  <a:pos x="27" y="0"/>
                </a:cxn>
                <a:cxn ang="0">
                  <a:pos x="52" y="464"/>
                </a:cxn>
              </a:cxnLst>
              <a:rect l="0" t="0" r="r" b="b"/>
              <a:pathLst>
                <a:path w="52" h="464">
                  <a:moveTo>
                    <a:pt x="27" y="0"/>
                  </a:moveTo>
                  <a:cubicBezTo>
                    <a:pt x="6" y="196"/>
                    <a:pt x="0" y="373"/>
                    <a:pt x="52" y="464"/>
                  </a:cubicBezTo>
                </a:path>
              </a:pathLst>
            </a:custGeom>
            <a:noFill/>
            <a:ln w="12700" cmpd="sng">
              <a:solidFill>
                <a:schemeClr val="tx1"/>
              </a:solidFill>
              <a:round/>
              <a:headEnd/>
              <a:tailEnd/>
            </a:ln>
            <a:effectLst/>
          </p:spPr>
          <p:txBody>
            <a:bodyPr/>
            <a:lstStyle/>
            <a:p>
              <a:endParaRPr lang="el-GR"/>
            </a:p>
          </p:txBody>
        </p:sp>
        <p:sp>
          <p:nvSpPr>
            <p:cNvPr id="42013" name="AutoShape 29"/>
            <p:cNvSpPr>
              <a:spLocks noChangeArrowheads="1"/>
            </p:cNvSpPr>
            <p:nvPr/>
          </p:nvSpPr>
          <p:spPr bwMode="auto">
            <a:xfrm flipH="1">
              <a:off x="-826" y="2049"/>
              <a:ext cx="108" cy="108"/>
            </a:xfrm>
            <a:custGeom>
              <a:avLst/>
              <a:gdLst>
                <a:gd name="G0" fmla="+- 7200 0 0"/>
                <a:gd name="G1" fmla="+- 21600 0 7200"/>
                <a:gd name="G2" fmla="+- 21600 0 72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7200" y="10800"/>
                  </a:moveTo>
                  <a:cubicBezTo>
                    <a:pt x="7200" y="12788"/>
                    <a:pt x="8812" y="14400"/>
                    <a:pt x="10800" y="14400"/>
                  </a:cubicBezTo>
                  <a:cubicBezTo>
                    <a:pt x="12788" y="14400"/>
                    <a:pt x="14400" y="12788"/>
                    <a:pt x="14400" y="10800"/>
                  </a:cubicBezTo>
                  <a:cubicBezTo>
                    <a:pt x="14400" y="8812"/>
                    <a:pt x="12788" y="7200"/>
                    <a:pt x="10800" y="7200"/>
                  </a:cubicBezTo>
                  <a:cubicBezTo>
                    <a:pt x="8812" y="7200"/>
                    <a:pt x="7200" y="8812"/>
                    <a:pt x="7200" y="10800"/>
                  </a:cubicBezTo>
                  <a:close/>
                </a:path>
              </a:pathLst>
            </a:custGeom>
            <a:solidFill>
              <a:schemeClr val="tx1"/>
            </a:solidFill>
            <a:ln w="12700">
              <a:solidFill>
                <a:schemeClr val="tx1"/>
              </a:solidFill>
              <a:round/>
              <a:headEnd/>
              <a:tailEnd/>
            </a:ln>
            <a:effectLst/>
          </p:spPr>
          <p:txBody>
            <a:bodyPr wrap="none" anchor="ctr"/>
            <a:lstStyle/>
            <a:p>
              <a:endParaRPr lang="el-GR"/>
            </a:p>
          </p:txBody>
        </p:sp>
        <p:sp>
          <p:nvSpPr>
            <p:cNvPr id="42014" name="Freeform 30"/>
            <p:cNvSpPr>
              <a:spLocks/>
            </p:cNvSpPr>
            <p:nvPr/>
          </p:nvSpPr>
          <p:spPr bwMode="auto">
            <a:xfrm>
              <a:off x="-1293" y="980"/>
              <a:ext cx="1695" cy="1103"/>
            </a:xfrm>
            <a:custGeom>
              <a:avLst/>
              <a:gdLst/>
              <a:ahLst/>
              <a:cxnLst>
                <a:cxn ang="0">
                  <a:pos x="69" y="1090"/>
                </a:cxn>
                <a:cxn ang="0">
                  <a:pos x="36" y="658"/>
                </a:cxn>
                <a:cxn ang="0">
                  <a:pos x="288" y="172"/>
                </a:cxn>
                <a:cxn ang="0">
                  <a:pos x="824" y="5"/>
                </a:cxn>
                <a:cxn ang="0">
                  <a:pos x="1387" y="139"/>
                </a:cxn>
                <a:cxn ang="0">
                  <a:pos x="1686" y="645"/>
                </a:cxn>
                <a:cxn ang="0">
                  <a:pos x="1616" y="1103"/>
                </a:cxn>
              </a:cxnLst>
              <a:rect l="0" t="0" r="r" b="b"/>
              <a:pathLst>
                <a:path w="1695" h="1103">
                  <a:moveTo>
                    <a:pt x="69" y="1090"/>
                  </a:moveTo>
                  <a:cubicBezTo>
                    <a:pt x="69" y="1090"/>
                    <a:pt x="0" y="811"/>
                    <a:pt x="36" y="658"/>
                  </a:cubicBezTo>
                  <a:cubicBezTo>
                    <a:pt x="50" y="501"/>
                    <a:pt x="157" y="281"/>
                    <a:pt x="288" y="172"/>
                  </a:cubicBezTo>
                  <a:cubicBezTo>
                    <a:pt x="419" y="63"/>
                    <a:pt x="641" y="10"/>
                    <a:pt x="824" y="5"/>
                  </a:cubicBezTo>
                  <a:cubicBezTo>
                    <a:pt x="1007" y="0"/>
                    <a:pt x="1243" y="32"/>
                    <a:pt x="1387" y="139"/>
                  </a:cubicBezTo>
                  <a:cubicBezTo>
                    <a:pt x="1531" y="246"/>
                    <a:pt x="1677" y="481"/>
                    <a:pt x="1686" y="645"/>
                  </a:cubicBezTo>
                  <a:cubicBezTo>
                    <a:pt x="1695" y="809"/>
                    <a:pt x="1630" y="1008"/>
                    <a:pt x="1616" y="1103"/>
                  </a:cubicBezTo>
                </a:path>
              </a:pathLst>
            </a:custGeom>
            <a:noFill/>
            <a:ln w="12700" cmpd="sng">
              <a:solidFill>
                <a:schemeClr val="tx1"/>
              </a:solidFill>
              <a:round/>
              <a:headEnd/>
              <a:tailEnd/>
            </a:ln>
            <a:effectLst/>
          </p:spPr>
          <p:txBody>
            <a:bodyPr/>
            <a:lstStyle/>
            <a:p>
              <a:endParaRPr lang="el-GR"/>
            </a:p>
          </p:txBody>
        </p:sp>
        <p:sp>
          <p:nvSpPr>
            <p:cNvPr id="42015" name="Freeform 31"/>
            <p:cNvSpPr>
              <a:spLocks/>
            </p:cNvSpPr>
            <p:nvPr/>
          </p:nvSpPr>
          <p:spPr bwMode="auto">
            <a:xfrm>
              <a:off x="-632" y="3003"/>
              <a:ext cx="310" cy="46"/>
            </a:xfrm>
            <a:custGeom>
              <a:avLst/>
              <a:gdLst/>
              <a:ahLst/>
              <a:cxnLst>
                <a:cxn ang="0">
                  <a:pos x="0" y="39"/>
                </a:cxn>
                <a:cxn ang="0">
                  <a:pos x="160" y="0"/>
                </a:cxn>
                <a:cxn ang="0">
                  <a:pos x="310" y="46"/>
                </a:cxn>
              </a:cxnLst>
              <a:rect l="0" t="0" r="r" b="b"/>
              <a:pathLst>
                <a:path w="310" h="46">
                  <a:moveTo>
                    <a:pt x="0" y="39"/>
                  </a:moveTo>
                  <a:cubicBezTo>
                    <a:pt x="27" y="33"/>
                    <a:pt x="82" y="0"/>
                    <a:pt x="160" y="0"/>
                  </a:cubicBezTo>
                  <a:cubicBezTo>
                    <a:pt x="238" y="0"/>
                    <a:pt x="279" y="37"/>
                    <a:pt x="310" y="46"/>
                  </a:cubicBezTo>
                </a:path>
              </a:pathLst>
            </a:custGeom>
            <a:noFill/>
            <a:ln w="12700" cmpd="sng">
              <a:solidFill>
                <a:schemeClr val="tx1"/>
              </a:solidFill>
              <a:round/>
              <a:headEnd/>
              <a:tailEnd/>
            </a:ln>
            <a:effectLst/>
          </p:spPr>
          <p:txBody>
            <a:bodyPr/>
            <a:lstStyle/>
            <a:p>
              <a:endParaRPr lang="el-GR"/>
            </a:p>
          </p:txBody>
        </p:sp>
      </p:grpSp>
      <p:sp>
        <p:nvSpPr>
          <p:cNvPr id="42016" name="Line 32"/>
          <p:cNvSpPr>
            <a:spLocks noChangeShapeType="1"/>
          </p:cNvSpPr>
          <p:nvPr/>
        </p:nvSpPr>
        <p:spPr bwMode="auto">
          <a:xfrm rot="-5400000">
            <a:off x="6941344" y="2523331"/>
            <a:ext cx="0" cy="2154238"/>
          </a:xfrm>
          <a:prstGeom prst="line">
            <a:avLst/>
          </a:prstGeom>
          <a:noFill/>
          <a:ln w="38100">
            <a:solidFill>
              <a:srgbClr val="FFFF00"/>
            </a:solidFill>
            <a:round/>
            <a:headEnd type="triangle" w="med" len="med"/>
            <a:tailEnd type="triangle" w="med" len="med"/>
          </a:ln>
          <a:effectLst/>
        </p:spPr>
        <p:txBody>
          <a:bodyPr/>
          <a:lstStyle/>
          <a:p>
            <a:endParaRPr lang="el-GR"/>
          </a:p>
        </p:txBody>
      </p:sp>
      <p:sp>
        <p:nvSpPr>
          <p:cNvPr id="42017" name="Line 33"/>
          <p:cNvSpPr>
            <a:spLocks noChangeShapeType="1"/>
          </p:cNvSpPr>
          <p:nvPr/>
        </p:nvSpPr>
        <p:spPr bwMode="auto">
          <a:xfrm rot="-5400000">
            <a:off x="6936582" y="3626643"/>
            <a:ext cx="0" cy="1776413"/>
          </a:xfrm>
          <a:prstGeom prst="line">
            <a:avLst/>
          </a:prstGeom>
          <a:noFill/>
          <a:ln w="38100">
            <a:solidFill>
              <a:srgbClr val="FFFF00"/>
            </a:solidFill>
            <a:round/>
            <a:headEnd type="triangle" w="med" len="med"/>
            <a:tailEnd type="triangle" w="med" len="med"/>
          </a:ln>
          <a:effectLst/>
        </p:spPr>
        <p:txBody>
          <a:bodyPr/>
          <a:lstStyle/>
          <a:p>
            <a:endParaRPr lang="el-GR"/>
          </a:p>
        </p:txBody>
      </p:sp>
      <p:sp>
        <p:nvSpPr>
          <p:cNvPr id="42018" name="Freeform 34"/>
          <p:cNvSpPr>
            <a:spLocks/>
          </p:cNvSpPr>
          <p:nvPr/>
        </p:nvSpPr>
        <p:spPr bwMode="auto">
          <a:xfrm>
            <a:off x="6673850" y="3924300"/>
            <a:ext cx="466725" cy="1588"/>
          </a:xfrm>
          <a:custGeom>
            <a:avLst/>
            <a:gdLst/>
            <a:ahLst/>
            <a:cxnLst>
              <a:cxn ang="0">
                <a:pos x="0" y="1"/>
              </a:cxn>
              <a:cxn ang="0">
                <a:pos x="294" y="0"/>
              </a:cxn>
            </a:cxnLst>
            <a:rect l="0" t="0" r="r" b="b"/>
            <a:pathLst>
              <a:path w="294" h="1">
                <a:moveTo>
                  <a:pt x="0" y="1"/>
                </a:moveTo>
                <a:lnTo>
                  <a:pt x="294" y="0"/>
                </a:lnTo>
              </a:path>
            </a:pathLst>
          </a:custGeom>
          <a:solidFill>
            <a:schemeClr val="accent1"/>
          </a:solidFill>
          <a:ln w="38100">
            <a:solidFill>
              <a:srgbClr val="FFFF00"/>
            </a:solidFill>
            <a:round/>
            <a:headEnd type="triangle" w="med" len="med"/>
            <a:tailEnd type="triangle" w="med" len="med"/>
          </a:ln>
          <a:effectLst/>
        </p:spPr>
        <p:txBody>
          <a:bodyPr/>
          <a:lstStyle/>
          <a:p>
            <a:endParaRPr lang="el-GR"/>
          </a:p>
        </p:txBody>
      </p:sp>
      <p:sp>
        <p:nvSpPr>
          <p:cNvPr id="42019" name="Line 35"/>
          <p:cNvSpPr>
            <a:spLocks noChangeShapeType="1"/>
          </p:cNvSpPr>
          <p:nvPr/>
        </p:nvSpPr>
        <p:spPr bwMode="auto">
          <a:xfrm rot="-5400000">
            <a:off x="6477000" y="3187700"/>
            <a:ext cx="238125" cy="3175"/>
          </a:xfrm>
          <a:prstGeom prst="line">
            <a:avLst/>
          </a:prstGeom>
          <a:noFill/>
          <a:ln w="28575">
            <a:solidFill>
              <a:srgbClr val="FF0000"/>
            </a:solidFill>
            <a:round/>
            <a:headEnd type="triangle" w="med" len="med"/>
            <a:tailEnd type="triangle" w="med" len="med"/>
          </a:ln>
          <a:effectLst/>
        </p:spPr>
        <p:txBody>
          <a:bodyPr/>
          <a:lstStyle/>
          <a:p>
            <a:endParaRPr lang="el-GR"/>
          </a:p>
        </p:txBody>
      </p:sp>
      <p:sp>
        <p:nvSpPr>
          <p:cNvPr id="42022" name="Freeform 38"/>
          <p:cNvSpPr>
            <a:spLocks/>
          </p:cNvSpPr>
          <p:nvPr/>
        </p:nvSpPr>
        <p:spPr bwMode="auto">
          <a:xfrm>
            <a:off x="6664325" y="4591050"/>
            <a:ext cx="495300" cy="498475"/>
          </a:xfrm>
          <a:custGeom>
            <a:avLst/>
            <a:gdLst/>
            <a:ahLst/>
            <a:cxnLst>
              <a:cxn ang="0">
                <a:pos x="160" y="0"/>
              </a:cxn>
              <a:cxn ang="0">
                <a:pos x="312" y="312"/>
              </a:cxn>
              <a:cxn ang="0">
                <a:pos x="0" y="314"/>
              </a:cxn>
              <a:cxn ang="0">
                <a:pos x="160" y="0"/>
              </a:cxn>
            </a:cxnLst>
            <a:rect l="0" t="0" r="r" b="b"/>
            <a:pathLst>
              <a:path w="312" h="314">
                <a:moveTo>
                  <a:pt x="160" y="0"/>
                </a:moveTo>
                <a:lnTo>
                  <a:pt x="312" y="312"/>
                </a:lnTo>
                <a:lnTo>
                  <a:pt x="0" y="314"/>
                </a:lnTo>
                <a:lnTo>
                  <a:pt x="160" y="0"/>
                </a:lnTo>
                <a:close/>
              </a:path>
            </a:pathLst>
          </a:custGeom>
          <a:solidFill>
            <a:srgbClr val="6666FF"/>
          </a:solidFill>
          <a:ln w="9525">
            <a:solidFill>
              <a:schemeClr val="tx1"/>
            </a:solidFill>
            <a:round/>
            <a:headEnd/>
            <a:tailEnd/>
          </a:ln>
          <a:effectLst/>
        </p:spPr>
        <p:txBody>
          <a:bodyPr/>
          <a:lstStyle/>
          <a:p>
            <a:endParaRPr lang="el-GR"/>
          </a:p>
        </p:txBody>
      </p:sp>
      <p:sp>
        <p:nvSpPr>
          <p:cNvPr id="42024" name="Text Box 40"/>
          <p:cNvSpPr txBox="1">
            <a:spLocks noChangeArrowheads="1"/>
          </p:cNvSpPr>
          <p:nvPr/>
        </p:nvSpPr>
        <p:spPr bwMode="auto">
          <a:xfrm>
            <a:off x="5548313" y="5519738"/>
            <a:ext cx="2679700" cy="457200"/>
          </a:xfrm>
          <a:prstGeom prst="rect">
            <a:avLst/>
          </a:prstGeom>
          <a:noFill/>
          <a:ln w="9525">
            <a:noFill/>
            <a:miter lim="800000"/>
            <a:headEnd/>
            <a:tailEnd/>
          </a:ln>
          <a:effectLst/>
        </p:spPr>
        <p:txBody>
          <a:bodyPr wrap="none">
            <a:spAutoFit/>
          </a:bodyPr>
          <a:lstStyle/>
          <a:p>
            <a:r>
              <a:rPr lang="el-GR"/>
              <a:t>Απόλυτες μετρήσεις</a:t>
            </a:r>
          </a:p>
        </p:txBody>
      </p:sp>
      <p:sp>
        <p:nvSpPr>
          <p:cNvPr id="42026" name="Line 42"/>
          <p:cNvSpPr>
            <a:spLocks noChangeShapeType="1"/>
          </p:cNvSpPr>
          <p:nvPr/>
        </p:nvSpPr>
        <p:spPr bwMode="auto">
          <a:xfrm rot="-5400000">
            <a:off x="6307138" y="3144838"/>
            <a:ext cx="238125" cy="3175"/>
          </a:xfrm>
          <a:prstGeom prst="line">
            <a:avLst/>
          </a:prstGeom>
          <a:noFill/>
          <a:ln w="28575">
            <a:solidFill>
              <a:srgbClr val="FF0000"/>
            </a:solidFill>
            <a:round/>
            <a:headEnd type="triangle" w="med" len="med"/>
            <a:tailEnd type="triangle" w="med" len="med"/>
          </a:ln>
          <a:effectLst/>
        </p:spPr>
        <p:txBody>
          <a:bodyPr/>
          <a:lstStyle/>
          <a:p>
            <a:endParaRPr lang="el-GR"/>
          </a:p>
        </p:txBody>
      </p:sp>
      <p:sp>
        <p:nvSpPr>
          <p:cNvPr id="42027" name="Line 43"/>
          <p:cNvSpPr>
            <a:spLocks noChangeShapeType="1"/>
          </p:cNvSpPr>
          <p:nvPr/>
        </p:nvSpPr>
        <p:spPr bwMode="auto">
          <a:xfrm rot="-5400000">
            <a:off x="6180138" y="3159125"/>
            <a:ext cx="238125" cy="3175"/>
          </a:xfrm>
          <a:prstGeom prst="line">
            <a:avLst/>
          </a:prstGeom>
          <a:noFill/>
          <a:ln w="28575">
            <a:solidFill>
              <a:srgbClr val="FF0000"/>
            </a:solidFill>
            <a:round/>
            <a:headEnd type="triangle" w="med" len="med"/>
            <a:tailEnd type="triangle" w="med" len="med"/>
          </a:ln>
          <a:effectLst/>
        </p:spPr>
        <p:txBody>
          <a:bodyPr/>
          <a:lstStyle/>
          <a:p>
            <a:endParaRPr lang="el-GR"/>
          </a:p>
        </p:txBody>
      </p:sp>
      <p:sp>
        <p:nvSpPr>
          <p:cNvPr id="42028" name="Line 44"/>
          <p:cNvSpPr>
            <a:spLocks noChangeShapeType="1"/>
          </p:cNvSpPr>
          <p:nvPr/>
        </p:nvSpPr>
        <p:spPr bwMode="auto">
          <a:xfrm rot="-5400000">
            <a:off x="6029325" y="3211513"/>
            <a:ext cx="238125" cy="3175"/>
          </a:xfrm>
          <a:prstGeom prst="line">
            <a:avLst/>
          </a:prstGeom>
          <a:noFill/>
          <a:ln w="28575">
            <a:solidFill>
              <a:srgbClr val="FF0000"/>
            </a:solidFill>
            <a:round/>
            <a:headEnd type="triangle" w="med" len="med"/>
            <a:tailEnd type="triangle" w="med" len="med"/>
          </a:ln>
          <a:effectLst/>
        </p:spPr>
        <p:txBody>
          <a:bodyPr/>
          <a:lstStyle/>
          <a:p>
            <a:endParaRPr lang="el-G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8" name="Rectangle 4"/>
          <p:cNvSpPr>
            <a:spLocks noGrp="1" noChangeArrowheads="1"/>
          </p:cNvSpPr>
          <p:nvPr>
            <p:ph type="title"/>
          </p:nvPr>
        </p:nvSpPr>
        <p:spPr/>
        <p:txBody>
          <a:bodyPr/>
          <a:lstStyle/>
          <a:p>
            <a:r>
              <a:rPr lang="el-GR"/>
              <a:t>Διμορφισμός φύλου</a:t>
            </a:r>
          </a:p>
        </p:txBody>
      </p:sp>
      <p:grpSp>
        <p:nvGrpSpPr>
          <p:cNvPr id="108872" name="Group 328"/>
          <p:cNvGrpSpPr>
            <a:grpSpLocks/>
          </p:cNvGrpSpPr>
          <p:nvPr/>
        </p:nvGrpSpPr>
        <p:grpSpPr bwMode="auto">
          <a:xfrm>
            <a:off x="2670175" y="1287463"/>
            <a:ext cx="3805238" cy="4921250"/>
            <a:chOff x="3164" y="873"/>
            <a:chExt cx="2397" cy="3100"/>
          </a:xfrm>
        </p:grpSpPr>
        <p:sp>
          <p:nvSpPr>
            <p:cNvPr id="108553" name="Rectangle 9"/>
            <p:cNvSpPr>
              <a:spLocks noChangeAspect="1" noChangeArrowheads="1"/>
            </p:cNvSpPr>
            <p:nvPr/>
          </p:nvSpPr>
          <p:spPr bwMode="auto">
            <a:xfrm>
              <a:off x="5175" y="1829"/>
              <a:ext cx="15" cy="16"/>
            </a:xfrm>
            <a:prstGeom prst="rect">
              <a:avLst/>
            </a:prstGeom>
            <a:solidFill>
              <a:srgbClr val="FF0000"/>
            </a:solidFill>
            <a:ln w="0">
              <a:solidFill>
                <a:srgbClr val="FF0000"/>
              </a:solidFill>
              <a:miter lim="800000"/>
              <a:headEnd/>
              <a:tailEnd/>
            </a:ln>
          </p:spPr>
          <p:txBody>
            <a:bodyPr/>
            <a:lstStyle/>
            <a:p>
              <a:endParaRPr lang="el-GR"/>
            </a:p>
          </p:txBody>
        </p:sp>
        <p:sp>
          <p:nvSpPr>
            <p:cNvPr id="108554" name="Rectangle 10"/>
            <p:cNvSpPr>
              <a:spLocks noChangeAspect="1" noChangeArrowheads="1"/>
            </p:cNvSpPr>
            <p:nvPr/>
          </p:nvSpPr>
          <p:spPr bwMode="auto">
            <a:xfrm>
              <a:off x="4528" y="1769"/>
              <a:ext cx="15" cy="16"/>
            </a:xfrm>
            <a:prstGeom prst="rect">
              <a:avLst/>
            </a:prstGeom>
            <a:solidFill>
              <a:srgbClr val="FF0000"/>
            </a:solidFill>
            <a:ln w="0">
              <a:solidFill>
                <a:srgbClr val="FF0000"/>
              </a:solidFill>
              <a:miter lim="800000"/>
              <a:headEnd/>
              <a:tailEnd/>
            </a:ln>
          </p:spPr>
          <p:txBody>
            <a:bodyPr/>
            <a:lstStyle/>
            <a:p>
              <a:endParaRPr lang="el-GR"/>
            </a:p>
          </p:txBody>
        </p:sp>
        <p:sp>
          <p:nvSpPr>
            <p:cNvPr id="108555" name="Rectangle 11"/>
            <p:cNvSpPr>
              <a:spLocks noChangeAspect="1" noChangeArrowheads="1"/>
            </p:cNvSpPr>
            <p:nvPr/>
          </p:nvSpPr>
          <p:spPr bwMode="auto">
            <a:xfrm>
              <a:off x="3539" y="1824"/>
              <a:ext cx="15" cy="15"/>
            </a:xfrm>
            <a:prstGeom prst="rect">
              <a:avLst/>
            </a:prstGeom>
            <a:solidFill>
              <a:srgbClr val="FF0000"/>
            </a:solidFill>
            <a:ln w="0">
              <a:solidFill>
                <a:srgbClr val="FF0000"/>
              </a:solidFill>
              <a:miter lim="800000"/>
              <a:headEnd/>
              <a:tailEnd/>
            </a:ln>
          </p:spPr>
          <p:txBody>
            <a:bodyPr/>
            <a:lstStyle/>
            <a:p>
              <a:endParaRPr lang="el-GR"/>
            </a:p>
          </p:txBody>
        </p:sp>
        <p:sp>
          <p:nvSpPr>
            <p:cNvPr id="108556" name="Rectangle 12"/>
            <p:cNvSpPr>
              <a:spLocks noChangeAspect="1" noChangeArrowheads="1"/>
            </p:cNvSpPr>
            <p:nvPr/>
          </p:nvSpPr>
          <p:spPr bwMode="auto">
            <a:xfrm>
              <a:off x="4186" y="1771"/>
              <a:ext cx="15" cy="15"/>
            </a:xfrm>
            <a:prstGeom prst="rect">
              <a:avLst/>
            </a:prstGeom>
            <a:solidFill>
              <a:srgbClr val="FF0000"/>
            </a:solidFill>
            <a:ln w="0">
              <a:solidFill>
                <a:srgbClr val="FF0000"/>
              </a:solidFill>
              <a:miter lim="800000"/>
              <a:headEnd/>
              <a:tailEnd/>
            </a:ln>
          </p:spPr>
          <p:txBody>
            <a:bodyPr/>
            <a:lstStyle/>
            <a:p>
              <a:endParaRPr lang="el-GR"/>
            </a:p>
          </p:txBody>
        </p:sp>
        <p:sp>
          <p:nvSpPr>
            <p:cNvPr id="108557" name="Rectangle 13"/>
            <p:cNvSpPr>
              <a:spLocks noChangeAspect="1" noChangeArrowheads="1"/>
            </p:cNvSpPr>
            <p:nvPr/>
          </p:nvSpPr>
          <p:spPr bwMode="auto">
            <a:xfrm>
              <a:off x="4370" y="2635"/>
              <a:ext cx="15" cy="15"/>
            </a:xfrm>
            <a:prstGeom prst="rect">
              <a:avLst/>
            </a:prstGeom>
            <a:solidFill>
              <a:srgbClr val="FF0000"/>
            </a:solidFill>
            <a:ln w="0">
              <a:solidFill>
                <a:srgbClr val="FF0000"/>
              </a:solidFill>
              <a:miter lim="800000"/>
              <a:headEnd/>
              <a:tailEnd/>
            </a:ln>
          </p:spPr>
          <p:txBody>
            <a:bodyPr/>
            <a:lstStyle/>
            <a:p>
              <a:endParaRPr lang="el-GR"/>
            </a:p>
          </p:txBody>
        </p:sp>
        <p:sp>
          <p:nvSpPr>
            <p:cNvPr id="108558" name="Rectangle 14"/>
            <p:cNvSpPr>
              <a:spLocks noChangeAspect="1" noChangeArrowheads="1"/>
            </p:cNvSpPr>
            <p:nvPr/>
          </p:nvSpPr>
          <p:spPr bwMode="auto">
            <a:xfrm>
              <a:off x="4492" y="2558"/>
              <a:ext cx="15" cy="16"/>
            </a:xfrm>
            <a:prstGeom prst="rect">
              <a:avLst/>
            </a:prstGeom>
            <a:solidFill>
              <a:srgbClr val="FF0000"/>
            </a:solidFill>
            <a:ln w="0">
              <a:solidFill>
                <a:srgbClr val="FF0000"/>
              </a:solidFill>
              <a:miter lim="800000"/>
              <a:headEnd/>
              <a:tailEnd/>
            </a:ln>
          </p:spPr>
          <p:txBody>
            <a:bodyPr/>
            <a:lstStyle/>
            <a:p>
              <a:endParaRPr lang="el-GR"/>
            </a:p>
          </p:txBody>
        </p:sp>
        <p:sp>
          <p:nvSpPr>
            <p:cNvPr id="108559" name="Rectangle 15"/>
            <p:cNvSpPr>
              <a:spLocks noChangeAspect="1" noChangeArrowheads="1"/>
            </p:cNvSpPr>
            <p:nvPr/>
          </p:nvSpPr>
          <p:spPr bwMode="auto">
            <a:xfrm>
              <a:off x="4233" y="2556"/>
              <a:ext cx="16" cy="16"/>
            </a:xfrm>
            <a:prstGeom prst="rect">
              <a:avLst/>
            </a:prstGeom>
            <a:solidFill>
              <a:srgbClr val="FF0000"/>
            </a:solidFill>
            <a:ln w="0">
              <a:solidFill>
                <a:srgbClr val="FF0000"/>
              </a:solidFill>
              <a:miter lim="800000"/>
              <a:headEnd/>
              <a:tailEnd/>
            </a:ln>
          </p:spPr>
          <p:txBody>
            <a:bodyPr/>
            <a:lstStyle/>
            <a:p>
              <a:endParaRPr lang="el-GR"/>
            </a:p>
          </p:txBody>
        </p:sp>
        <p:sp>
          <p:nvSpPr>
            <p:cNvPr id="108560" name="Rectangle 16"/>
            <p:cNvSpPr>
              <a:spLocks noChangeAspect="1" noChangeArrowheads="1"/>
            </p:cNvSpPr>
            <p:nvPr/>
          </p:nvSpPr>
          <p:spPr bwMode="auto">
            <a:xfrm>
              <a:off x="4292" y="2950"/>
              <a:ext cx="15" cy="14"/>
            </a:xfrm>
            <a:prstGeom prst="rect">
              <a:avLst/>
            </a:prstGeom>
            <a:solidFill>
              <a:srgbClr val="FF0000"/>
            </a:solidFill>
            <a:ln w="0">
              <a:solidFill>
                <a:srgbClr val="FF0000"/>
              </a:solidFill>
              <a:miter lim="800000"/>
              <a:headEnd/>
              <a:tailEnd/>
            </a:ln>
          </p:spPr>
          <p:txBody>
            <a:bodyPr/>
            <a:lstStyle/>
            <a:p>
              <a:endParaRPr lang="el-GR"/>
            </a:p>
          </p:txBody>
        </p:sp>
        <p:sp>
          <p:nvSpPr>
            <p:cNvPr id="108561" name="Rectangle 17"/>
            <p:cNvSpPr>
              <a:spLocks noChangeAspect="1" noChangeArrowheads="1"/>
            </p:cNvSpPr>
            <p:nvPr/>
          </p:nvSpPr>
          <p:spPr bwMode="auto">
            <a:xfrm>
              <a:off x="4428" y="2950"/>
              <a:ext cx="16" cy="14"/>
            </a:xfrm>
            <a:prstGeom prst="rect">
              <a:avLst/>
            </a:prstGeom>
            <a:solidFill>
              <a:srgbClr val="FF0000"/>
            </a:solidFill>
            <a:ln w="0">
              <a:solidFill>
                <a:srgbClr val="FF0000"/>
              </a:solidFill>
              <a:miter lim="800000"/>
              <a:headEnd/>
              <a:tailEnd/>
            </a:ln>
          </p:spPr>
          <p:txBody>
            <a:bodyPr/>
            <a:lstStyle/>
            <a:p>
              <a:endParaRPr lang="el-GR"/>
            </a:p>
          </p:txBody>
        </p:sp>
        <p:sp>
          <p:nvSpPr>
            <p:cNvPr id="108562" name="Rectangle 18"/>
            <p:cNvSpPr>
              <a:spLocks noChangeAspect="1" noChangeArrowheads="1"/>
            </p:cNvSpPr>
            <p:nvPr/>
          </p:nvSpPr>
          <p:spPr bwMode="auto">
            <a:xfrm>
              <a:off x="4567" y="2947"/>
              <a:ext cx="15" cy="15"/>
            </a:xfrm>
            <a:prstGeom prst="rect">
              <a:avLst/>
            </a:prstGeom>
            <a:solidFill>
              <a:srgbClr val="FF0000"/>
            </a:solidFill>
            <a:ln w="0">
              <a:solidFill>
                <a:srgbClr val="FF0000"/>
              </a:solidFill>
              <a:miter lim="800000"/>
              <a:headEnd/>
              <a:tailEnd/>
            </a:ln>
          </p:spPr>
          <p:txBody>
            <a:bodyPr/>
            <a:lstStyle/>
            <a:p>
              <a:endParaRPr lang="el-GR"/>
            </a:p>
          </p:txBody>
        </p:sp>
        <p:sp>
          <p:nvSpPr>
            <p:cNvPr id="108563" name="Rectangle 19"/>
            <p:cNvSpPr>
              <a:spLocks noChangeAspect="1" noChangeArrowheads="1"/>
            </p:cNvSpPr>
            <p:nvPr/>
          </p:nvSpPr>
          <p:spPr bwMode="auto">
            <a:xfrm>
              <a:off x="4160" y="2938"/>
              <a:ext cx="15" cy="15"/>
            </a:xfrm>
            <a:prstGeom prst="rect">
              <a:avLst/>
            </a:prstGeom>
            <a:solidFill>
              <a:srgbClr val="FF0000"/>
            </a:solidFill>
            <a:ln w="0">
              <a:solidFill>
                <a:srgbClr val="FF0000"/>
              </a:solidFill>
              <a:miter lim="800000"/>
              <a:headEnd/>
              <a:tailEnd/>
            </a:ln>
          </p:spPr>
          <p:txBody>
            <a:bodyPr/>
            <a:lstStyle/>
            <a:p>
              <a:endParaRPr lang="el-GR"/>
            </a:p>
          </p:txBody>
        </p:sp>
        <p:sp>
          <p:nvSpPr>
            <p:cNvPr id="108564" name="Rectangle 20"/>
            <p:cNvSpPr>
              <a:spLocks noChangeAspect="1" noChangeArrowheads="1"/>
            </p:cNvSpPr>
            <p:nvPr/>
          </p:nvSpPr>
          <p:spPr bwMode="auto">
            <a:xfrm>
              <a:off x="4259" y="2934"/>
              <a:ext cx="16" cy="16"/>
            </a:xfrm>
            <a:prstGeom prst="rect">
              <a:avLst/>
            </a:prstGeom>
            <a:solidFill>
              <a:srgbClr val="FF0000"/>
            </a:solidFill>
            <a:ln w="0">
              <a:solidFill>
                <a:srgbClr val="FF0000"/>
              </a:solidFill>
              <a:miter lim="800000"/>
              <a:headEnd/>
              <a:tailEnd/>
            </a:ln>
          </p:spPr>
          <p:txBody>
            <a:bodyPr/>
            <a:lstStyle/>
            <a:p>
              <a:endParaRPr lang="el-GR"/>
            </a:p>
          </p:txBody>
        </p:sp>
        <p:sp>
          <p:nvSpPr>
            <p:cNvPr id="108565" name="Rectangle 21"/>
            <p:cNvSpPr>
              <a:spLocks noChangeAspect="1" noChangeArrowheads="1"/>
            </p:cNvSpPr>
            <p:nvPr/>
          </p:nvSpPr>
          <p:spPr bwMode="auto">
            <a:xfrm>
              <a:off x="4365" y="2941"/>
              <a:ext cx="16" cy="14"/>
            </a:xfrm>
            <a:prstGeom prst="rect">
              <a:avLst/>
            </a:prstGeom>
            <a:solidFill>
              <a:srgbClr val="FF0000"/>
            </a:solidFill>
            <a:ln w="0">
              <a:solidFill>
                <a:srgbClr val="FF0000"/>
              </a:solidFill>
              <a:miter lim="800000"/>
              <a:headEnd/>
              <a:tailEnd/>
            </a:ln>
          </p:spPr>
          <p:txBody>
            <a:bodyPr/>
            <a:lstStyle/>
            <a:p>
              <a:endParaRPr lang="el-GR"/>
            </a:p>
          </p:txBody>
        </p:sp>
        <p:sp>
          <p:nvSpPr>
            <p:cNvPr id="108566" name="Rectangle 22"/>
            <p:cNvSpPr>
              <a:spLocks noChangeAspect="1" noChangeArrowheads="1"/>
            </p:cNvSpPr>
            <p:nvPr/>
          </p:nvSpPr>
          <p:spPr bwMode="auto">
            <a:xfrm>
              <a:off x="4472" y="2936"/>
              <a:ext cx="15" cy="15"/>
            </a:xfrm>
            <a:prstGeom prst="rect">
              <a:avLst/>
            </a:prstGeom>
            <a:solidFill>
              <a:srgbClr val="FF0000"/>
            </a:solidFill>
            <a:ln w="0">
              <a:solidFill>
                <a:srgbClr val="FF0000"/>
              </a:solidFill>
              <a:miter lim="800000"/>
              <a:headEnd/>
              <a:tailEnd/>
            </a:ln>
          </p:spPr>
          <p:txBody>
            <a:bodyPr/>
            <a:lstStyle/>
            <a:p>
              <a:endParaRPr lang="el-GR"/>
            </a:p>
          </p:txBody>
        </p:sp>
        <p:sp>
          <p:nvSpPr>
            <p:cNvPr id="108567" name="Rectangle 23"/>
            <p:cNvSpPr>
              <a:spLocks noChangeAspect="1" noChangeArrowheads="1"/>
            </p:cNvSpPr>
            <p:nvPr/>
          </p:nvSpPr>
          <p:spPr bwMode="auto">
            <a:xfrm>
              <a:off x="4140" y="3042"/>
              <a:ext cx="15" cy="16"/>
            </a:xfrm>
            <a:prstGeom prst="rect">
              <a:avLst/>
            </a:prstGeom>
            <a:solidFill>
              <a:srgbClr val="FF0000"/>
            </a:solidFill>
            <a:ln w="0">
              <a:solidFill>
                <a:srgbClr val="FF0000"/>
              </a:solidFill>
              <a:miter lim="800000"/>
              <a:headEnd/>
              <a:tailEnd/>
            </a:ln>
          </p:spPr>
          <p:txBody>
            <a:bodyPr/>
            <a:lstStyle/>
            <a:p>
              <a:endParaRPr lang="el-GR"/>
            </a:p>
          </p:txBody>
        </p:sp>
        <p:sp>
          <p:nvSpPr>
            <p:cNvPr id="108568" name="Rectangle 24"/>
            <p:cNvSpPr>
              <a:spLocks noChangeAspect="1" noChangeArrowheads="1"/>
            </p:cNvSpPr>
            <p:nvPr/>
          </p:nvSpPr>
          <p:spPr bwMode="auto">
            <a:xfrm>
              <a:off x="4278" y="3088"/>
              <a:ext cx="16" cy="16"/>
            </a:xfrm>
            <a:prstGeom prst="rect">
              <a:avLst/>
            </a:prstGeom>
            <a:solidFill>
              <a:srgbClr val="FF0000"/>
            </a:solidFill>
            <a:ln w="0">
              <a:solidFill>
                <a:srgbClr val="FF0000"/>
              </a:solidFill>
              <a:miter lim="800000"/>
              <a:headEnd/>
              <a:tailEnd/>
            </a:ln>
          </p:spPr>
          <p:txBody>
            <a:bodyPr/>
            <a:lstStyle/>
            <a:p>
              <a:endParaRPr lang="el-GR"/>
            </a:p>
          </p:txBody>
        </p:sp>
        <p:sp>
          <p:nvSpPr>
            <p:cNvPr id="108569" name="Rectangle 25"/>
            <p:cNvSpPr>
              <a:spLocks noChangeAspect="1" noChangeArrowheads="1"/>
            </p:cNvSpPr>
            <p:nvPr/>
          </p:nvSpPr>
          <p:spPr bwMode="auto">
            <a:xfrm>
              <a:off x="4435" y="3088"/>
              <a:ext cx="15" cy="16"/>
            </a:xfrm>
            <a:prstGeom prst="rect">
              <a:avLst/>
            </a:prstGeom>
            <a:solidFill>
              <a:srgbClr val="FF0000"/>
            </a:solidFill>
            <a:ln w="0">
              <a:solidFill>
                <a:srgbClr val="FF0000"/>
              </a:solidFill>
              <a:miter lim="800000"/>
              <a:headEnd/>
              <a:tailEnd/>
            </a:ln>
          </p:spPr>
          <p:txBody>
            <a:bodyPr/>
            <a:lstStyle/>
            <a:p>
              <a:endParaRPr lang="el-GR"/>
            </a:p>
          </p:txBody>
        </p:sp>
        <p:sp>
          <p:nvSpPr>
            <p:cNvPr id="108570" name="Rectangle 26"/>
            <p:cNvSpPr>
              <a:spLocks noChangeAspect="1" noChangeArrowheads="1"/>
            </p:cNvSpPr>
            <p:nvPr/>
          </p:nvSpPr>
          <p:spPr bwMode="auto">
            <a:xfrm>
              <a:off x="4576" y="3042"/>
              <a:ext cx="15" cy="16"/>
            </a:xfrm>
            <a:prstGeom prst="rect">
              <a:avLst/>
            </a:prstGeom>
            <a:solidFill>
              <a:srgbClr val="FF0000"/>
            </a:solidFill>
            <a:ln w="0">
              <a:solidFill>
                <a:srgbClr val="FF0000"/>
              </a:solidFill>
              <a:miter lim="800000"/>
              <a:headEnd/>
              <a:tailEnd/>
            </a:ln>
          </p:spPr>
          <p:txBody>
            <a:bodyPr/>
            <a:lstStyle/>
            <a:p>
              <a:endParaRPr lang="el-GR"/>
            </a:p>
          </p:txBody>
        </p:sp>
        <p:sp>
          <p:nvSpPr>
            <p:cNvPr id="108571" name="Rectangle 27"/>
            <p:cNvSpPr>
              <a:spLocks noChangeAspect="1" noChangeArrowheads="1"/>
            </p:cNvSpPr>
            <p:nvPr/>
          </p:nvSpPr>
          <p:spPr bwMode="auto">
            <a:xfrm>
              <a:off x="4699" y="2958"/>
              <a:ext cx="15" cy="15"/>
            </a:xfrm>
            <a:prstGeom prst="rect">
              <a:avLst/>
            </a:prstGeom>
            <a:solidFill>
              <a:srgbClr val="FF0000"/>
            </a:solidFill>
            <a:ln w="0">
              <a:solidFill>
                <a:srgbClr val="FF0000"/>
              </a:solidFill>
              <a:miter lim="800000"/>
              <a:headEnd/>
              <a:tailEnd/>
            </a:ln>
          </p:spPr>
          <p:txBody>
            <a:bodyPr/>
            <a:lstStyle/>
            <a:p>
              <a:endParaRPr lang="el-GR"/>
            </a:p>
          </p:txBody>
        </p:sp>
        <p:sp>
          <p:nvSpPr>
            <p:cNvPr id="108572" name="Rectangle 28"/>
            <p:cNvSpPr>
              <a:spLocks noChangeAspect="1" noChangeArrowheads="1"/>
            </p:cNvSpPr>
            <p:nvPr/>
          </p:nvSpPr>
          <p:spPr bwMode="auto">
            <a:xfrm>
              <a:off x="4016" y="2953"/>
              <a:ext cx="16" cy="16"/>
            </a:xfrm>
            <a:prstGeom prst="rect">
              <a:avLst/>
            </a:prstGeom>
            <a:solidFill>
              <a:srgbClr val="FF0000"/>
            </a:solidFill>
            <a:ln w="0">
              <a:solidFill>
                <a:srgbClr val="FF0000"/>
              </a:solidFill>
              <a:miter lim="800000"/>
              <a:headEnd/>
              <a:tailEnd/>
            </a:ln>
          </p:spPr>
          <p:txBody>
            <a:bodyPr/>
            <a:lstStyle/>
            <a:p>
              <a:endParaRPr lang="el-GR"/>
            </a:p>
          </p:txBody>
        </p:sp>
        <p:sp>
          <p:nvSpPr>
            <p:cNvPr id="108573" name="Rectangle 29"/>
            <p:cNvSpPr>
              <a:spLocks noChangeAspect="1" noChangeArrowheads="1"/>
            </p:cNvSpPr>
            <p:nvPr/>
          </p:nvSpPr>
          <p:spPr bwMode="auto">
            <a:xfrm>
              <a:off x="4121" y="2890"/>
              <a:ext cx="15" cy="16"/>
            </a:xfrm>
            <a:prstGeom prst="rect">
              <a:avLst/>
            </a:prstGeom>
            <a:solidFill>
              <a:srgbClr val="FF0000"/>
            </a:solidFill>
            <a:ln w="0">
              <a:solidFill>
                <a:srgbClr val="FF0000"/>
              </a:solidFill>
              <a:miter lim="800000"/>
              <a:headEnd/>
              <a:tailEnd/>
            </a:ln>
          </p:spPr>
          <p:txBody>
            <a:bodyPr/>
            <a:lstStyle/>
            <a:p>
              <a:endParaRPr lang="el-GR"/>
            </a:p>
          </p:txBody>
        </p:sp>
        <p:sp>
          <p:nvSpPr>
            <p:cNvPr id="108574" name="Rectangle 30"/>
            <p:cNvSpPr>
              <a:spLocks noChangeAspect="1" noChangeArrowheads="1"/>
            </p:cNvSpPr>
            <p:nvPr/>
          </p:nvSpPr>
          <p:spPr bwMode="auto">
            <a:xfrm>
              <a:off x="4233" y="2841"/>
              <a:ext cx="16" cy="15"/>
            </a:xfrm>
            <a:prstGeom prst="rect">
              <a:avLst/>
            </a:prstGeom>
            <a:solidFill>
              <a:srgbClr val="FF0000"/>
            </a:solidFill>
            <a:ln w="0">
              <a:solidFill>
                <a:srgbClr val="FF0000"/>
              </a:solidFill>
              <a:miter lim="800000"/>
              <a:headEnd/>
              <a:tailEnd/>
            </a:ln>
          </p:spPr>
          <p:txBody>
            <a:bodyPr/>
            <a:lstStyle/>
            <a:p>
              <a:endParaRPr lang="el-GR"/>
            </a:p>
          </p:txBody>
        </p:sp>
        <p:sp>
          <p:nvSpPr>
            <p:cNvPr id="108575" name="Rectangle 31"/>
            <p:cNvSpPr>
              <a:spLocks noChangeAspect="1" noChangeArrowheads="1"/>
            </p:cNvSpPr>
            <p:nvPr/>
          </p:nvSpPr>
          <p:spPr bwMode="auto">
            <a:xfrm>
              <a:off x="4593" y="2893"/>
              <a:ext cx="15" cy="15"/>
            </a:xfrm>
            <a:prstGeom prst="rect">
              <a:avLst/>
            </a:prstGeom>
            <a:solidFill>
              <a:srgbClr val="FF0000"/>
            </a:solidFill>
            <a:ln w="0">
              <a:solidFill>
                <a:srgbClr val="FF0000"/>
              </a:solidFill>
              <a:miter lim="800000"/>
              <a:headEnd/>
              <a:tailEnd/>
            </a:ln>
          </p:spPr>
          <p:txBody>
            <a:bodyPr/>
            <a:lstStyle/>
            <a:p>
              <a:endParaRPr lang="el-GR"/>
            </a:p>
          </p:txBody>
        </p:sp>
        <p:sp>
          <p:nvSpPr>
            <p:cNvPr id="108576" name="Rectangle 32"/>
            <p:cNvSpPr>
              <a:spLocks noChangeAspect="1" noChangeArrowheads="1"/>
            </p:cNvSpPr>
            <p:nvPr/>
          </p:nvSpPr>
          <p:spPr bwMode="auto">
            <a:xfrm>
              <a:off x="4483" y="2841"/>
              <a:ext cx="15" cy="15"/>
            </a:xfrm>
            <a:prstGeom prst="rect">
              <a:avLst/>
            </a:prstGeom>
            <a:solidFill>
              <a:srgbClr val="FF0000"/>
            </a:solidFill>
            <a:ln w="0">
              <a:solidFill>
                <a:srgbClr val="FF0000"/>
              </a:solidFill>
              <a:miter lim="800000"/>
              <a:headEnd/>
              <a:tailEnd/>
            </a:ln>
          </p:spPr>
          <p:txBody>
            <a:bodyPr/>
            <a:lstStyle/>
            <a:p>
              <a:endParaRPr lang="el-GR"/>
            </a:p>
          </p:txBody>
        </p:sp>
        <p:sp>
          <p:nvSpPr>
            <p:cNvPr id="108577" name="Rectangle 33"/>
            <p:cNvSpPr>
              <a:spLocks noChangeAspect="1" noChangeArrowheads="1"/>
            </p:cNvSpPr>
            <p:nvPr/>
          </p:nvSpPr>
          <p:spPr bwMode="auto">
            <a:xfrm>
              <a:off x="4359" y="2854"/>
              <a:ext cx="15" cy="15"/>
            </a:xfrm>
            <a:prstGeom prst="rect">
              <a:avLst/>
            </a:prstGeom>
            <a:solidFill>
              <a:srgbClr val="FF0000"/>
            </a:solidFill>
            <a:ln w="0">
              <a:solidFill>
                <a:srgbClr val="FF0000"/>
              </a:solidFill>
              <a:miter lim="800000"/>
              <a:headEnd/>
              <a:tailEnd/>
            </a:ln>
          </p:spPr>
          <p:txBody>
            <a:bodyPr/>
            <a:lstStyle/>
            <a:p>
              <a:endParaRPr lang="el-GR"/>
            </a:p>
          </p:txBody>
        </p:sp>
        <p:sp>
          <p:nvSpPr>
            <p:cNvPr id="108578" name="Rectangle 34"/>
            <p:cNvSpPr>
              <a:spLocks noChangeAspect="1" noChangeArrowheads="1"/>
            </p:cNvSpPr>
            <p:nvPr/>
          </p:nvSpPr>
          <p:spPr bwMode="auto">
            <a:xfrm>
              <a:off x="4988" y="1685"/>
              <a:ext cx="15" cy="14"/>
            </a:xfrm>
            <a:prstGeom prst="rect">
              <a:avLst/>
            </a:prstGeom>
            <a:solidFill>
              <a:srgbClr val="FF0000"/>
            </a:solidFill>
            <a:ln w="0">
              <a:solidFill>
                <a:srgbClr val="FF0000"/>
              </a:solidFill>
              <a:miter lim="800000"/>
              <a:headEnd/>
              <a:tailEnd/>
            </a:ln>
          </p:spPr>
          <p:txBody>
            <a:bodyPr/>
            <a:lstStyle/>
            <a:p>
              <a:endParaRPr lang="el-GR"/>
            </a:p>
          </p:txBody>
        </p:sp>
        <p:sp>
          <p:nvSpPr>
            <p:cNvPr id="108579" name="Rectangle 35"/>
            <p:cNvSpPr>
              <a:spLocks noChangeAspect="1" noChangeArrowheads="1"/>
            </p:cNvSpPr>
            <p:nvPr/>
          </p:nvSpPr>
          <p:spPr bwMode="auto">
            <a:xfrm>
              <a:off x="4743" y="1670"/>
              <a:ext cx="15" cy="15"/>
            </a:xfrm>
            <a:prstGeom prst="rect">
              <a:avLst/>
            </a:prstGeom>
            <a:solidFill>
              <a:srgbClr val="FF0000"/>
            </a:solidFill>
            <a:ln w="0">
              <a:solidFill>
                <a:srgbClr val="FF0000"/>
              </a:solidFill>
              <a:miter lim="800000"/>
              <a:headEnd/>
              <a:tailEnd/>
            </a:ln>
          </p:spPr>
          <p:txBody>
            <a:bodyPr/>
            <a:lstStyle/>
            <a:p>
              <a:endParaRPr lang="el-GR"/>
            </a:p>
          </p:txBody>
        </p:sp>
        <p:sp>
          <p:nvSpPr>
            <p:cNvPr id="108580" name="Rectangle 36"/>
            <p:cNvSpPr>
              <a:spLocks noChangeAspect="1" noChangeArrowheads="1"/>
            </p:cNvSpPr>
            <p:nvPr/>
          </p:nvSpPr>
          <p:spPr bwMode="auto">
            <a:xfrm>
              <a:off x="3730" y="1682"/>
              <a:ext cx="16" cy="15"/>
            </a:xfrm>
            <a:prstGeom prst="rect">
              <a:avLst/>
            </a:prstGeom>
            <a:solidFill>
              <a:srgbClr val="FF0000"/>
            </a:solidFill>
            <a:ln w="0">
              <a:solidFill>
                <a:srgbClr val="FF0000"/>
              </a:solidFill>
              <a:miter lim="800000"/>
              <a:headEnd/>
              <a:tailEnd/>
            </a:ln>
          </p:spPr>
          <p:txBody>
            <a:bodyPr/>
            <a:lstStyle/>
            <a:p>
              <a:endParaRPr lang="el-GR"/>
            </a:p>
          </p:txBody>
        </p:sp>
        <p:sp>
          <p:nvSpPr>
            <p:cNvPr id="108581" name="Rectangle 37"/>
            <p:cNvSpPr>
              <a:spLocks noChangeAspect="1" noChangeArrowheads="1"/>
            </p:cNvSpPr>
            <p:nvPr/>
          </p:nvSpPr>
          <p:spPr bwMode="auto">
            <a:xfrm>
              <a:off x="3970" y="1674"/>
              <a:ext cx="16" cy="15"/>
            </a:xfrm>
            <a:prstGeom prst="rect">
              <a:avLst/>
            </a:prstGeom>
            <a:solidFill>
              <a:srgbClr val="FF0000"/>
            </a:solidFill>
            <a:ln w="0">
              <a:solidFill>
                <a:srgbClr val="FF0000"/>
              </a:solidFill>
              <a:miter lim="800000"/>
              <a:headEnd/>
              <a:tailEnd/>
            </a:ln>
          </p:spPr>
          <p:txBody>
            <a:bodyPr/>
            <a:lstStyle/>
            <a:p>
              <a:endParaRPr lang="el-GR"/>
            </a:p>
          </p:txBody>
        </p:sp>
        <p:sp>
          <p:nvSpPr>
            <p:cNvPr id="108582" name="Rectangle 38"/>
            <p:cNvSpPr>
              <a:spLocks noChangeAspect="1" noChangeArrowheads="1"/>
            </p:cNvSpPr>
            <p:nvPr/>
          </p:nvSpPr>
          <p:spPr bwMode="auto">
            <a:xfrm>
              <a:off x="5140" y="1884"/>
              <a:ext cx="15" cy="15"/>
            </a:xfrm>
            <a:prstGeom prst="rect">
              <a:avLst/>
            </a:prstGeom>
            <a:solidFill>
              <a:srgbClr val="FF0000"/>
            </a:solidFill>
            <a:ln w="0">
              <a:solidFill>
                <a:srgbClr val="FF0000"/>
              </a:solidFill>
              <a:miter lim="800000"/>
              <a:headEnd/>
              <a:tailEnd/>
            </a:ln>
          </p:spPr>
          <p:txBody>
            <a:bodyPr/>
            <a:lstStyle/>
            <a:p>
              <a:endParaRPr lang="el-GR"/>
            </a:p>
          </p:txBody>
        </p:sp>
        <p:sp>
          <p:nvSpPr>
            <p:cNvPr id="108583" name="Rectangle 39"/>
            <p:cNvSpPr>
              <a:spLocks noChangeAspect="1" noChangeArrowheads="1"/>
            </p:cNvSpPr>
            <p:nvPr/>
          </p:nvSpPr>
          <p:spPr bwMode="auto">
            <a:xfrm>
              <a:off x="4524" y="2635"/>
              <a:ext cx="15" cy="15"/>
            </a:xfrm>
            <a:prstGeom prst="rect">
              <a:avLst/>
            </a:prstGeom>
            <a:solidFill>
              <a:srgbClr val="FF0000"/>
            </a:solidFill>
            <a:ln w="0">
              <a:solidFill>
                <a:srgbClr val="FF0000"/>
              </a:solidFill>
              <a:miter lim="800000"/>
              <a:headEnd/>
              <a:tailEnd/>
            </a:ln>
          </p:spPr>
          <p:txBody>
            <a:bodyPr/>
            <a:lstStyle/>
            <a:p>
              <a:endParaRPr lang="el-GR"/>
            </a:p>
          </p:txBody>
        </p:sp>
        <p:sp>
          <p:nvSpPr>
            <p:cNvPr id="108584" name="Rectangle 40"/>
            <p:cNvSpPr>
              <a:spLocks noChangeAspect="1" noChangeArrowheads="1"/>
            </p:cNvSpPr>
            <p:nvPr/>
          </p:nvSpPr>
          <p:spPr bwMode="auto">
            <a:xfrm>
              <a:off x="4997" y="1804"/>
              <a:ext cx="15" cy="15"/>
            </a:xfrm>
            <a:prstGeom prst="rect">
              <a:avLst/>
            </a:prstGeom>
            <a:solidFill>
              <a:srgbClr val="FF0000"/>
            </a:solidFill>
            <a:ln w="0">
              <a:solidFill>
                <a:srgbClr val="FF0000"/>
              </a:solidFill>
              <a:miter lim="800000"/>
              <a:headEnd/>
              <a:tailEnd/>
            </a:ln>
          </p:spPr>
          <p:txBody>
            <a:bodyPr/>
            <a:lstStyle/>
            <a:p>
              <a:endParaRPr lang="el-GR"/>
            </a:p>
          </p:txBody>
        </p:sp>
        <p:sp>
          <p:nvSpPr>
            <p:cNvPr id="108585" name="Rectangle 41"/>
            <p:cNvSpPr>
              <a:spLocks noChangeAspect="1" noChangeArrowheads="1"/>
            </p:cNvSpPr>
            <p:nvPr/>
          </p:nvSpPr>
          <p:spPr bwMode="auto">
            <a:xfrm>
              <a:off x="4821" y="1776"/>
              <a:ext cx="15" cy="15"/>
            </a:xfrm>
            <a:prstGeom prst="rect">
              <a:avLst/>
            </a:prstGeom>
            <a:solidFill>
              <a:srgbClr val="FF0000"/>
            </a:solidFill>
            <a:ln w="0">
              <a:solidFill>
                <a:srgbClr val="FF0000"/>
              </a:solidFill>
              <a:miter lim="800000"/>
              <a:headEnd/>
              <a:tailEnd/>
            </a:ln>
          </p:spPr>
          <p:txBody>
            <a:bodyPr/>
            <a:lstStyle/>
            <a:p>
              <a:endParaRPr lang="el-GR"/>
            </a:p>
          </p:txBody>
        </p:sp>
        <p:sp>
          <p:nvSpPr>
            <p:cNvPr id="108586" name="Rectangle 42"/>
            <p:cNvSpPr>
              <a:spLocks noChangeAspect="1" noChangeArrowheads="1"/>
            </p:cNvSpPr>
            <p:nvPr/>
          </p:nvSpPr>
          <p:spPr bwMode="auto">
            <a:xfrm>
              <a:off x="4639" y="1802"/>
              <a:ext cx="15" cy="15"/>
            </a:xfrm>
            <a:prstGeom prst="rect">
              <a:avLst/>
            </a:prstGeom>
            <a:solidFill>
              <a:srgbClr val="FF0000"/>
            </a:solidFill>
            <a:ln w="0">
              <a:solidFill>
                <a:srgbClr val="FF0000"/>
              </a:solidFill>
              <a:miter lim="800000"/>
              <a:headEnd/>
              <a:tailEnd/>
            </a:ln>
          </p:spPr>
          <p:txBody>
            <a:bodyPr/>
            <a:lstStyle/>
            <a:p>
              <a:endParaRPr lang="el-GR"/>
            </a:p>
          </p:txBody>
        </p:sp>
        <p:sp>
          <p:nvSpPr>
            <p:cNvPr id="108587" name="Rectangle 43"/>
            <p:cNvSpPr>
              <a:spLocks noChangeAspect="1" noChangeArrowheads="1"/>
            </p:cNvSpPr>
            <p:nvPr/>
          </p:nvSpPr>
          <p:spPr bwMode="auto">
            <a:xfrm>
              <a:off x="4500" y="1910"/>
              <a:ext cx="16" cy="15"/>
            </a:xfrm>
            <a:prstGeom prst="rect">
              <a:avLst/>
            </a:prstGeom>
            <a:solidFill>
              <a:srgbClr val="FF0000"/>
            </a:solidFill>
            <a:ln w="0">
              <a:solidFill>
                <a:srgbClr val="FF0000"/>
              </a:solidFill>
              <a:miter lim="800000"/>
              <a:headEnd/>
              <a:tailEnd/>
            </a:ln>
          </p:spPr>
          <p:txBody>
            <a:bodyPr/>
            <a:lstStyle/>
            <a:p>
              <a:endParaRPr lang="el-GR"/>
            </a:p>
          </p:txBody>
        </p:sp>
        <p:sp>
          <p:nvSpPr>
            <p:cNvPr id="108588" name="Rectangle 44"/>
            <p:cNvSpPr>
              <a:spLocks noChangeAspect="1" noChangeArrowheads="1"/>
            </p:cNvSpPr>
            <p:nvPr/>
          </p:nvSpPr>
          <p:spPr bwMode="auto">
            <a:xfrm>
              <a:off x="4472" y="2129"/>
              <a:ext cx="15" cy="15"/>
            </a:xfrm>
            <a:prstGeom prst="rect">
              <a:avLst/>
            </a:prstGeom>
            <a:solidFill>
              <a:srgbClr val="FF0000"/>
            </a:solidFill>
            <a:ln w="0">
              <a:solidFill>
                <a:srgbClr val="FF0000"/>
              </a:solidFill>
              <a:miter lim="800000"/>
              <a:headEnd/>
              <a:tailEnd/>
            </a:ln>
          </p:spPr>
          <p:txBody>
            <a:bodyPr/>
            <a:lstStyle/>
            <a:p>
              <a:endParaRPr lang="el-GR"/>
            </a:p>
          </p:txBody>
        </p:sp>
        <p:sp>
          <p:nvSpPr>
            <p:cNvPr id="108589" name="Rectangle 45"/>
            <p:cNvSpPr>
              <a:spLocks noChangeAspect="1" noChangeArrowheads="1"/>
            </p:cNvSpPr>
            <p:nvPr/>
          </p:nvSpPr>
          <p:spPr bwMode="auto">
            <a:xfrm>
              <a:off x="4533" y="2334"/>
              <a:ext cx="15" cy="14"/>
            </a:xfrm>
            <a:prstGeom prst="rect">
              <a:avLst/>
            </a:prstGeom>
            <a:solidFill>
              <a:srgbClr val="FF0000"/>
            </a:solidFill>
            <a:ln w="0">
              <a:solidFill>
                <a:srgbClr val="FF0000"/>
              </a:solidFill>
              <a:miter lim="800000"/>
              <a:headEnd/>
              <a:tailEnd/>
            </a:ln>
          </p:spPr>
          <p:txBody>
            <a:bodyPr/>
            <a:lstStyle/>
            <a:p>
              <a:endParaRPr lang="el-GR"/>
            </a:p>
          </p:txBody>
        </p:sp>
        <p:sp>
          <p:nvSpPr>
            <p:cNvPr id="108590" name="Rectangle 46"/>
            <p:cNvSpPr>
              <a:spLocks noChangeAspect="1" noChangeArrowheads="1"/>
            </p:cNvSpPr>
            <p:nvPr/>
          </p:nvSpPr>
          <p:spPr bwMode="auto">
            <a:xfrm>
              <a:off x="4619" y="2537"/>
              <a:ext cx="15" cy="16"/>
            </a:xfrm>
            <a:prstGeom prst="rect">
              <a:avLst/>
            </a:prstGeom>
            <a:solidFill>
              <a:srgbClr val="FF0000"/>
            </a:solidFill>
            <a:ln w="0">
              <a:solidFill>
                <a:srgbClr val="FF0000"/>
              </a:solidFill>
              <a:miter lim="800000"/>
              <a:headEnd/>
              <a:tailEnd/>
            </a:ln>
          </p:spPr>
          <p:txBody>
            <a:bodyPr/>
            <a:lstStyle/>
            <a:p>
              <a:endParaRPr lang="el-GR"/>
            </a:p>
          </p:txBody>
        </p:sp>
        <p:sp>
          <p:nvSpPr>
            <p:cNvPr id="108591" name="Rectangle 47"/>
            <p:cNvSpPr>
              <a:spLocks noChangeAspect="1" noChangeArrowheads="1"/>
            </p:cNvSpPr>
            <p:nvPr/>
          </p:nvSpPr>
          <p:spPr bwMode="auto">
            <a:xfrm>
              <a:off x="4584" y="2602"/>
              <a:ext cx="16" cy="16"/>
            </a:xfrm>
            <a:prstGeom prst="rect">
              <a:avLst/>
            </a:prstGeom>
            <a:solidFill>
              <a:srgbClr val="FF0000"/>
            </a:solidFill>
            <a:ln w="0">
              <a:solidFill>
                <a:srgbClr val="FF0000"/>
              </a:solidFill>
              <a:miter lim="800000"/>
              <a:headEnd/>
              <a:tailEnd/>
            </a:ln>
          </p:spPr>
          <p:txBody>
            <a:bodyPr/>
            <a:lstStyle/>
            <a:p>
              <a:endParaRPr lang="el-GR"/>
            </a:p>
          </p:txBody>
        </p:sp>
        <p:sp>
          <p:nvSpPr>
            <p:cNvPr id="108592" name="Rectangle 48"/>
            <p:cNvSpPr>
              <a:spLocks noChangeAspect="1" noChangeArrowheads="1"/>
            </p:cNvSpPr>
            <p:nvPr/>
          </p:nvSpPr>
          <p:spPr bwMode="auto">
            <a:xfrm>
              <a:off x="3585" y="1877"/>
              <a:ext cx="15" cy="16"/>
            </a:xfrm>
            <a:prstGeom prst="rect">
              <a:avLst/>
            </a:prstGeom>
            <a:solidFill>
              <a:srgbClr val="FF0000"/>
            </a:solidFill>
            <a:ln w="0">
              <a:solidFill>
                <a:srgbClr val="FF0000"/>
              </a:solidFill>
              <a:miter lim="800000"/>
              <a:headEnd/>
              <a:tailEnd/>
            </a:ln>
          </p:spPr>
          <p:txBody>
            <a:bodyPr/>
            <a:lstStyle/>
            <a:p>
              <a:endParaRPr lang="el-GR"/>
            </a:p>
          </p:txBody>
        </p:sp>
        <p:sp>
          <p:nvSpPr>
            <p:cNvPr id="108593" name="Rectangle 49"/>
            <p:cNvSpPr>
              <a:spLocks noChangeAspect="1" noChangeArrowheads="1"/>
            </p:cNvSpPr>
            <p:nvPr/>
          </p:nvSpPr>
          <p:spPr bwMode="auto">
            <a:xfrm>
              <a:off x="4201" y="2633"/>
              <a:ext cx="15" cy="14"/>
            </a:xfrm>
            <a:prstGeom prst="rect">
              <a:avLst/>
            </a:prstGeom>
            <a:solidFill>
              <a:srgbClr val="FF0000"/>
            </a:solidFill>
            <a:ln w="0">
              <a:solidFill>
                <a:srgbClr val="FF0000"/>
              </a:solidFill>
              <a:miter lim="800000"/>
              <a:headEnd/>
              <a:tailEnd/>
            </a:ln>
          </p:spPr>
          <p:txBody>
            <a:bodyPr/>
            <a:lstStyle/>
            <a:p>
              <a:endParaRPr lang="el-GR"/>
            </a:p>
          </p:txBody>
        </p:sp>
        <p:sp>
          <p:nvSpPr>
            <p:cNvPr id="108594" name="Rectangle 50"/>
            <p:cNvSpPr>
              <a:spLocks noChangeAspect="1" noChangeArrowheads="1"/>
            </p:cNvSpPr>
            <p:nvPr/>
          </p:nvSpPr>
          <p:spPr bwMode="auto">
            <a:xfrm>
              <a:off x="3727" y="1804"/>
              <a:ext cx="16" cy="15"/>
            </a:xfrm>
            <a:prstGeom prst="rect">
              <a:avLst/>
            </a:prstGeom>
            <a:solidFill>
              <a:srgbClr val="FF0000"/>
            </a:solidFill>
            <a:ln w="0">
              <a:solidFill>
                <a:srgbClr val="FF0000"/>
              </a:solidFill>
              <a:miter lim="800000"/>
              <a:headEnd/>
              <a:tailEnd/>
            </a:ln>
          </p:spPr>
          <p:txBody>
            <a:bodyPr/>
            <a:lstStyle/>
            <a:p>
              <a:endParaRPr lang="el-GR"/>
            </a:p>
          </p:txBody>
        </p:sp>
        <p:sp>
          <p:nvSpPr>
            <p:cNvPr id="108595" name="Rectangle 51"/>
            <p:cNvSpPr>
              <a:spLocks noChangeAspect="1" noChangeArrowheads="1"/>
            </p:cNvSpPr>
            <p:nvPr/>
          </p:nvSpPr>
          <p:spPr bwMode="auto">
            <a:xfrm>
              <a:off x="3903" y="1778"/>
              <a:ext cx="16" cy="15"/>
            </a:xfrm>
            <a:prstGeom prst="rect">
              <a:avLst/>
            </a:prstGeom>
            <a:solidFill>
              <a:srgbClr val="FF0000"/>
            </a:solidFill>
            <a:ln w="0">
              <a:solidFill>
                <a:srgbClr val="FF0000"/>
              </a:solidFill>
              <a:miter lim="800000"/>
              <a:headEnd/>
              <a:tailEnd/>
            </a:ln>
          </p:spPr>
          <p:txBody>
            <a:bodyPr/>
            <a:lstStyle/>
            <a:p>
              <a:endParaRPr lang="el-GR"/>
            </a:p>
          </p:txBody>
        </p:sp>
        <p:sp>
          <p:nvSpPr>
            <p:cNvPr id="108596" name="Rectangle 52"/>
            <p:cNvSpPr>
              <a:spLocks noChangeAspect="1" noChangeArrowheads="1"/>
            </p:cNvSpPr>
            <p:nvPr/>
          </p:nvSpPr>
          <p:spPr bwMode="auto">
            <a:xfrm>
              <a:off x="4081" y="1808"/>
              <a:ext cx="16" cy="16"/>
            </a:xfrm>
            <a:prstGeom prst="rect">
              <a:avLst/>
            </a:prstGeom>
            <a:solidFill>
              <a:srgbClr val="FF0000"/>
            </a:solidFill>
            <a:ln w="0">
              <a:solidFill>
                <a:srgbClr val="FF0000"/>
              </a:solidFill>
              <a:miter lim="800000"/>
              <a:headEnd/>
              <a:tailEnd/>
            </a:ln>
          </p:spPr>
          <p:txBody>
            <a:bodyPr/>
            <a:lstStyle/>
            <a:p>
              <a:endParaRPr lang="el-GR"/>
            </a:p>
          </p:txBody>
        </p:sp>
        <p:sp>
          <p:nvSpPr>
            <p:cNvPr id="108597" name="Rectangle 53"/>
            <p:cNvSpPr>
              <a:spLocks noChangeAspect="1" noChangeArrowheads="1"/>
            </p:cNvSpPr>
            <p:nvPr/>
          </p:nvSpPr>
          <p:spPr bwMode="auto">
            <a:xfrm>
              <a:off x="4216" y="1918"/>
              <a:ext cx="15" cy="16"/>
            </a:xfrm>
            <a:prstGeom prst="rect">
              <a:avLst/>
            </a:prstGeom>
            <a:solidFill>
              <a:srgbClr val="FF0000"/>
            </a:solidFill>
            <a:ln w="0">
              <a:solidFill>
                <a:srgbClr val="FF0000"/>
              </a:solidFill>
              <a:miter lim="800000"/>
              <a:headEnd/>
              <a:tailEnd/>
            </a:ln>
          </p:spPr>
          <p:txBody>
            <a:bodyPr/>
            <a:lstStyle/>
            <a:p>
              <a:endParaRPr lang="el-GR"/>
            </a:p>
          </p:txBody>
        </p:sp>
        <p:sp>
          <p:nvSpPr>
            <p:cNvPr id="108598" name="Rectangle 54"/>
            <p:cNvSpPr>
              <a:spLocks noChangeAspect="1" noChangeArrowheads="1"/>
            </p:cNvSpPr>
            <p:nvPr/>
          </p:nvSpPr>
          <p:spPr bwMode="auto">
            <a:xfrm>
              <a:off x="4244" y="2132"/>
              <a:ext cx="15" cy="15"/>
            </a:xfrm>
            <a:prstGeom prst="rect">
              <a:avLst/>
            </a:prstGeom>
            <a:solidFill>
              <a:srgbClr val="FF0000"/>
            </a:solidFill>
            <a:ln w="0">
              <a:solidFill>
                <a:srgbClr val="FF0000"/>
              </a:solidFill>
              <a:miter lim="800000"/>
              <a:headEnd/>
              <a:tailEnd/>
            </a:ln>
          </p:spPr>
          <p:txBody>
            <a:bodyPr/>
            <a:lstStyle/>
            <a:p>
              <a:endParaRPr lang="el-GR"/>
            </a:p>
          </p:txBody>
        </p:sp>
        <p:sp>
          <p:nvSpPr>
            <p:cNvPr id="108599" name="Rectangle 55"/>
            <p:cNvSpPr>
              <a:spLocks noChangeAspect="1" noChangeArrowheads="1"/>
            </p:cNvSpPr>
            <p:nvPr/>
          </p:nvSpPr>
          <p:spPr bwMode="auto">
            <a:xfrm>
              <a:off x="4192" y="2337"/>
              <a:ext cx="16" cy="16"/>
            </a:xfrm>
            <a:prstGeom prst="rect">
              <a:avLst/>
            </a:prstGeom>
            <a:solidFill>
              <a:srgbClr val="FF0000"/>
            </a:solidFill>
            <a:ln w="0">
              <a:solidFill>
                <a:srgbClr val="FF0000"/>
              </a:solidFill>
              <a:miter lim="800000"/>
              <a:headEnd/>
              <a:tailEnd/>
            </a:ln>
          </p:spPr>
          <p:txBody>
            <a:bodyPr/>
            <a:lstStyle/>
            <a:p>
              <a:endParaRPr lang="el-GR"/>
            </a:p>
          </p:txBody>
        </p:sp>
        <p:sp>
          <p:nvSpPr>
            <p:cNvPr id="108600" name="Rectangle 56"/>
            <p:cNvSpPr>
              <a:spLocks noChangeAspect="1" noChangeArrowheads="1"/>
            </p:cNvSpPr>
            <p:nvPr/>
          </p:nvSpPr>
          <p:spPr bwMode="auto">
            <a:xfrm>
              <a:off x="4103" y="2531"/>
              <a:ext cx="16" cy="15"/>
            </a:xfrm>
            <a:prstGeom prst="rect">
              <a:avLst/>
            </a:prstGeom>
            <a:solidFill>
              <a:srgbClr val="FF0000"/>
            </a:solidFill>
            <a:ln w="0">
              <a:solidFill>
                <a:srgbClr val="FF0000"/>
              </a:solidFill>
              <a:miter lim="800000"/>
              <a:headEnd/>
              <a:tailEnd/>
            </a:ln>
          </p:spPr>
          <p:txBody>
            <a:bodyPr/>
            <a:lstStyle/>
            <a:p>
              <a:endParaRPr lang="el-GR"/>
            </a:p>
          </p:txBody>
        </p:sp>
        <p:sp>
          <p:nvSpPr>
            <p:cNvPr id="108601" name="Rectangle 57"/>
            <p:cNvSpPr>
              <a:spLocks noChangeAspect="1" noChangeArrowheads="1"/>
            </p:cNvSpPr>
            <p:nvPr/>
          </p:nvSpPr>
          <p:spPr bwMode="auto">
            <a:xfrm>
              <a:off x="4140" y="2600"/>
              <a:ext cx="15" cy="15"/>
            </a:xfrm>
            <a:prstGeom prst="rect">
              <a:avLst/>
            </a:prstGeom>
            <a:solidFill>
              <a:srgbClr val="FF0000"/>
            </a:solidFill>
            <a:ln w="0">
              <a:solidFill>
                <a:srgbClr val="FF0000"/>
              </a:solidFill>
              <a:miter lim="800000"/>
              <a:headEnd/>
              <a:tailEnd/>
            </a:ln>
          </p:spPr>
          <p:txBody>
            <a:bodyPr/>
            <a:lstStyle/>
            <a:p>
              <a:endParaRPr lang="el-GR"/>
            </a:p>
          </p:txBody>
        </p:sp>
        <p:sp>
          <p:nvSpPr>
            <p:cNvPr id="108611" name="Rectangle 67"/>
            <p:cNvSpPr>
              <a:spLocks noChangeAspect="1" noChangeArrowheads="1"/>
            </p:cNvSpPr>
            <p:nvPr/>
          </p:nvSpPr>
          <p:spPr bwMode="auto">
            <a:xfrm>
              <a:off x="3416" y="1711"/>
              <a:ext cx="15" cy="15"/>
            </a:xfrm>
            <a:prstGeom prst="rect">
              <a:avLst/>
            </a:prstGeom>
            <a:solidFill>
              <a:srgbClr val="FF0000"/>
            </a:solidFill>
            <a:ln w="0">
              <a:solidFill>
                <a:srgbClr val="FF0000"/>
              </a:solidFill>
              <a:miter lim="800000"/>
              <a:headEnd/>
              <a:tailEnd/>
            </a:ln>
          </p:spPr>
          <p:txBody>
            <a:bodyPr/>
            <a:lstStyle/>
            <a:p>
              <a:endParaRPr lang="el-GR"/>
            </a:p>
          </p:txBody>
        </p:sp>
        <p:sp>
          <p:nvSpPr>
            <p:cNvPr id="108612" name="Rectangle 68"/>
            <p:cNvSpPr>
              <a:spLocks noChangeAspect="1" noChangeArrowheads="1"/>
            </p:cNvSpPr>
            <p:nvPr/>
          </p:nvSpPr>
          <p:spPr bwMode="auto">
            <a:xfrm>
              <a:off x="3508" y="1370"/>
              <a:ext cx="16" cy="16"/>
            </a:xfrm>
            <a:prstGeom prst="rect">
              <a:avLst/>
            </a:prstGeom>
            <a:solidFill>
              <a:srgbClr val="FF0000"/>
            </a:solidFill>
            <a:ln w="0">
              <a:solidFill>
                <a:srgbClr val="FF0000"/>
              </a:solidFill>
              <a:miter lim="800000"/>
              <a:headEnd/>
              <a:tailEnd/>
            </a:ln>
          </p:spPr>
          <p:txBody>
            <a:bodyPr/>
            <a:lstStyle/>
            <a:p>
              <a:endParaRPr lang="el-GR"/>
            </a:p>
          </p:txBody>
        </p:sp>
        <p:sp>
          <p:nvSpPr>
            <p:cNvPr id="108613" name="Rectangle 69"/>
            <p:cNvSpPr>
              <a:spLocks noChangeAspect="1" noChangeArrowheads="1"/>
            </p:cNvSpPr>
            <p:nvPr/>
          </p:nvSpPr>
          <p:spPr bwMode="auto">
            <a:xfrm>
              <a:off x="3708" y="1086"/>
              <a:ext cx="16" cy="16"/>
            </a:xfrm>
            <a:prstGeom prst="rect">
              <a:avLst/>
            </a:prstGeom>
            <a:solidFill>
              <a:srgbClr val="FF0000"/>
            </a:solidFill>
            <a:ln w="0">
              <a:solidFill>
                <a:srgbClr val="FF0000"/>
              </a:solidFill>
              <a:miter lim="800000"/>
              <a:headEnd/>
              <a:tailEnd/>
            </a:ln>
          </p:spPr>
          <p:txBody>
            <a:bodyPr/>
            <a:lstStyle/>
            <a:p>
              <a:endParaRPr lang="el-GR"/>
            </a:p>
          </p:txBody>
        </p:sp>
        <p:sp>
          <p:nvSpPr>
            <p:cNvPr id="108614" name="Rectangle 70"/>
            <p:cNvSpPr>
              <a:spLocks noChangeAspect="1" noChangeArrowheads="1"/>
            </p:cNvSpPr>
            <p:nvPr/>
          </p:nvSpPr>
          <p:spPr bwMode="auto">
            <a:xfrm>
              <a:off x="4016" y="917"/>
              <a:ext cx="16" cy="15"/>
            </a:xfrm>
            <a:prstGeom prst="rect">
              <a:avLst/>
            </a:prstGeom>
            <a:solidFill>
              <a:srgbClr val="FF0000"/>
            </a:solidFill>
            <a:ln w="0">
              <a:solidFill>
                <a:srgbClr val="FF0000"/>
              </a:solidFill>
              <a:miter lim="800000"/>
              <a:headEnd/>
              <a:tailEnd/>
            </a:ln>
          </p:spPr>
          <p:txBody>
            <a:bodyPr/>
            <a:lstStyle/>
            <a:p>
              <a:endParaRPr lang="el-GR"/>
            </a:p>
          </p:txBody>
        </p:sp>
        <p:sp>
          <p:nvSpPr>
            <p:cNvPr id="108615" name="Rectangle 71"/>
            <p:cNvSpPr>
              <a:spLocks noChangeAspect="1" noChangeArrowheads="1"/>
            </p:cNvSpPr>
            <p:nvPr/>
          </p:nvSpPr>
          <p:spPr bwMode="auto">
            <a:xfrm>
              <a:off x="4367" y="873"/>
              <a:ext cx="16" cy="15"/>
            </a:xfrm>
            <a:prstGeom prst="rect">
              <a:avLst/>
            </a:prstGeom>
            <a:solidFill>
              <a:srgbClr val="FF0000"/>
            </a:solidFill>
            <a:ln w="0">
              <a:solidFill>
                <a:srgbClr val="FF0000"/>
              </a:solidFill>
              <a:miter lim="800000"/>
              <a:headEnd/>
              <a:tailEnd/>
            </a:ln>
          </p:spPr>
          <p:txBody>
            <a:bodyPr/>
            <a:lstStyle/>
            <a:p>
              <a:endParaRPr lang="el-GR"/>
            </a:p>
          </p:txBody>
        </p:sp>
        <p:sp>
          <p:nvSpPr>
            <p:cNvPr id="108616" name="Rectangle 72"/>
            <p:cNvSpPr>
              <a:spLocks noChangeAspect="1" noChangeArrowheads="1"/>
            </p:cNvSpPr>
            <p:nvPr/>
          </p:nvSpPr>
          <p:spPr bwMode="auto">
            <a:xfrm>
              <a:off x="4714" y="919"/>
              <a:ext cx="16" cy="15"/>
            </a:xfrm>
            <a:prstGeom prst="rect">
              <a:avLst/>
            </a:prstGeom>
            <a:solidFill>
              <a:srgbClr val="FF0000"/>
            </a:solidFill>
            <a:ln w="0">
              <a:solidFill>
                <a:srgbClr val="FF0000"/>
              </a:solidFill>
              <a:miter lim="800000"/>
              <a:headEnd/>
              <a:tailEnd/>
            </a:ln>
          </p:spPr>
          <p:txBody>
            <a:bodyPr/>
            <a:lstStyle/>
            <a:p>
              <a:endParaRPr lang="el-GR"/>
            </a:p>
          </p:txBody>
        </p:sp>
        <p:sp>
          <p:nvSpPr>
            <p:cNvPr id="108617" name="Rectangle 73"/>
            <p:cNvSpPr>
              <a:spLocks noChangeAspect="1" noChangeArrowheads="1"/>
            </p:cNvSpPr>
            <p:nvPr/>
          </p:nvSpPr>
          <p:spPr bwMode="auto">
            <a:xfrm>
              <a:off x="5012" y="1104"/>
              <a:ext cx="15" cy="15"/>
            </a:xfrm>
            <a:prstGeom prst="rect">
              <a:avLst/>
            </a:prstGeom>
            <a:solidFill>
              <a:srgbClr val="FF0000"/>
            </a:solidFill>
            <a:ln w="0">
              <a:solidFill>
                <a:srgbClr val="FF0000"/>
              </a:solidFill>
              <a:miter lim="800000"/>
              <a:headEnd/>
              <a:tailEnd/>
            </a:ln>
          </p:spPr>
          <p:txBody>
            <a:bodyPr/>
            <a:lstStyle/>
            <a:p>
              <a:endParaRPr lang="el-GR"/>
            </a:p>
          </p:txBody>
        </p:sp>
        <p:sp>
          <p:nvSpPr>
            <p:cNvPr id="108618" name="Rectangle 74"/>
            <p:cNvSpPr>
              <a:spLocks noChangeAspect="1" noChangeArrowheads="1"/>
            </p:cNvSpPr>
            <p:nvPr/>
          </p:nvSpPr>
          <p:spPr bwMode="auto">
            <a:xfrm>
              <a:off x="5200" y="1400"/>
              <a:ext cx="16" cy="15"/>
            </a:xfrm>
            <a:prstGeom prst="rect">
              <a:avLst/>
            </a:prstGeom>
            <a:solidFill>
              <a:srgbClr val="FF0000"/>
            </a:solidFill>
            <a:ln w="0">
              <a:solidFill>
                <a:srgbClr val="FF0000"/>
              </a:solidFill>
              <a:miter lim="800000"/>
              <a:headEnd/>
              <a:tailEnd/>
            </a:ln>
          </p:spPr>
          <p:txBody>
            <a:bodyPr/>
            <a:lstStyle/>
            <a:p>
              <a:endParaRPr lang="el-GR"/>
            </a:p>
          </p:txBody>
        </p:sp>
        <p:sp>
          <p:nvSpPr>
            <p:cNvPr id="108619" name="Rectangle 75"/>
            <p:cNvSpPr>
              <a:spLocks noChangeAspect="1" noChangeArrowheads="1"/>
            </p:cNvSpPr>
            <p:nvPr/>
          </p:nvSpPr>
          <p:spPr bwMode="auto">
            <a:xfrm>
              <a:off x="5294" y="1739"/>
              <a:ext cx="15" cy="15"/>
            </a:xfrm>
            <a:prstGeom prst="rect">
              <a:avLst/>
            </a:prstGeom>
            <a:solidFill>
              <a:srgbClr val="FF0000"/>
            </a:solidFill>
            <a:ln w="0">
              <a:solidFill>
                <a:srgbClr val="FF0000"/>
              </a:solidFill>
              <a:miter lim="800000"/>
              <a:headEnd/>
              <a:tailEnd/>
            </a:ln>
          </p:spPr>
          <p:txBody>
            <a:bodyPr/>
            <a:lstStyle/>
            <a:p>
              <a:endParaRPr lang="el-GR"/>
            </a:p>
          </p:txBody>
        </p:sp>
        <p:sp>
          <p:nvSpPr>
            <p:cNvPr id="108620" name="Rectangle 76"/>
            <p:cNvSpPr>
              <a:spLocks noChangeAspect="1" noChangeArrowheads="1"/>
            </p:cNvSpPr>
            <p:nvPr/>
          </p:nvSpPr>
          <p:spPr bwMode="auto">
            <a:xfrm>
              <a:off x="5040" y="3554"/>
              <a:ext cx="15" cy="15"/>
            </a:xfrm>
            <a:prstGeom prst="rect">
              <a:avLst/>
            </a:prstGeom>
            <a:solidFill>
              <a:srgbClr val="FF0000"/>
            </a:solidFill>
            <a:ln w="0">
              <a:solidFill>
                <a:srgbClr val="FF0000"/>
              </a:solidFill>
              <a:miter lim="800000"/>
              <a:headEnd/>
              <a:tailEnd/>
            </a:ln>
          </p:spPr>
          <p:txBody>
            <a:bodyPr/>
            <a:lstStyle/>
            <a:p>
              <a:endParaRPr lang="el-GR"/>
            </a:p>
          </p:txBody>
        </p:sp>
        <p:sp>
          <p:nvSpPr>
            <p:cNvPr id="108621" name="Rectangle 77"/>
            <p:cNvSpPr>
              <a:spLocks noChangeAspect="1" noChangeArrowheads="1"/>
            </p:cNvSpPr>
            <p:nvPr/>
          </p:nvSpPr>
          <p:spPr bwMode="auto">
            <a:xfrm>
              <a:off x="5036" y="3958"/>
              <a:ext cx="15" cy="15"/>
            </a:xfrm>
            <a:prstGeom prst="rect">
              <a:avLst/>
            </a:prstGeom>
            <a:solidFill>
              <a:srgbClr val="FF0000"/>
            </a:solidFill>
            <a:ln w="0">
              <a:solidFill>
                <a:srgbClr val="FF0000"/>
              </a:solidFill>
              <a:miter lim="800000"/>
              <a:headEnd/>
              <a:tailEnd/>
            </a:ln>
          </p:spPr>
          <p:txBody>
            <a:bodyPr/>
            <a:lstStyle/>
            <a:p>
              <a:endParaRPr lang="el-GR"/>
            </a:p>
          </p:txBody>
        </p:sp>
        <p:sp>
          <p:nvSpPr>
            <p:cNvPr id="108622" name="Rectangle 78"/>
            <p:cNvSpPr>
              <a:spLocks noChangeAspect="1" noChangeArrowheads="1"/>
            </p:cNvSpPr>
            <p:nvPr/>
          </p:nvSpPr>
          <p:spPr bwMode="auto">
            <a:xfrm>
              <a:off x="3645" y="3542"/>
              <a:ext cx="15" cy="15"/>
            </a:xfrm>
            <a:prstGeom prst="rect">
              <a:avLst/>
            </a:prstGeom>
            <a:solidFill>
              <a:srgbClr val="FF0000"/>
            </a:solidFill>
            <a:ln w="0">
              <a:solidFill>
                <a:srgbClr val="FF0000"/>
              </a:solidFill>
              <a:miter lim="800000"/>
              <a:headEnd/>
              <a:tailEnd/>
            </a:ln>
          </p:spPr>
          <p:txBody>
            <a:bodyPr/>
            <a:lstStyle/>
            <a:p>
              <a:endParaRPr lang="el-GR"/>
            </a:p>
          </p:txBody>
        </p:sp>
        <p:sp>
          <p:nvSpPr>
            <p:cNvPr id="108623" name="Rectangle 79"/>
            <p:cNvSpPr>
              <a:spLocks noChangeAspect="1" noChangeArrowheads="1"/>
            </p:cNvSpPr>
            <p:nvPr/>
          </p:nvSpPr>
          <p:spPr bwMode="auto">
            <a:xfrm>
              <a:off x="3633" y="3936"/>
              <a:ext cx="15" cy="15"/>
            </a:xfrm>
            <a:prstGeom prst="rect">
              <a:avLst/>
            </a:prstGeom>
            <a:solidFill>
              <a:srgbClr val="FF0000"/>
            </a:solidFill>
            <a:ln w="0">
              <a:solidFill>
                <a:srgbClr val="FF0000"/>
              </a:solidFill>
              <a:miter lim="800000"/>
              <a:headEnd/>
              <a:tailEnd/>
            </a:ln>
          </p:spPr>
          <p:txBody>
            <a:bodyPr/>
            <a:lstStyle/>
            <a:p>
              <a:endParaRPr lang="el-GR"/>
            </a:p>
          </p:txBody>
        </p:sp>
        <p:sp>
          <p:nvSpPr>
            <p:cNvPr id="108624" name="Rectangle 80"/>
            <p:cNvSpPr>
              <a:spLocks noChangeAspect="1" noChangeArrowheads="1"/>
            </p:cNvSpPr>
            <p:nvPr/>
          </p:nvSpPr>
          <p:spPr bwMode="auto">
            <a:xfrm>
              <a:off x="5452" y="1966"/>
              <a:ext cx="15" cy="16"/>
            </a:xfrm>
            <a:prstGeom prst="rect">
              <a:avLst/>
            </a:prstGeom>
            <a:solidFill>
              <a:srgbClr val="FF0000"/>
            </a:solidFill>
            <a:ln w="0">
              <a:solidFill>
                <a:srgbClr val="FF0000"/>
              </a:solidFill>
              <a:miter lim="800000"/>
              <a:headEnd/>
              <a:tailEnd/>
            </a:ln>
          </p:spPr>
          <p:txBody>
            <a:bodyPr/>
            <a:lstStyle/>
            <a:p>
              <a:endParaRPr lang="el-GR"/>
            </a:p>
          </p:txBody>
        </p:sp>
        <p:sp>
          <p:nvSpPr>
            <p:cNvPr id="108625" name="Rectangle 81"/>
            <p:cNvSpPr>
              <a:spLocks noChangeAspect="1" noChangeArrowheads="1"/>
            </p:cNvSpPr>
            <p:nvPr/>
          </p:nvSpPr>
          <p:spPr bwMode="auto">
            <a:xfrm>
              <a:off x="5544" y="2071"/>
              <a:ext cx="14" cy="15"/>
            </a:xfrm>
            <a:prstGeom prst="rect">
              <a:avLst/>
            </a:prstGeom>
            <a:solidFill>
              <a:srgbClr val="FF0000"/>
            </a:solidFill>
            <a:ln w="0">
              <a:solidFill>
                <a:srgbClr val="FF0000"/>
              </a:solidFill>
              <a:miter lim="800000"/>
              <a:headEnd/>
              <a:tailEnd/>
            </a:ln>
          </p:spPr>
          <p:txBody>
            <a:bodyPr/>
            <a:lstStyle/>
            <a:p>
              <a:endParaRPr lang="el-GR"/>
            </a:p>
          </p:txBody>
        </p:sp>
        <p:sp>
          <p:nvSpPr>
            <p:cNvPr id="108626" name="Rectangle 82"/>
            <p:cNvSpPr>
              <a:spLocks noChangeAspect="1" noChangeArrowheads="1"/>
            </p:cNvSpPr>
            <p:nvPr/>
          </p:nvSpPr>
          <p:spPr bwMode="auto">
            <a:xfrm>
              <a:off x="5522" y="2236"/>
              <a:ext cx="15" cy="14"/>
            </a:xfrm>
            <a:prstGeom prst="rect">
              <a:avLst/>
            </a:prstGeom>
            <a:solidFill>
              <a:srgbClr val="FF0000"/>
            </a:solidFill>
            <a:ln w="0">
              <a:solidFill>
                <a:srgbClr val="FF0000"/>
              </a:solidFill>
              <a:miter lim="800000"/>
              <a:headEnd/>
              <a:tailEnd/>
            </a:ln>
          </p:spPr>
          <p:txBody>
            <a:bodyPr/>
            <a:lstStyle/>
            <a:p>
              <a:endParaRPr lang="el-GR"/>
            </a:p>
          </p:txBody>
        </p:sp>
        <p:sp>
          <p:nvSpPr>
            <p:cNvPr id="108627" name="Rectangle 83"/>
            <p:cNvSpPr>
              <a:spLocks noChangeAspect="1" noChangeArrowheads="1"/>
            </p:cNvSpPr>
            <p:nvPr/>
          </p:nvSpPr>
          <p:spPr bwMode="auto">
            <a:xfrm>
              <a:off x="5474" y="2396"/>
              <a:ext cx="15" cy="15"/>
            </a:xfrm>
            <a:prstGeom prst="rect">
              <a:avLst/>
            </a:prstGeom>
            <a:solidFill>
              <a:srgbClr val="FF0000"/>
            </a:solidFill>
            <a:ln w="0">
              <a:solidFill>
                <a:srgbClr val="FF0000"/>
              </a:solidFill>
              <a:miter lim="800000"/>
              <a:headEnd/>
              <a:tailEnd/>
            </a:ln>
          </p:spPr>
          <p:txBody>
            <a:bodyPr/>
            <a:lstStyle/>
            <a:p>
              <a:endParaRPr lang="el-GR"/>
            </a:p>
          </p:txBody>
        </p:sp>
        <p:sp>
          <p:nvSpPr>
            <p:cNvPr id="108628" name="Rectangle 84"/>
            <p:cNvSpPr>
              <a:spLocks noChangeAspect="1" noChangeArrowheads="1"/>
            </p:cNvSpPr>
            <p:nvPr/>
          </p:nvSpPr>
          <p:spPr bwMode="auto">
            <a:xfrm>
              <a:off x="5424" y="2555"/>
              <a:ext cx="16" cy="15"/>
            </a:xfrm>
            <a:prstGeom prst="rect">
              <a:avLst/>
            </a:prstGeom>
            <a:solidFill>
              <a:srgbClr val="FF0000"/>
            </a:solidFill>
            <a:ln w="0">
              <a:solidFill>
                <a:srgbClr val="FF0000"/>
              </a:solidFill>
              <a:miter lim="800000"/>
              <a:headEnd/>
              <a:tailEnd/>
            </a:ln>
          </p:spPr>
          <p:txBody>
            <a:bodyPr/>
            <a:lstStyle/>
            <a:p>
              <a:endParaRPr lang="el-GR"/>
            </a:p>
          </p:txBody>
        </p:sp>
        <p:sp>
          <p:nvSpPr>
            <p:cNvPr id="108629" name="Rectangle 85"/>
            <p:cNvSpPr>
              <a:spLocks noChangeAspect="1" noChangeArrowheads="1"/>
            </p:cNvSpPr>
            <p:nvPr/>
          </p:nvSpPr>
          <p:spPr bwMode="auto">
            <a:xfrm>
              <a:off x="5337" y="2698"/>
              <a:ext cx="15" cy="14"/>
            </a:xfrm>
            <a:prstGeom prst="rect">
              <a:avLst/>
            </a:prstGeom>
            <a:solidFill>
              <a:srgbClr val="FF0000"/>
            </a:solidFill>
            <a:ln w="0">
              <a:solidFill>
                <a:srgbClr val="FF0000"/>
              </a:solidFill>
              <a:miter lim="800000"/>
              <a:headEnd/>
              <a:tailEnd/>
            </a:ln>
          </p:spPr>
          <p:txBody>
            <a:bodyPr/>
            <a:lstStyle/>
            <a:p>
              <a:endParaRPr lang="el-GR"/>
            </a:p>
          </p:txBody>
        </p:sp>
        <p:sp>
          <p:nvSpPr>
            <p:cNvPr id="108630" name="Rectangle 86"/>
            <p:cNvSpPr>
              <a:spLocks noChangeAspect="1" noChangeArrowheads="1"/>
            </p:cNvSpPr>
            <p:nvPr/>
          </p:nvSpPr>
          <p:spPr bwMode="auto">
            <a:xfrm>
              <a:off x="3268" y="1949"/>
              <a:ext cx="16" cy="15"/>
            </a:xfrm>
            <a:prstGeom prst="rect">
              <a:avLst/>
            </a:prstGeom>
            <a:solidFill>
              <a:srgbClr val="FF0000"/>
            </a:solidFill>
            <a:ln w="0">
              <a:solidFill>
                <a:srgbClr val="FF0000"/>
              </a:solidFill>
              <a:miter lim="800000"/>
              <a:headEnd/>
              <a:tailEnd/>
            </a:ln>
          </p:spPr>
          <p:txBody>
            <a:bodyPr/>
            <a:lstStyle/>
            <a:p>
              <a:endParaRPr lang="el-GR"/>
            </a:p>
          </p:txBody>
        </p:sp>
        <p:sp>
          <p:nvSpPr>
            <p:cNvPr id="108631" name="Rectangle 87"/>
            <p:cNvSpPr>
              <a:spLocks noChangeAspect="1" noChangeArrowheads="1"/>
            </p:cNvSpPr>
            <p:nvPr/>
          </p:nvSpPr>
          <p:spPr bwMode="auto">
            <a:xfrm>
              <a:off x="3164" y="2031"/>
              <a:ext cx="15" cy="16"/>
            </a:xfrm>
            <a:prstGeom prst="rect">
              <a:avLst/>
            </a:prstGeom>
            <a:solidFill>
              <a:srgbClr val="FF0000"/>
            </a:solidFill>
            <a:ln w="0">
              <a:solidFill>
                <a:srgbClr val="FF0000"/>
              </a:solidFill>
              <a:miter lim="800000"/>
              <a:headEnd/>
              <a:tailEnd/>
            </a:ln>
          </p:spPr>
          <p:txBody>
            <a:bodyPr/>
            <a:lstStyle/>
            <a:p>
              <a:endParaRPr lang="el-GR"/>
            </a:p>
          </p:txBody>
        </p:sp>
        <p:sp>
          <p:nvSpPr>
            <p:cNvPr id="108632" name="Rectangle 88"/>
            <p:cNvSpPr>
              <a:spLocks noChangeAspect="1" noChangeArrowheads="1"/>
            </p:cNvSpPr>
            <p:nvPr/>
          </p:nvSpPr>
          <p:spPr bwMode="auto">
            <a:xfrm>
              <a:off x="3188" y="2203"/>
              <a:ext cx="15" cy="15"/>
            </a:xfrm>
            <a:prstGeom prst="rect">
              <a:avLst/>
            </a:prstGeom>
            <a:solidFill>
              <a:srgbClr val="FF0000"/>
            </a:solidFill>
            <a:ln w="0">
              <a:solidFill>
                <a:srgbClr val="FF0000"/>
              </a:solidFill>
              <a:miter lim="800000"/>
              <a:headEnd/>
              <a:tailEnd/>
            </a:ln>
          </p:spPr>
          <p:txBody>
            <a:bodyPr/>
            <a:lstStyle/>
            <a:p>
              <a:endParaRPr lang="el-GR"/>
            </a:p>
          </p:txBody>
        </p:sp>
        <p:sp>
          <p:nvSpPr>
            <p:cNvPr id="108633" name="Rectangle 89"/>
            <p:cNvSpPr>
              <a:spLocks noChangeAspect="1" noChangeArrowheads="1"/>
            </p:cNvSpPr>
            <p:nvPr/>
          </p:nvSpPr>
          <p:spPr bwMode="auto">
            <a:xfrm>
              <a:off x="3231" y="2366"/>
              <a:ext cx="15" cy="14"/>
            </a:xfrm>
            <a:prstGeom prst="rect">
              <a:avLst/>
            </a:prstGeom>
            <a:solidFill>
              <a:srgbClr val="FF0000"/>
            </a:solidFill>
            <a:ln w="0">
              <a:solidFill>
                <a:srgbClr val="FF0000"/>
              </a:solidFill>
              <a:miter lim="800000"/>
              <a:headEnd/>
              <a:tailEnd/>
            </a:ln>
          </p:spPr>
          <p:txBody>
            <a:bodyPr/>
            <a:lstStyle/>
            <a:p>
              <a:endParaRPr lang="el-GR"/>
            </a:p>
          </p:txBody>
        </p:sp>
        <p:sp>
          <p:nvSpPr>
            <p:cNvPr id="108634" name="Rectangle 90"/>
            <p:cNvSpPr>
              <a:spLocks noChangeAspect="1" noChangeArrowheads="1"/>
            </p:cNvSpPr>
            <p:nvPr/>
          </p:nvSpPr>
          <p:spPr bwMode="auto">
            <a:xfrm>
              <a:off x="3279" y="2529"/>
              <a:ext cx="15" cy="15"/>
            </a:xfrm>
            <a:prstGeom prst="rect">
              <a:avLst/>
            </a:prstGeom>
            <a:solidFill>
              <a:srgbClr val="FF0000"/>
            </a:solidFill>
            <a:ln w="0">
              <a:solidFill>
                <a:srgbClr val="FF0000"/>
              </a:solidFill>
              <a:miter lim="800000"/>
              <a:headEnd/>
              <a:tailEnd/>
            </a:ln>
          </p:spPr>
          <p:txBody>
            <a:bodyPr/>
            <a:lstStyle/>
            <a:p>
              <a:endParaRPr lang="el-GR"/>
            </a:p>
          </p:txBody>
        </p:sp>
        <p:sp>
          <p:nvSpPr>
            <p:cNvPr id="108635" name="Rectangle 91"/>
            <p:cNvSpPr>
              <a:spLocks noChangeAspect="1" noChangeArrowheads="1"/>
            </p:cNvSpPr>
            <p:nvPr/>
          </p:nvSpPr>
          <p:spPr bwMode="auto">
            <a:xfrm>
              <a:off x="3366" y="2674"/>
              <a:ext cx="15" cy="14"/>
            </a:xfrm>
            <a:prstGeom prst="rect">
              <a:avLst/>
            </a:prstGeom>
            <a:solidFill>
              <a:srgbClr val="FF0000"/>
            </a:solidFill>
            <a:ln w="0">
              <a:solidFill>
                <a:srgbClr val="FF0000"/>
              </a:solidFill>
              <a:miter lim="800000"/>
              <a:headEnd/>
              <a:tailEnd/>
            </a:ln>
          </p:spPr>
          <p:txBody>
            <a:bodyPr/>
            <a:lstStyle/>
            <a:p>
              <a:endParaRPr lang="el-GR"/>
            </a:p>
          </p:txBody>
        </p:sp>
        <p:sp>
          <p:nvSpPr>
            <p:cNvPr id="108636" name="Rectangle 92"/>
            <p:cNvSpPr>
              <a:spLocks noChangeAspect="1" noChangeArrowheads="1"/>
            </p:cNvSpPr>
            <p:nvPr/>
          </p:nvSpPr>
          <p:spPr bwMode="auto">
            <a:xfrm>
              <a:off x="3376" y="2144"/>
              <a:ext cx="16" cy="15"/>
            </a:xfrm>
            <a:prstGeom prst="rect">
              <a:avLst/>
            </a:prstGeom>
            <a:solidFill>
              <a:srgbClr val="FF0000"/>
            </a:solidFill>
            <a:ln w="0">
              <a:solidFill>
                <a:srgbClr val="FF0000"/>
              </a:solidFill>
              <a:miter lim="800000"/>
              <a:headEnd/>
              <a:tailEnd/>
            </a:ln>
          </p:spPr>
          <p:txBody>
            <a:bodyPr/>
            <a:lstStyle/>
            <a:p>
              <a:endParaRPr lang="el-GR"/>
            </a:p>
          </p:txBody>
        </p:sp>
        <p:sp>
          <p:nvSpPr>
            <p:cNvPr id="108637" name="Rectangle 93"/>
            <p:cNvSpPr>
              <a:spLocks noChangeAspect="1" noChangeArrowheads="1"/>
            </p:cNvSpPr>
            <p:nvPr/>
          </p:nvSpPr>
          <p:spPr bwMode="auto">
            <a:xfrm>
              <a:off x="4164" y="3539"/>
              <a:ext cx="15" cy="15"/>
            </a:xfrm>
            <a:prstGeom prst="rect">
              <a:avLst/>
            </a:prstGeom>
            <a:solidFill>
              <a:srgbClr val="FF0000"/>
            </a:solidFill>
            <a:ln w="0">
              <a:solidFill>
                <a:srgbClr val="FF0000"/>
              </a:solidFill>
              <a:miter lim="800000"/>
              <a:headEnd/>
              <a:tailEnd/>
            </a:ln>
          </p:spPr>
          <p:txBody>
            <a:bodyPr/>
            <a:lstStyle/>
            <a:p>
              <a:endParaRPr lang="el-GR"/>
            </a:p>
          </p:txBody>
        </p:sp>
        <p:sp>
          <p:nvSpPr>
            <p:cNvPr id="108638" name="Rectangle 94"/>
            <p:cNvSpPr>
              <a:spLocks noChangeAspect="1" noChangeArrowheads="1"/>
            </p:cNvSpPr>
            <p:nvPr/>
          </p:nvSpPr>
          <p:spPr bwMode="auto">
            <a:xfrm>
              <a:off x="4340" y="3566"/>
              <a:ext cx="15" cy="15"/>
            </a:xfrm>
            <a:prstGeom prst="rect">
              <a:avLst/>
            </a:prstGeom>
            <a:solidFill>
              <a:srgbClr val="FF0000"/>
            </a:solidFill>
            <a:ln w="0">
              <a:solidFill>
                <a:srgbClr val="FF0000"/>
              </a:solidFill>
              <a:miter lim="800000"/>
              <a:headEnd/>
              <a:tailEnd/>
            </a:ln>
          </p:spPr>
          <p:txBody>
            <a:bodyPr/>
            <a:lstStyle/>
            <a:p>
              <a:endParaRPr lang="el-GR"/>
            </a:p>
          </p:txBody>
        </p:sp>
        <p:sp>
          <p:nvSpPr>
            <p:cNvPr id="108639" name="Rectangle 95"/>
            <p:cNvSpPr>
              <a:spLocks noChangeAspect="1" noChangeArrowheads="1"/>
            </p:cNvSpPr>
            <p:nvPr/>
          </p:nvSpPr>
          <p:spPr bwMode="auto">
            <a:xfrm>
              <a:off x="4517" y="3545"/>
              <a:ext cx="16" cy="16"/>
            </a:xfrm>
            <a:prstGeom prst="rect">
              <a:avLst/>
            </a:prstGeom>
            <a:solidFill>
              <a:srgbClr val="FF0000"/>
            </a:solidFill>
            <a:ln w="0">
              <a:solidFill>
                <a:srgbClr val="FF0000"/>
              </a:solidFill>
              <a:miter lim="800000"/>
              <a:headEnd/>
              <a:tailEnd/>
            </a:ln>
          </p:spPr>
          <p:txBody>
            <a:bodyPr/>
            <a:lstStyle/>
            <a:p>
              <a:endParaRPr lang="el-GR"/>
            </a:p>
          </p:txBody>
        </p:sp>
        <p:sp>
          <p:nvSpPr>
            <p:cNvPr id="108640" name="Rectangle 96"/>
            <p:cNvSpPr>
              <a:spLocks noChangeAspect="1" noChangeArrowheads="1"/>
            </p:cNvSpPr>
            <p:nvPr/>
          </p:nvSpPr>
          <p:spPr bwMode="auto">
            <a:xfrm>
              <a:off x="4682" y="3485"/>
              <a:ext cx="15" cy="15"/>
            </a:xfrm>
            <a:prstGeom prst="rect">
              <a:avLst/>
            </a:prstGeom>
            <a:solidFill>
              <a:srgbClr val="FF0000"/>
            </a:solidFill>
            <a:ln w="0">
              <a:solidFill>
                <a:srgbClr val="FF0000"/>
              </a:solidFill>
              <a:miter lim="800000"/>
              <a:headEnd/>
              <a:tailEnd/>
            </a:ln>
          </p:spPr>
          <p:txBody>
            <a:bodyPr/>
            <a:lstStyle/>
            <a:p>
              <a:endParaRPr lang="el-GR"/>
            </a:p>
          </p:txBody>
        </p:sp>
        <p:sp>
          <p:nvSpPr>
            <p:cNvPr id="108641" name="Rectangle 97"/>
            <p:cNvSpPr>
              <a:spLocks noChangeAspect="1" noChangeArrowheads="1"/>
            </p:cNvSpPr>
            <p:nvPr/>
          </p:nvSpPr>
          <p:spPr bwMode="auto">
            <a:xfrm>
              <a:off x="4832" y="3390"/>
              <a:ext cx="15" cy="15"/>
            </a:xfrm>
            <a:prstGeom prst="rect">
              <a:avLst/>
            </a:prstGeom>
            <a:solidFill>
              <a:srgbClr val="FF0000"/>
            </a:solidFill>
            <a:ln w="0">
              <a:solidFill>
                <a:srgbClr val="FF0000"/>
              </a:solidFill>
              <a:miter lim="800000"/>
              <a:headEnd/>
              <a:tailEnd/>
            </a:ln>
          </p:spPr>
          <p:txBody>
            <a:bodyPr/>
            <a:lstStyle/>
            <a:p>
              <a:endParaRPr lang="el-GR"/>
            </a:p>
          </p:txBody>
        </p:sp>
        <p:sp>
          <p:nvSpPr>
            <p:cNvPr id="108642" name="Rectangle 98"/>
            <p:cNvSpPr>
              <a:spLocks noChangeAspect="1" noChangeArrowheads="1"/>
            </p:cNvSpPr>
            <p:nvPr/>
          </p:nvSpPr>
          <p:spPr bwMode="auto">
            <a:xfrm>
              <a:off x="4964" y="3273"/>
              <a:ext cx="15" cy="14"/>
            </a:xfrm>
            <a:prstGeom prst="rect">
              <a:avLst/>
            </a:prstGeom>
            <a:solidFill>
              <a:srgbClr val="FF0000"/>
            </a:solidFill>
            <a:ln w="0">
              <a:solidFill>
                <a:srgbClr val="FF0000"/>
              </a:solidFill>
              <a:miter lim="800000"/>
              <a:headEnd/>
              <a:tailEnd/>
            </a:ln>
          </p:spPr>
          <p:txBody>
            <a:bodyPr/>
            <a:lstStyle/>
            <a:p>
              <a:endParaRPr lang="el-GR"/>
            </a:p>
          </p:txBody>
        </p:sp>
        <p:sp>
          <p:nvSpPr>
            <p:cNvPr id="108643" name="Rectangle 99"/>
            <p:cNvSpPr>
              <a:spLocks noChangeAspect="1" noChangeArrowheads="1"/>
            </p:cNvSpPr>
            <p:nvPr/>
          </p:nvSpPr>
          <p:spPr bwMode="auto">
            <a:xfrm>
              <a:off x="5070" y="3136"/>
              <a:ext cx="16" cy="15"/>
            </a:xfrm>
            <a:prstGeom prst="rect">
              <a:avLst/>
            </a:prstGeom>
            <a:solidFill>
              <a:srgbClr val="FF0000"/>
            </a:solidFill>
            <a:ln w="0">
              <a:solidFill>
                <a:srgbClr val="FF0000"/>
              </a:solidFill>
              <a:miter lim="800000"/>
              <a:headEnd/>
              <a:tailEnd/>
            </a:ln>
          </p:spPr>
          <p:txBody>
            <a:bodyPr/>
            <a:lstStyle/>
            <a:p>
              <a:endParaRPr lang="el-GR"/>
            </a:p>
          </p:txBody>
        </p:sp>
        <p:sp>
          <p:nvSpPr>
            <p:cNvPr id="108644" name="Rectangle 100"/>
            <p:cNvSpPr>
              <a:spLocks noChangeAspect="1" noChangeArrowheads="1"/>
            </p:cNvSpPr>
            <p:nvPr/>
          </p:nvSpPr>
          <p:spPr bwMode="auto">
            <a:xfrm>
              <a:off x="5168" y="2947"/>
              <a:ext cx="15" cy="15"/>
            </a:xfrm>
            <a:prstGeom prst="rect">
              <a:avLst/>
            </a:prstGeom>
            <a:solidFill>
              <a:srgbClr val="FF0000"/>
            </a:solidFill>
            <a:ln w="0">
              <a:solidFill>
                <a:srgbClr val="FF0000"/>
              </a:solidFill>
              <a:miter lim="800000"/>
              <a:headEnd/>
              <a:tailEnd/>
            </a:ln>
          </p:spPr>
          <p:txBody>
            <a:bodyPr/>
            <a:lstStyle/>
            <a:p>
              <a:endParaRPr lang="el-GR"/>
            </a:p>
          </p:txBody>
        </p:sp>
        <p:sp>
          <p:nvSpPr>
            <p:cNvPr id="108645" name="Rectangle 101"/>
            <p:cNvSpPr>
              <a:spLocks noChangeAspect="1" noChangeArrowheads="1"/>
            </p:cNvSpPr>
            <p:nvPr/>
          </p:nvSpPr>
          <p:spPr bwMode="auto">
            <a:xfrm>
              <a:off x="5231" y="2743"/>
              <a:ext cx="15" cy="15"/>
            </a:xfrm>
            <a:prstGeom prst="rect">
              <a:avLst/>
            </a:prstGeom>
            <a:solidFill>
              <a:srgbClr val="FF0000"/>
            </a:solidFill>
            <a:ln w="0">
              <a:solidFill>
                <a:srgbClr val="FF0000"/>
              </a:solidFill>
              <a:miter lim="800000"/>
              <a:headEnd/>
              <a:tailEnd/>
            </a:ln>
          </p:spPr>
          <p:txBody>
            <a:bodyPr/>
            <a:lstStyle/>
            <a:p>
              <a:endParaRPr lang="el-GR"/>
            </a:p>
          </p:txBody>
        </p:sp>
        <p:sp>
          <p:nvSpPr>
            <p:cNvPr id="108646" name="Rectangle 102"/>
            <p:cNvSpPr>
              <a:spLocks noChangeAspect="1" noChangeArrowheads="1"/>
            </p:cNvSpPr>
            <p:nvPr/>
          </p:nvSpPr>
          <p:spPr bwMode="auto">
            <a:xfrm>
              <a:off x="5277" y="2531"/>
              <a:ext cx="14" cy="15"/>
            </a:xfrm>
            <a:prstGeom prst="rect">
              <a:avLst/>
            </a:prstGeom>
            <a:solidFill>
              <a:srgbClr val="FF0000"/>
            </a:solidFill>
            <a:ln w="0">
              <a:solidFill>
                <a:srgbClr val="FF0000"/>
              </a:solidFill>
              <a:miter lim="800000"/>
              <a:headEnd/>
              <a:tailEnd/>
            </a:ln>
          </p:spPr>
          <p:txBody>
            <a:bodyPr/>
            <a:lstStyle/>
            <a:p>
              <a:endParaRPr lang="el-GR"/>
            </a:p>
          </p:txBody>
        </p:sp>
        <p:sp>
          <p:nvSpPr>
            <p:cNvPr id="108647" name="Rectangle 103"/>
            <p:cNvSpPr>
              <a:spLocks noChangeAspect="1" noChangeArrowheads="1"/>
            </p:cNvSpPr>
            <p:nvPr/>
          </p:nvSpPr>
          <p:spPr bwMode="auto">
            <a:xfrm>
              <a:off x="3396" y="2307"/>
              <a:ext cx="15" cy="15"/>
            </a:xfrm>
            <a:prstGeom prst="rect">
              <a:avLst/>
            </a:prstGeom>
            <a:solidFill>
              <a:srgbClr val="FF0000"/>
            </a:solidFill>
            <a:ln w="0">
              <a:solidFill>
                <a:srgbClr val="FF0000"/>
              </a:solidFill>
              <a:miter lim="800000"/>
              <a:headEnd/>
              <a:tailEnd/>
            </a:ln>
          </p:spPr>
          <p:txBody>
            <a:bodyPr/>
            <a:lstStyle/>
            <a:p>
              <a:endParaRPr lang="el-GR"/>
            </a:p>
          </p:txBody>
        </p:sp>
        <p:sp>
          <p:nvSpPr>
            <p:cNvPr id="108648" name="Rectangle 104"/>
            <p:cNvSpPr>
              <a:spLocks noChangeAspect="1" noChangeArrowheads="1"/>
            </p:cNvSpPr>
            <p:nvPr/>
          </p:nvSpPr>
          <p:spPr bwMode="auto">
            <a:xfrm>
              <a:off x="5335" y="2158"/>
              <a:ext cx="16" cy="15"/>
            </a:xfrm>
            <a:prstGeom prst="rect">
              <a:avLst/>
            </a:prstGeom>
            <a:solidFill>
              <a:srgbClr val="FF0000"/>
            </a:solidFill>
            <a:ln w="0">
              <a:solidFill>
                <a:srgbClr val="FF0000"/>
              </a:solidFill>
              <a:miter lim="800000"/>
              <a:headEnd/>
              <a:tailEnd/>
            </a:ln>
          </p:spPr>
          <p:txBody>
            <a:bodyPr/>
            <a:lstStyle/>
            <a:p>
              <a:endParaRPr lang="el-GR"/>
            </a:p>
          </p:txBody>
        </p:sp>
        <p:sp>
          <p:nvSpPr>
            <p:cNvPr id="108649" name="Rectangle 105"/>
            <p:cNvSpPr>
              <a:spLocks noChangeAspect="1" noChangeArrowheads="1"/>
            </p:cNvSpPr>
            <p:nvPr/>
          </p:nvSpPr>
          <p:spPr bwMode="auto">
            <a:xfrm>
              <a:off x="5315" y="2313"/>
              <a:ext cx="15" cy="16"/>
            </a:xfrm>
            <a:prstGeom prst="rect">
              <a:avLst/>
            </a:prstGeom>
            <a:solidFill>
              <a:srgbClr val="FF0000"/>
            </a:solidFill>
            <a:ln w="0">
              <a:solidFill>
                <a:srgbClr val="FF0000"/>
              </a:solidFill>
              <a:miter lim="800000"/>
              <a:headEnd/>
              <a:tailEnd/>
            </a:ln>
          </p:spPr>
          <p:txBody>
            <a:bodyPr/>
            <a:lstStyle/>
            <a:p>
              <a:endParaRPr lang="el-GR"/>
            </a:p>
          </p:txBody>
        </p:sp>
        <p:sp>
          <p:nvSpPr>
            <p:cNvPr id="108650" name="Rectangle 106"/>
            <p:cNvSpPr>
              <a:spLocks noChangeAspect="1" noChangeArrowheads="1"/>
            </p:cNvSpPr>
            <p:nvPr/>
          </p:nvSpPr>
          <p:spPr bwMode="auto">
            <a:xfrm>
              <a:off x="3429" y="2517"/>
              <a:ext cx="14" cy="16"/>
            </a:xfrm>
            <a:prstGeom prst="rect">
              <a:avLst/>
            </a:prstGeom>
            <a:solidFill>
              <a:srgbClr val="FF0000"/>
            </a:solidFill>
            <a:ln w="0">
              <a:solidFill>
                <a:srgbClr val="FF0000"/>
              </a:solidFill>
              <a:miter lim="800000"/>
              <a:headEnd/>
              <a:tailEnd/>
            </a:ln>
          </p:spPr>
          <p:txBody>
            <a:bodyPr/>
            <a:lstStyle/>
            <a:p>
              <a:endParaRPr lang="el-GR"/>
            </a:p>
          </p:txBody>
        </p:sp>
        <p:sp>
          <p:nvSpPr>
            <p:cNvPr id="108651" name="Rectangle 107"/>
            <p:cNvSpPr>
              <a:spLocks noChangeAspect="1" noChangeArrowheads="1"/>
            </p:cNvSpPr>
            <p:nvPr/>
          </p:nvSpPr>
          <p:spPr bwMode="auto">
            <a:xfrm>
              <a:off x="3470" y="2722"/>
              <a:ext cx="14" cy="14"/>
            </a:xfrm>
            <a:prstGeom prst="rect">
              <a:avLst/>
            </a:prstGeom>
            <a:solidFill>
              <a:srgbClr val="FF0000"/>
            </a:solidFill>
            <a:ln w="0">
              <a:solidFill>
                <a:srgbClr val="FF0000"/>
              </a:solidFill>
              <a:miter lim="800000"/>
              <a:headEnd/>
              <a:tailEnd/>
            </a:ln>
          </p:spPr>
          <p:txBody>
            <a:bodyPr/>
            <a:lstStyle/>
            <a:p>
              <a:endParaRPr lang="el-GR"/>
            </a:p>
          </p:txBody>
        </p:sp>
        <p:sp>
          <p:nvSpPr>
            <p:cNvPr id="108652" name="Rectangle 108"/>
            <p:cNvSpPr>
              <a:spLocks noChangeAspect="1" noChangeArrowheads="1"/>
            </p:cNvSpPr>
            <p:nvPr/>
          </p:nvSpPr>
          <p:spPr bwMode="auto">
            <a:xfrm>
              <a:off x="3528" y="2923"/>
              <a:ext cx="16" cy="15"/>
            </a:xfrm>
            <a:prstGeom prst="rect">
              <a:avLst/>
            </a:prstGeom>
            <a:solidFill>
              <a:srgbClr val="FF0000"/>
            </a:solidFill>
            <a:ln w="0">
              <a:solidFill>
                <a:srgbClr val="FF0000"/>
              </a:solidFill>
              <a:miter lim="800000"/>
              <a:headEnd/>
              <a:tailEnd/>
            </a:ln>
          </p:spPr>
          <p:txBody>
            <a:bodyPr/>
            <a:lstStyle/>
            <a:p>
              <a:endParaRPr lang="el-GR"/>
            </a:p>
          </p:txBody>
        </p:sp>
        <p:sp>
          <p:nvSpPr>
            <p:cNvPr id="108653" name="Rectangle 109"/>
            <p:cNvSpPr>
              <a:spLocks noChangeAspect="1" noChangeArrowheads="1"/>
            </p:cNvSpPr>
            <p:nvPr/>
          </p:nvSpPr>
          <p:spPr bwMode="auto">
            <a:xfrm>
              <a:off x="3613" y="3107"/>
              <a:ext cx="15" cy="16"/>
            </a:xfrm>
            <a:prstGeom prst="rect">
              <a:avLst/>
            </a:prstGeom>
            <a:solidFill>
              <a:srgbClr val="FF0000"/>
            </a:solidFill>
            <a:ln w="0">
              <a:solidFill>
                <a:srgbClr val="FF0000"/>
              </a:solidFill>
              <a:miter lim="800000"/>
              <a:headEnd/>
              <a:tailEnd/>
            </a:ln>
          </p:spPr>
          <p:txBody>
            <a:bodyPr/>
            <a:lstStyle/>
            <a:p>
              <a:endParaRPr lang="el-GR"/>
            </a:p>
          </p:txBody>
        </p:sp>
        <p:sp>
          <p:nvSpPr>
            <p:cNvPr id="108654" name="Rectangle 110"/>
            <p:cNvSpPr>
              <a:spLocks noChangeAspect="1" noChangeArrowheads="1"/>
            </p:cNvSpPr>
            <p:nvPr/>
          </p:nvSpPr>
          <p:spPr bwMode="auto">
            <a:xfrm>
              <a:off x="3722" y="3253"/>
              <a:ext cx="15" cy="15"/>
            </a:xfrm>
            <a:prstGeom prst="rect">
              <a:avLst/>
            </a:prstGeom>
            <a:solidFill>
              <a:srgbClr val="FF0000"/>
            </a:solidFill>
            <a:ln w="0">
              <a:solidFill>
                <a:srgbClr val="FF0000"/>
              </a:solidFill>
              <a:miter lim="800000"/>
              <a:headEnd/>
              <a:tailEnd/>
            </a:ln>
          </p:spPr>
          <p:txBody>
            <a:bodyPr/>
            <a:lstStyle/>
            <a:p>
              <a:endParaRPr lang="el-GR"/>
            </a:p>
          </p:txBody>
        </p:sp>
        <p:sp>
          <p:nvSpPr>
            <p:cNvPr id="108655" name="Rectangle 111"/>
            <p:cNvSpPr>
              <a:spLocks noChangeAspect="1" noChangeArrowheads="1"/>
            </p:cNvSpPr>
            <p:nvPr/>
          </p:nvSpPr>
          <p:spPr bwMode="auto">
            <a:xfrm>
              <a:off x="3852" y="3370"/>
              <a:ext cx="15" cy="15"/>
            </a:xfrm>
            <a:prstGeom prst="rect">
              <a:avLst/>
            </a:prstGeom>
            <a:solidFill>
              <a:srgbClr val="FF0000"/>
            </a:solidFill>
            <a:ln w="0">
              <a:solidFill>
                <a:srgbClr val="FF0000"/>
              </a:solidFill>
              <a:miter lim="800000"/>
              <a:headEnd/>
              <a:tailEnd/>
            </a:ln>
          </p:spPr>
          <p:txBody>
            <a:bodyPr/>
            <a:lstStyle/>
            <a:p>
              <a:endParaRPr lang="el-GR"/>
            </a:p>
          </p:txBody>
        </p:sp>
        <p:sp>
          <p:nvSpPr>
            <p:cNvPr id="108656" name="Rectangle 112"/>
            <p:cNvSpPr>
              <a:spLocks noChangeAspect="1" noChangeArrowheads="1"/>
            </p:cNvSpPr>
            <p:nvPr/>
          </p:nvSpPr>
          <p:spPr bwMode="auto">
            <a:xfrm>
              <a:off x="3999" y="3470"/>
              <a:ext cx="15" cy="15"/>
            </a:xfrm>
            <a:prstGeom prst="rect">
              <a:avLst/>
            </a:prstGeom>
            <a:solidFill>
              <a:srgbClr val="FF0000"/>
            </a:solidFill>
            <a:ln w="0">
              <a:solidFill>
                <a:srgbClr val="FF0000"/>
              </a:solidFill>
              <a:miter lim="800000"/>
              <a:headEnd/>
              <a:tailEnd/>
            </a:ln>
          </p:spPr>
          <p:txBody>
            <a:bodyPr/>
            <a:lstStyle/>
            <a:p>
              <a:endParaRPr lang="el-GR"/>
            </a:p>
          </p:txBody>
        </p:sp>
        <p:sp>
          <p:nvSpPr>
            <p:cNvPr id="108657" name="Rectangle 113"/>
            <p:cNvSpPr>
              <a:spLocks noChangeAspect="1" noChangeArrowheads="1"/>
            </p:cNvSpPr>
            <p:nvPr/>
          </p:nvSpPr>
          <p:spPr bwMode="auto">
            <a:xfrm>
              <a:off x="4795" y="1983"/>
              <a:ext cx="15" cy="16"/>
            </a:xfrm>
            <a:prstGeom prst="rect">
              <a:avLst/>
            </a:prstGeom>
            <a:solidFill>
              <a:srgbClr val="FF0000"/>
            </a:solidFill>
            <a:ln w="0">
              <a:solidFill>
                <a:srgbClr val="FF0000"/>
              </a:solidFill>
              <a:miter lim="800000"/>
              <a:headEnd/>
              <a:tailEnd/>
            </a:ln>
          </p:spPr>
          <p:txBody>
            <a:bodyPr/>
            <a:lstStyle/>
            <a:p>
              <a:endParaRPr lang="el-GR"/>
            </a:p>
          </p:txBody>
        </p:sp>
        <p:sp>
          <p:nvSpPr>
            <p:cNvPr id="108658" name="Rectangle 114"/>
            <p:cNvSpPr>
              <a:spLocks noChangeAspect="1" noChangeArrowheads="1"/>
            </p:cNvSpPr>
            <p:nvPr/>
          </p:nvSpPr>
          <p:spPr bwMode="auto">
            <a:xfrm>
              <a:off x="3925" y="1980"/>
              <a:ext cx="16" cy="15"/>
            </a:xfrm>
            <a:prstGeom prst="rect">
              <a:avLst/>
            </a:prstGeom>
            <a:solidFill>
              <a:srgbClr val="FF0000"/>
            </a:solidFill>
            <a:ln w="0">
              <a:solidFill>
                <a:srgbClr val="FF0000"/>
              </a:solidFill>
              <a:miter lim="800000"/>
              <a:headEnd/>
              <a:tailEnd/>
            </a:ln>
          </p:spPr>
          <p:txBody>
            <a:bodyPr/>
            <a:lstStyle/>
            <a:p>
              <a:endParaRPr lang="el-GR"/>
            </a:p>
          </p:txBody>
        </p:sp>
        <p:sp>
          <p:nvSpPr>
            <p:cNvPr id="108659" name="Rectangle 115"/>
            <p:cNvSpPr>
              <a:spLocks noChangeAspect="1" noChangeArrowheads="1"/>
            </p:cNvSpPr>
            <p:nvPr/>
          </p:nvSpPr>
          <p:spPr bwMode="auto">
            <a:xfrm>
              <a:off x="4593" y="2031"/>
              <a:ext cx="15" cy="16"/>
            </a:xfrm>
            <a:prstGeom prst="rect">
              <a:avLst/>
            </a:prstGeom>
            <a:solidFill>
              <a:srgbClr val="FF0000"/>
            </a:solidFill>
            <a:ln w="0">
              <a:solidFill>
                <a:srgbClr val="FF0000"/>
              </a:solidFill>
              <a:miter lim="800000"/>
              <a:headEnd/>
              <a:tailEnd/>
            </a:ln>
          </p:spPr>
          <p:txBody>
            <a:bodyPr/>
            <a:lstStyle/>
            <a:p>
              <a:endParaRPr lang="el-GR"/>
            </a:p>
          </p:txBody>
        </p:sp>
        <p:sp>
          <p:nvSpPr>
            <p:cNvPr id="108660" name="Rectangle 116"/>
            <p:cNvSpPr>
              <a:spLocks noChangeAspect="1" noChangeArrowheads="1"/>
            </p:cNvSpPr>
            <p:nvPr/>
          </p:nvSpPr>
          <p:spPr bwMode="auto">
            <a:xfrm>
              <a:off x="4899" y="2064"/>
              <a:ext cx="15" cy="15"/>
            </a:xfrm>
            <a:prstGeom prst="rect">
              <a:avLst/>
            </a:prstGeom>
            <a:solidFill>
              <a:srgbClr val="FF0000"/>
            </a:solidFill>
            <a:ln w="0">
              <a:solidFill>
                <a:srgbClr val="FF0000"/>
              </a:solidFill>
              <a:miter lim="800000"/>
              <a:headEnd/>
              <a:tailEnd/>
            </a:ln>
          </p:spPr>
          <p:txBody>
            <a:bodyPr/>
            <a:lstStyle/>
            <a:p>
              <a:endParaRPr lang="el-GR"/>
            </a:p>
          </p:txBody>
        </p:sp>
        <p:sp>
          <p:nvSpPr>
            <p:cNvPr id="108661" name="Rectangle 117"/>
            <p:cNvSpPr>
              <a:spLocks noChangeAspect="1" noChangeArrowheads="1"/>
            </p:cNvSpPr>
            <p:nvPr/>
          </p:nvSpPr>
          <p:spPr bwMode="auto">
            <a:xfrm>
              <a:off x="4795" y="2077"/>
              <a:ext cx="15" cy="16"/>
            </a:xfrm>
            <a:prstGeom prst="rect">
              <a:avLst/>
            </a:prstGeom>
            <a:solidFill>
              <a:srgbClr val="FF0000"/>
            </a:solidFill>
            <a:ln w="0">
              <a:solidFill>
                <a:srgbClr val="FF0000"/>
              </a:solidFill>
              <a:miter lim="800000"/>
              <a:headEnd/>
              <a:tailEnd/>
            </a:ln>
          </p:spPr>
          <p:txBody>
            <a:bodyPr/>
            <a:lstStyle/>
            <a:p>
              <a:endParaRPr lang="el-GR"/>
            </a:p>
          </p:txBody>
        </p:sp>
        <p:sp>
          <p:nvSpPr>
            <p:cNvPr id="108662" name="Rectangle 118"/>
            <p:cNvSpPr>
              <a:spLocks noChangeAspect="1" noChangeArrowheads="1"/>
            </p:cNvSpPr>
            <p:nvPr/>
          </p:nvSpPr>
          <p:spPr bwMode="auto">
            <a:xfrm>
              <a:off x="4682" y="2060"/>
              <a:ext cx="15" cy="15"/>
            </a:xfrm>
            <a:prstGeom prst="rect">
              <a:avLst/>
            </a:prstGeom>
            <a:solidFill>
              <a:srgbClr val="FF0000"/>
            </a:solidFill>
            <a:ln w="0">
              <a:solidFill>
                <a:srgbClr val="FF0000"/>
              </a:solidFill>
              <a:miter lim="800000"/>
              <a:headEnd/>
              <a:tailEnd/>
            </a:ln>
          </p:spPr>
          <p:txBody>
            <a:bodyPr/>
            <a:lstStyle/>
            <a:p>
              <a:endParaRPr lang="el-GR"/>
            </a:p>
          </p:txBody>
        </p:sp>
        <p:sp>
          <p:nvSpPr>
            <p:cNvPr id="108663" name="Rectangle 119"/>
            <p:cNvSpPr>
              <a:spLocks noChangeAspect="1" noChangeArrowheads="1"/>
            </p:cNvSpPr>
            <p:nvPr/>
          </p:nvSpPr>
          <p:spPr bwMode="auto">
            <a:xfrm>
              <a:off x="4986" y="2017"/>
              <a:ext cx="15" cy="14"/>
            </a:xfrm>
            <a:prstGeom prst="rect">
              <a:avLst/>
            </a:prstGeom>
            <a:solidFill>
              <a:srgbClr val="FF0000"/>
            </a:solidFill>
            <a:ln w="0">
              <a:solidFill>
                <a:srgbClr val="FF0000"/>
              </a:solidFill>
              <a:miter lim="800000"/>
              <a:headEnd/>
              <a:tailEnd/>
            </a:ln>
          </p:spPr>
          <p:txBody>
            <a:bodyPr/>
            <a:lstStyle/>
            <a:p>
              <a:endParaRPr lang="el-GR"/>
            </a:p>
          </p:txBody>
        </p:sp>
        <p:sp>
          <p:nvSpPr>
            <p:cNvPr id="108664" name="Rectangle 120"/>
            <p:cNvSpPr>
              <a:spLocks noChangeAspect="1" noChangeArrowheads="1"/>
            </p:cNvSpPr>
            <p:nvPr/>
          </p:nvSpPr>
          <p:spPr bwMode="auto">
            <a:xfrm>
              <a:off x="4892" y="1947"/>
              <a:ext cx="16" cy="15"/>
            </a:xfrm>
            <a:prstGeom prst="rect">
              <a:avLst/>
            </a:prstGeom>
            <a:solidFill>
              <a:srgbClr val="FF0000"/>
            </a:solidFill>
            <a:ln w="0">
              <a:solidFill>
                <a:srgbClr val="FF0000"/>
              </a:solidFill>
              <a:miter lim="800000"/>
              <a:headEnd/>
              <a:tailEnd/>
            </a:ln>
          </p:spPr>
          <p:txBody>
            <a:bodyPr/>
            <a:lstStyle/>
            <a:p>
              <a:endParaRPr lang="el-GR"/>
            </a:p>
          </p:txBody>
        </p:sp>
        <p:sp>
          <p:nvSpPr>
            <p:cNvPr id="108665" name="Rectangle 121"/>
            <p:cNvSpPr>
              <a:spLocks noChangeAspect="1" noChangeArrowheads="1"/>
            </p:cNvSpPr>
            <p:nvPr/>
          </p:nvSpPr>
          <p:spPr bwMode="auto">
            <a:xfrm>
              <a:off x="4788" y="1925"/>
              <a:ext cx="15" cy="15"/>
            </a:xfrm>
            <a:prstGeom prst="rect">
              <a:avLst/>
            </a:prstGeom>
            <a:solidFill>
              <a:srgbClr val="FF0000"/>
            </a:solidFill>
            <a:ln w="0">
              <a:solidFill>
                <a:srgbClr val="FF0000"/>
              </a:solidFill>
              <a:miter lim="800000"/>
              <a:headEnd/>
              <a:tailEnd/>
            </a:ln>
          </p:spPr>
          <p:txBody>
            <a:bodyPr/>
            <a:lstStyle/>
            <a:p>
              <a:endParaRPr lang="el-GR"/>
            </a:p>
          </p:txBody>
        </p:sp>
        <p:sp>
          <p:nvSpPr>
            <p:cNvPr id="108666" name="Rectangle 122"/>
            <p:cNvSpPr>
              <a:spLocks noChangeAspect="1" noChangeArrowheads="1"/>
            </p:cNvSpPr>
            <p:nvPr/>
          </p:nvSpPr>
          <p:spPr bwMode="auto">
            <a:xfrm>
              <a:off x="4678" y="1956"/>
              <a:ext cx="15" cy="15"/>
            </a:xfrm>
            <a:prstGeom prst="rect">
              <a:avLst/>
            </a:prstGeom>
            <a:solidFill>
              <a:srgbClr val="FF0000"/>
            </a:solidFill>
            <a:ln w="0">
              <a:solidFill>
                <a:srgbClr val="FF0000"/>
              </a:solidFill>
              <a:miter lim="800000"/>
              <a:headEnd/>
              <a:tailEnd/>
            </a:ln>
          </p:spPr>
          <p:txBody>
            <a:bodyPr/>
            <a:lstStyle/>
            <a:p>
              <a:endParaRPr lang="el-GR"/>
            </a:p>
          </p:txBody>
        </p:sp>
        <p:sp>
          <p:nvSpPr>
            <p:cNvPr id="108667" name="Rectangle 123"/>
            <p:cNvSpPr>
              <a:spLocks noChangeAspect="1" noChangeArrowheads="1"/>
            </p:cNvSpPr>
            <p:nvPr/>
          </p:nvSpPr>
          <p:spPr bwMode="auto">
            <a:xfrm>
              <a:off x="4040" y="1954"/>
              <a:ext cx="15" cy="15"/>
            </a:xfrm>
            <a:prstGeom prst="rect">
              <a:avLst/>
            </a:prstGeom>
            <a:solidFill>
              <a:srgbClr val="FF0000"/>
            </a:solidFill>
            <a:ln w="0">
              <a:solidFill>
                <a:srgbClr val="FF0000"/>
              </a:solidFill>
              <a:miter lim="800000"/>
              <a:headEnd/>
              <a:tailEnd/>
            </a:ln>
          </p:spPr>
          <p:txBody>
            <a:bodyPr/>
            <a:lstStyle/>
            <a:p>
              <a:endParaRPr lang="el-GR"/>
            </a:p>
          </p:txBody>
        </p:sp>
        <p:sp>
          <p:nvSpPr>
            <p:cNvPr id="108668" name="Rectangle 124"/>
            <p:cNvSpPr>
              <a:spLocks noChangeAspect="1" noChangeArrowheads="1"/>
            </p:cNvSpPr>
            <p:nvPr/>
          </p:nvSpPr>
          <p:spPr bwMode="auto">
            <a:xfrm>
              <a:off x="3932" y="1923"/>
              <a:ext cx="15" cy="16"/>
            </a:xfrm>
            <a:prstGeom prst="rect">
              <a:avLst/>
            </a:prstGeom>
            <a:solidFill>
              <a:srgbClr val="FF0000"/>
            </a:solidFill>
            <a:ln w="0">
              <a:solidFill>
                <a:srgbClr val="FF0000"/>
              </a:solidFill>
              <a:miter lim="800000"/>
              <a:headEnd/>
              <a:tailEnd/>
            </a:ln>
          </p:spPr>
          <p:txBody>
            <a:bodyPr/>
            <a:lstStyle/>
            <a:p>
              <a:endParaRPr lang="el-GR"/>
            </a:p>
          </p:txBody>
        </p:sp>
        <p:sp>
          <p:nvSpPr>
            <p:cNvPr id="108669" name="Rectangle 125"/>
            <p:cNvSpPr>
              <a:spLocks noChangeAspect="1" noChangeArrowheads="1"/>
            </p:cNvSpPr>
            <p:nvPr/>
          </p:nvSpPr>
          <p:spPr bwMode="auto">
            <a:xfrm>
              <a:off x="3826" y="1945"/>
              <a:ext cx="14" cy="16"/>
            </a:xfrm>
            <a:prstGeom prst="rect">
              <a:avLst/>
            </a:prstGeom>
            <a:solidFill>
              <a:srgbClr val="FF0000"/>
            </a:solidFill>
            <a:ln w="0">
              <a:solidFill>
                <a:srgbClr val="FF0000"/>
              </a:solidFill>
              <a:miter lim="800000"/>
              <a:headEnd/>
              <a:tailEnd/>
            </a:ln>
          </p:spPr>
          <p:txBody>
            <a:bodyPr/>
            <a:lstStyle/>
            <a:p>
              <a:endParaRPr lang="el-GR"/>
            </a:p>
          </p:txBody>
        </p:sp>
        <p:sp>
          <p:nvSpPr>
            <p:cNvPr id="108670" name="Rectangle 126"/>
            <p:cNvSpPr>
              <a:spLocks noChangeAspect="1" noChangeArrowheads="1"/>
            </p:cNvSpPr>
            <p:nvPr/>
          </p:nvSpPr>
          <p:spPr bwMode="auto">
            <a:xfrm>
              <a:off x="3737" y="2010"/>
              <a:ext cx="14" cy="16"/>
            </a:xfrm>
            <a:prstGeom prst="rect">
              <a:avLst/>
            </a:prstGeom>
            <a:solidFill>
              <a:srgbClr val="FF0000"/>
            </a:solidFill>
            <a:ln w="0">
              <a:solidFill>
                <a:srgbClr val="FF0000"/>
              </a:solidFill>
              <a:miter lim="800000"/>
              <a:headEnd/>
              <a:tailEnd/>
            </a:ln>
          </p:spPr>
          <p:txBody>
            <a:bodyPr/>
            <a:lstStyle/>
            <a:p>
              <a:endParaRPr lang="el-GR"/>
            </a:p>
          </p:txBody>
        </p:sp>
        <p:sp>
          <p:nvSpPr>
            <p:cNvPr id="108671" name="Rectangle 127"/>
            <p:cNvSpPr>
              <a:spLocks noChangeAspect="1" noChangeArrowheads="1"/>
            </p:cNvSpPr>
            <p:nvPr/>
          </p:nvSpPr>
          <p:spPr bwMode="auto">
            <a:xfrm>
              <a:off x="4033" y="2055"/>
              <a:ext cx="16" cy="16"/>
            </a:xfrm>
            <a:prstGeom prst="rect">
              <a:avLst/>
            </a:prstGeom>
            <a:solidFill>
              <a:srgbClr val="FF0000"/>
            </a:solidFill>
            <a:ln w="0">
              <a:solidFill>
                <a:srgbClr val="FF0000"/>
              </a:solidFill>
              <a:miter lim="800000"/>
              <a:headEnd/>
              <a:tailEnd/>
            </a:ln>
          </p:spPr>
          <p:txBody>
            <a:bodyPr/>
            <a:lstStyle/>
            <a:p>
              <a:endParaRPr lang="el-GR"/>
            </a:p>
          </p:txBody>
        </p:sp>
        <p:sp>
          <p:nvSpPr>
            <p:cNvPr id="108672" name="Rectangle 128"/>
            <p:cNvSpPr>
              <a:spLocks noChangeAspect="1" noChangeArrowheads="1"/>
            </p:cNvSpPr>
            <p:nvPr/>
          </p:nvSpPr>
          <p:spPr bwMode="auto">
            <a:xfrm>
              <a:off x="3927" y="2072"/>
              <a:ext cx="16" cy="16"/>
            </a:xfrm>
            <a:prstGeom prst="rect">
              <a:avLst/>
            </a:prstGeom>
            <a:solidFill>
              <a:srgbClr val="FF0000"/>
            </a:solidFill>
            <a:ln w="0">
              <a:solidFill>
                <a:srgbClr val="FF0000"/>
              </a:solidFill>
              <a:miter lim="800000"/>
              <a:headEnd/>
              <a:tailEnd/>
            </a:ln>
          </p:spPr>
          <p:txBody>
            <a:bodyPr/>
            <a:lstStyle/>
            <a:p>
              <a:endParaRPr lang="el-GR"/>
            </a:p>
          </p:txBody>
        </p:sp>
        <p:sp>
          <p:nvSpPr>
            <p:cNvPr id="108673" name="Rectangle 129"/>
            <p:cNvSpPr>
              <a:spLocks noChangeAspect="1" noChangeArrowheads="1"/>
            </p:cNvSpPr>
            <p:nvPr/>
          </p:nvSpPr>
          <p:spPr bwMode="auto">
            <a:xfrm>
              <a:off x="3821" y="2060"/>
              <a:ext cx="15" cy="15"/>
            </a:xfrm>
            <a:prstGeom prst="rect">
              <a:avLst/>
            </a:prstGeom>
            <a:solidFill>
              <a:srgbClr val="FF0000"/>
            </a:solidFill>
            <a:ln w="0">
              <a:solidFill>
                <a:srgbClr val="FF0000"/>
              </a:solidFill>
              <a:miter lim="800000"/>
              <a:headEnd/>
              <a:tailEnd/>
            </a:ln>
          </p:spPr>
          <p:txBody>
            <a:bodyPr/>
            <a:lstStyle/>
            <a:p>
              <a:endParaRPr lang="el-GR"/>
            </a:p>
          </p:txBody>
        </p:sp>
        <p:sp>
          <p:nvSpPr>
            <p:cNvPr id="108674" name="Rectangle 130"/>
            <p:cNvSpPr>
              <a:spLocks noChangeAspect="1" noChangeArrowheads="1"/>
            </p:cNvSpPr>
            <p:nvPr/>
          </p:nvSpPr>
          <p:spPr bwMode="auto">
            <a:xfrm>
              <a:off x="4122" y="2026"/>
              <a:ext cx="16" cy="14"/>
            </a:xfrm>
            <a:prstGeom prst="rect">
              <a:avLst/>
            </a:prstGeom>
            <a:solidFill>
              <a:srgbClr val="FF0000"/>
            </a:solidFill>
            <a:ln w="0">
              <a:solidFill>
                <a:srgbClr val="FF0000"/>
              </a:solidFill>
              <a:miter lim="800000"/>
              <a:headEnd/>
              <a:tailEnd/>
            </a:ln>
          </p:spPr>
          <p:txBody>
            <a:bodyPr/>
            <a:lstStyle/>
            <a:p>
              <a:endParaRPr lang="el-GR"/>
            </a:p>
          </p:txBody>
        </p:sp>
        <p:sp>
          <p:nvSpPr>
            <p:cNvPr id="108679" name="Freeform 135"/>
            <p:cNvSpPr>
              <a:spLocks noChangeAspect="1"/>
            </p:cNvSpPr>
            <p:nvPr/>
          </p:nvSpPr>
          <p:spPr bwMode="auto">
            <a:xfrm>
              <a:off x="3747" y="1934"/>
              <a:ext cx="387" cy="152"/>
            </a:xfrm>
            <a:custGeom>
              <a:avLst/>
              <a:gdLst/>
              <a:ahLst/>
              <a:cxnLst>
                <a:cxn ang="0">
                  <a:pos x="0" y="38"/>
                </a:cxn>
                <a:cxn ang="0">
                  <a:pos x="3" y="33"/>
                </a:cxn>
                <a:cxn ang="0">
                  <a:pos x="8" y="28"/>
                </a:cxn>
                <a:cxn ang="0">
                  <a:pos x="15" y="23"/>
                </a:cxn>
                <a:cxn ang="0">
                  <a:pos x="24" y="18"/>
                </a:cxn>
                <a:cxn ang="0">
                  <a:pos x="33" y="14"/>
                </a:cxn>
                <a:cxn ang="0">
                  <a:pos x="41" y="10"/>
                </a:cxn>
                <a:cxn ang="0">
                  <a:pos x="50" y="7"/>
                </a:cxn>
                <a:cxn ang="0">
                  <a:pos x="59" y="4"/>
                </a:cxn>
                <a:cxn ang="0">
                  <a:pos x="66" y="2"/>
                </a:cxn>
                <a:cxn ang="0">
                  <a:pos x="74" y="1"/>
                </a:cxn>
                <a:cxn ang="0">
                  <a:pos x="81" y="0"/>
                </a:cxn>
                <a:cxn ang="0">
                  <a:pos x="90" y="0"/>
                </a:cxn>
                <a:cxn ang="0">
                  <a:pos x="97" y="0"/>
                </a:cxn>
                <a:cxn ang="0">
                  <a:pos x="104" y="1"/>
                </a:cxn>
                <a:cxn ang="0">
                  <a:pos x="111" y="3"/>
                </a:cxn>
                <a:cxn ang="0">
                  <a:pos x="119" y="5"/>
                </a:cxn>
                <a:cxn ang="0">
                  <a:pos x="127" y="8"/>
                </a:cxn>
                <a:cxn ang="0">
                  <a:pos x="135" y="12"/>
                </a:cxn>
                <a:cxn ang="0">
                  <a:pos x="144" y="16"/>
                </a:cxn>
                <a:cxn ang="0">
                  <a:pos x="153" y="21"/>
                </a:cxn>
                <a:cxn ang="0">
                  <a:pos x="162" y="27"/>
                </a:cxn>
                <a:cxn ang="0">
                  <a:pos x="169" y="33"/>
                </a:cxn>
                <a:cxn ang="0">
                  <a:pos x="175" y="38"/>
                </a:cxn>
                <a:cxn ang="0">
                  <a:pos x="178" y="43"/>
                </a:cxn>
                <a:cxn ang="0">
                  <a:pos x="178" y="47"/>
                </a:cxn>
                <a:cxn ang="0">
                  <a:pos x="175" y="51"/>
                </a:cxn>
                <a:cxn ang="0">
                  <a:pos x="169" y="54"/>
                </a:cxn>
                <a:cxn ang="0">
                  <a:pos x="161" y="57"/>
                </a:cxn>
                <a:cxn ang="0">
                  <a:pos x="151" y="59"/>
                </a:cxn>
                <a:cxn ang="0">
                  <a:pos x="141" y="60"/>
                </a:cxn>
                <a:cxn ang="0">
                  <a:pos x="132" y="62"/>
                </a:cxn>
                <a:cxn ang="0">
                  <a:pos x="123" y="64"/>
                </a:cxn>
                <a:cxn ang="0">
                  <a:pos x="115" y="65"/>
                </a:cxn>
                <a:cxn ang="0">
                  <a:pos x="107" y="66"/>
                </a:cxn>
                <a:cxn ang="0">
                  <a:pos x="100" y="68"/>
                </a:cxn>
                <a:cxn ang="0">
                  <a:pos x="93" y="69"/>
                </a:cxn>
                <a:cxn ang="0">
                  <a:pos x="88" y="69"/>
                </a:cxn>
                <a:cxn ang="0">
                  <a:pos x="81" y="70"/>
                </a:cxn>
                <a:cxn ang="0">
                  <a:pos x="73" y="70"/>
                </a:cxn>
                <a:cxn ang="0">
                  <a:pos x="66" y="70"/>
                </a:cxn>
                <a:cxn ang="0">
                  <a:pos x="58" y="69"/>
                </a:cxn>
                <a:cxn ang="0">
                  <a:pos x="50" y="67"/>
                </a:cxn>
                <a:cxn ang="0">
                  <a:pos x="41" y="64"/>
                </a:cxn>
                <a:cxn ang="0">
                  <a:pos x="34" y="61"/>
                </a:cxn>
                <a:cxn ang="0">
                  <a:pos x="24" y="57"/>
                </a:cxn>
                <a:cxn ang="0">
                  <a:pos x="16" y="53"/>
                </a:cxn>
                <a:cxn ang="0">
                  <a:pos x="8" y="49"/>
                </a:cxn>
                <a:cxn ang="0">
                  <a:pos x="3" y="45"/>
                </a:cxn>
                <a:cxn ang="0">
                  <a:pos x="0" y="40"/>
                </a:cxn>
              </a:cxnLst>
              <a:rect l="0" t="0" r="r" b="b"/>
              <a:pathLst>
                <a:path w="178" h="70">
                  <a:moveTo>
                    <a:pt x="0" y="40"/>
                  </a:moveTo>
                  <a:lnTo>
                    <a:pt x="0" y="38"/>
                  </a:lnTo>
                  <a:lnTo>
                    <a:pt x="1" y="35"/>
                  </a:lnTo>
                  <a:lnTo>
                    <a:pt x="3" y="33"/>
                  </a:lnTo>
                  <a:lnTo>
                    <a:pt x="5" y="30"/>
                  </a:lnTo>
                  <a:lnTo>
                    <a:pt x="8" y="28"/>
                  </a:lnTo>
                  <a:lnTo>
                    <a:pt x="12" y="25"/>
                  </a:lnTo>
                  <a:lnTo>
                    <a:pt x="15" y="23"/>
                  </a:lnTo>
                  <a:lnTo>
                    <a:pt x="20" y="20"/>
                  </a:lnTo>
                  <a:lnTo>
                    <a:pt x="24" y="18"/>
                  </a:lnTo>
                  <a:lnTo>
                    <a:pt x="29" y="16"/>
                  </a:lnTo>
                  <a:lnTo>
                    <a:pt x="33" y="14"/>
                  </a:lnTo>
                  <a:lnTo>
                    <a:pt x="38" y="12"/>
                  </a:lnTo>
                  <a:lnTo>
                    <a:pt x="41" y="10"/>
                  </a:lnTo>
                  <a:lnTo>
                    <a:pt x="46" y="8"/>
                  </a:lnTo>
                  <a:lnTo>
                    <a:pt x="50" y="7"/>
                  </a:lnTo>
                  <a:lnTo>
                    <a:pt x="54" y="5"/>
                  </a:lnTo>
                  <a:lnTo>
                    <a:pt x="59" y="4"/>
                  </a:lnTo>
                  <a:lnTo>
                    <a:pt x="63" y="3"/>
                  </a:lnTo>
                  <a:lnTo>
                    <a:pt x="66" y="2"/>
                  </a:lnTo>
                  <a:lnTo>
                    <a:pt x="70" y="1"/>
                  </a:lnTo>
                  <a:lnTo>
                    <a:pt x="74" y="1"/>
                  </a:lnTo>
                  <a:lnTo>
                    <a:pt x="78" y="0"/>
                  </a:lnTo>
                  <a:lnTo>
                    <a:pt x="81" y="0"/>
                  </a:lnTo>
                  <a:lnTo>
                    <a:pt x="85" y="0"/>
                  </a:lnTo>
                  <a:lnTo>
                    <a:pt x="90" y="0"/>
                  </a:lnTo>
                  <a:lnTo>
                    <a:pt x="93" y="0"/>
                  </a:lnTo>
                  <a:lnTo>
                    <a:pt x="97" y="0"/>
                  </a:lnTo>
                  <a:lnTo>
                    <a:pt x="100" y="0"/>
                  </a:lnTo>
                  <a:lnTo>
                    <a:pt x="104" y="1"/>
                  </a:lnTo>
                  <a:lnTo>
                    <a:pt x="107" y="2"/>
                  </a:lnTo>
                  <a:lnTo>
                    <a:pt x="111" y="3"/>
                  </a:lnTo>
                  <a:lnTo>
                    <a:pt x="115" y="4"/>
                  </a:lnTo>
                  <a:lnTo>
                    <a:pt x="119" y="5"/>
                  </a:lnTo>
                  <a:lnTo>
                    <a:pt x="123" y="6"/>
                  </a:lnTo>
                  <a:lnTo>
                    <a:pt x="127" y="8"/>
                  </a:lnTo>
                  <a:lnTo>
                    <a:pt x="131" y="10"/>
                  </a:lnTo>
                  <a:lnTo>
                    <a:pt x="135" y="12"/>
                  </a:lnTo>
                  <a:lnTo>
                    <a:pt x="140" y="14"/>
                  </a:lnTo>
                  <a:lnTo>
                    <a:pt x="144" y="16"/>
                  </a:lnTo>
                  <a:lnTo>
                    <a:pt x="149" y="19"/>
                  </a:lnTo>
                  <a:lnTo>
                    <a:pt x="153" y="21"/>
                  </a:lnTo>
                  <a:lnTo>
                    <a:pt x="158" y="24"/>
                  </a:lnTo>
                  <a:lnTo>
                    <a:pt x="162" y="27"/>
                  </a:lnTo>
                  <a:lnTo>
                    <a:pt x="166" y="30"/>
                  </a:lnTo>
                  <a:lnTo>
                    <a:pt x="169" y="33"/>
                  </a:lnTo>
                  <a:lnTo>
                    <a:pt x="172" y="35"/>
                  </a:lnTo>
                  <a:lnTo>
                    <a:pt x="175" y="38"/>
                  </a:lnTo>
                  <a:lnTo>
                    <a:pt x="177" y="41"/>
                  </a:lnTo>
                  <a:lnTo>
                    <a:pt x="178" y="43"/>
                  </a:lnTo>
                  <a:lnTo>
                    <a:pt x="178" y="46"/>
                  </a:lnTo>
                  <a:lnTo>
                    <a:pt x="178" y="47"/>
                  </a:lnTo>
                  <a:lnTo>
                    <a:pt x="177" y="49"/>
                  </a:lnTo>
                  <a:lnTo>
                    <a:pt x="175" y="51"/>
                  </a:lnTo>
                  <a:lnTo>
                    <a:pt x="172" y="53"/>
                  </a:lnTo>
                  <a:lnTo>
                    <a:pt x="169" y="54"/>
                  </a:lnTo>
                  <a:lnTo>
                    <a:pt x="165" y="55"/>
                  </a:lnTo>
                  <a:lnTo>
                    <a:pt x="161" y="57"/>
                  </a:lnTo>
                  <a:lnTo>
                    <a:pt x="156" y="58"/>
                  </a:lnTo>
                  <a:lnTo>
                    <a:pt x="151" y="59"/>
                  </a:lnTo>
                  <a:lnTo>
                    <a:pt x="146" y="60"/>
                  </a:lnTo>
                  <a:lnTo>
                    <a:pt x="141" y="60"/>
                  </a:lnTo>
                  <a:lnTo>
                    <a:pt x="137" y="61"/>
                  </a:lnTo>
                  <a:lnTo>
                    <a:pt x="132" y="62"/>
                  </a:lnTo>
                  <a:lnTo>
                    <a:pt x="128" y="63"/>
                  </a:lnTo>
                  <a:lnTo>
                    <a:pt x="123" y="64"/>
                  </a:lnTo>
                  <a:lnTo>
                    <a:pt x="119" y="64"/>
                  </a:lnTo>
                  <a:lnTo>
                    <a:pt x="115" y="65"/>
                  </a:lnTo>
                  <a:lnTo>
                    <a:pt x="111" y="66"/>
                  </a:lnTo>
                  <a:lnTo>
                    <a:pt x="107" y="66"/>
                  </a:lnTo>
                  <a:lnTo>
                    <a:pt x="104" y="67"/>
                  </a:lnTo>
                  <a:lnTo>
                    <a:pt x="100" y="68"/>
                  </a:lnTo>
                  <a:lnTo>
                    <a:pt x="96" y="68"/>
                  </a:lnTo>
                  <a:lnTo>
                    <a:pt x="93" y="69"/>
                  </a:lnTo>
                  <a:lnTo>
                    <a:pt x="89" y="69"/>
                  </a:lnTo>
                  <a:lnTo>
                    <a:pt x="88" y="69"/>
                  </a:lnTo>
                  <a:lnTo>
                    <a:pt x="84" y="70"/>
                  </a:lnTo>
                  <a:lnTo>
                    <a:pt x="81" y="70"/>
                  </a:lnTo>
                  <a:lnTo>
                    <a:pt x="77" y="70"/>
                  </a:lnTo>
                  <a:lnTo>
                    <a:pt x="73" y="70"/>
                  </a:lnTo>
                  <a:lnTo>
                    <a:pt x="70" y="70"/>
                  </a:lnTo>
                  <a:lnTo>
                    <a:pt x="66" y="70"/>
                  </a:lnTo>
                  <a:lnTo>
                    <a:pt x="62" y="70"/>
                  </a:lnTo>
                  <a:lnTo>
                    <a:pt x="58" y="69"/>
                  </a:lnTo>
                  <a:lnTo>
                    <a:pt x="54" y="68"/>
                  </a:lnTo>
                  <a:lnTo>
                    <a:pt x="50" y="67"/>
                  </a:lnTo>
                  <a:lnTo>
                    <a:pt x="45" y="65"/>
                  </a:lnTo>
                  <a:lnTo>
                    <a:pt x="41" y="64"/>
                  </a:lnTo>
                  <a:lnTo>
                    <a:pt x="39" y="63"/>
                  </a:lnTo>
                  <a:lnTo>
                    <a:pt x="34" y="61"/>
                  </a:lnTo>
                  <a:lnTo>
                    <a:pt x="29" y="59"/>
                  </a:lnTo>
                  <a:lnTo>
                    <a:pt x="24" y="57"/>
                  </a:lnTo>
                  <a:lnTo>
                    <a:pt x="20" y="55"/>
                  </a:lnTo>
                  <a:lnTo>
                    <a:pt x="16" y="53"/>
                  </a:lnTo>
                  <a:lnTo>
                    <a:pt x="12" y="51"/>
                  </a:lnTo>
                  <a:lnTo>
                    <a:pt x="8" y="49"/>
                  </a:lnTo>
                  <a:lnTo>
                    <a:pt x="5" y="47"/>
                  </a:lnTo>
                  <a:lnTo>
                    <a:pt x="3" y="45"/>
                  </a:lnTo>
                  <a:lnTo>
                    <a:pt x="1" y="43"/>
                  </a:lnTo>
                  <a:lnTo>
                    <a:pt x="0" y="40"/>
                  </a:lnTo>
                  <a:lnTo>
                    <a:pt x="0" y="40"/>
                  </a:lnTo>
                </a:path>
              </a:pathLst>
            </a:custGeom>
            <a:noFill/>
            <a:ln w="0">
              <a:solidFill>
                <a:srgbClr val="000000"/>
              </a:solidFill>
              <a:prstDash val="solid"/>
              <a:round/>
              <a:headEnd/>
              <a:tailEnd/>
            </a:ln>
          </p:spPr>
          <p:txBody>
            <a:bodyPr/>
            <a:lstStyle/>
            <a:p>
              <a:endParaRPr lang="el-GR"/>
            </a:p>
          </p:txBody>
        </p:sp>
        <p:sp>
          <p:nvSpPr>
            <p:cNvPr id="108680" name="Freeform 136"/>
            <p:cNvSpPr>
              <a:spLocks noChangeAspect="1"/>
            </p:cNvSpPr>
            <p:nvPr/>
          </p:nvSpPr>
          <p:spPr bwMode="auto">
            <a:xfrm>
              <a:off x="4604" y="1937"/>
              <a:ext cx="393" cy="154"/>
            </a:xfrm>
            <a:custGeom>
              <a:avLst/>
              <a:gdLst/>
              <a:ahLst/>
              <a:cxnLst>
                <a:cxn ang="0">
                  <a:pos x="181" y="40"/>
                </a:cxn>
                <a:cxn ang="0">
                  <a:pos x="179" y="35"/>
                </a:cxn>
                <a:cxn ang="0">
                  <a:pos x="174" y="30"/>
                </a:cxn>
                <a:cxn ang="0">
                  <a:pos x="167" y="25"/>
                </a:cxn>
                <a:cxn ang="0">
                  <a:pos x="159" y="20"/>
                </a:cxn>
                <a:cxn ang="0">
                  <a:pos x="150" y="15"/>
                </a:cxn>
                <a:cxn ang="0">
                  <a:pos x="140" y="11"/>
                </a:cxn>
                <a:cxn ang="0">
                  <a:pos x="134" y="8"/>
                </a:cxn>
                <a:cxn ang="0">
                  <a:pos x="125" y="5"/>
                </a:cxn>
                <a:cxn ang="0">
                  <a:pos x="117" y="3"/>
                </a:cxn>
                <a:cxn ang="0">
                  <a:pos x="110" y="1"/>
                </a:cxn>
                <a:cxn ang="0">
                  <a:pos x="102" y="0"/>
                </a:cxn>
                <a:cxn ang="0">
                  <a:pos x="95" y="0"/>
                </a:cxn>
                <a:cxn ang="0">
                  <a:pos x="90" y="0"/>
                </a:cxn>
                <a:cxn ang="0">
                  <a:pos x="83" y="0"/>
                </a:cxn>
                <a:cxn ang="0">
                  <a:pos x="76" y="1"/>
                </a:cxn>
                <a:cxn ang="0">
                  <a:pos x="68" y="3"/>
                </a:cxn>
                <a:cxn ang="0">
                  <a:pos x="61" y="5"/>
                </a:cxn>
                <a:cxn ang="0">
                  <a:pos x="53" y="8"/>
                </a:cxn>
                <a:cxn ang="0">
                  <a:pos x="44" y="11"/>
                </a:cxn>
                <a:cxn ang="0">
                  <a:pos x="35" y="16"/>
                </a:cxn>
                <a:cxn ang="0">
                  <a:pos x="26" y="22"/>
                </a:cxn>
                <a:cxn ang="0">
                  <a:pos x="17" y="27"/>
                </a:cxn>
                <a:cxn ang="0">
                  <a:pos x="9" y="33"/>
                </a:cxn>
                <a:cxn ang="0">
                  <a:pos x="4" y="39"/>
                </a:cxn>
                <a:cxn ang="0">
                  <a:pos x="0" y="44"/>
                </a:cxn>
                <a:cxn ang="0">
                  <a:pos x="0" y="49"/>
                </a:cxn>
                <a:cxn ang="0">
                  <a:pos x="3" y="53"/>
                </a:cxn>
                <a:cxn ang="0">
                  <a:pos x="10" y="56"/>
                </a:cxn>
                <a:cxn ang="0">
                  <a:pos x="18" y="58"/>
                </a:cxn>
                <a:cxn ang="0">
                  <a:pos x="27" y="60"/>
                </a:cxn>
                <a:cxn ang="0">
                  <a:pos x="37" y="61"/>
                </a:cxn>
                <a:cxn ang="0">
                  <a:pos x="46" y="63"/>
                </a:cxn>
                <a:cxn ang="0">
                  <a:pos x="55" y="64"/>
                </a:cxn>
                <a:cxn ang="0">
                  <a:pos x="63" y="66"/>
                </a:cxn>
                <a:cxn ang="0">
                  <a:pos x="71" y="67"/>
                </a:cxn>
                <a:cxn ang="0">
                  <a:pos x="78" y="68"/>
                </a:cxn>
                <a:cxn ang="0">
                  <a:pos x="86" y="69"/>
                </a:cxn>
                <a:cxn ang="0">
                  <a:pos x="93" y="70"/>
                </a:cxn>
                <a:cxn ang="0">
                  <a:pos x="100" y="71"/>
                </a:cxn>
                <a:cxn ang="0">
                  <a:pos x="107" y="71"/>
                </a:cxn>
                <a:cxn ang="0">
                  <a:pos x="115" y="71"/>
                </a:cxn>
                <a:cxn ang="0">
                  <a:pos x="123" y="70"/>
                </a:cxn>
                <a:cxn ang="0">
                  <a:pos x="131" y="68"/>
                </a:cxn>
                <a:cxn ang="0">
                  <a:pos x="141" y="64"/>
                </a:cxn>
                <a:cxn ang="0">
                  <a:pos x="150" y="60"/>
                </a:cxn>
                <a:cxn ang="0">
                  <a:pos x="160" y="57"/>
                </a:cxn>
                <a:cxn ang="0">
                  <a:pos x="168" y="53"/>
                </a:cxn>
                <a:cxn ang="0">
                  <a:pos x="175" y="50"/>
                </a:cxn>
                <a:cxn ang="0">
                  <a:pos x="180" y="46"/>
                </a:cxn>
                <a:cxn ang="0">
                  <a:pos x="181" y="42"/>
                </a:cxn>
              </a:cxnLst>
              <a:rect l="0" t="0" r="r" b="b"/>
              <a:pathLst>
                <a:path w="181" h="71">
                  <a:moveTo>
                    <a:pt x="181" y="42"/>
                  </a:moveTo>
                  <a:lnTo>
                    <a:pt x="181" y="40"/>
                  </a:lnTo>
                  <a:lnTo>
                    <a:pt x="180" y="38"/>
                  </a:lnTo>
                  <a:lnTo>
                    <a:pt x="179" y="35"/>
                  </a:lnTo>
                  <a:lnTo>
                    <a:pt x="177" y="33"/>
                  </a:lnTo>
                  <a:lnTo>
                    <a:pt x="174" y="30"/>
                  </a:lnTo>
                  <a:lnTo>
                    <a:pt x="171" y="27"/>
                  </a:lnTo>
                  <a:lnTo>
                    <a:pt x="167" y="25"/>
                  </a:lnTo>
                  <a:lnTo>
                    <a:pt x="163" y="22"/>
                  </a:lnTo>
                  <a:lnTo>
                    <a:pt x="159" y="20"/>
                  </a:lnTo>
                  <a:lnTo>
                    <a:pt x="154" y="17"/>
                  </a:lnTo>
                  <a:lnTo>
                    <a:pt x="150" y="15"/>
                  </a:lnTo>
                  <a:lnTo>
                    <a:pt x="145" y="13"/>
                  </a:lnTo>
                  <a:lnTo>
                    <a:pt x="140" y="11"/>
                  </a:lnTo>
                  <a:lnTo>
                    <a:pt x="138" y="10"/>
                  </a:lnTo>
                  <a:lnTo>
                    <a:pt x="134" y="8"/>
                  </a:lnTo>
                  <a:lnTo>
                    <a:pt x="130" y="7"/>
                  </a:lnTo>
                  <a:lnTo>
                    <a:pt x="125" y="5"/>
                  </a:lnTo>
                  <a:lnTo>
                    <a:pt x="121" y="4"/>
                  </a:lnTo>
                  <a:lnTo>
                    <a:pt x="117" y="3"/>
                  </a:lnTo>
                  <a:lnTo>
                    <a:pt x="114" y="2"/>
                  </a:lnTo>
                  <a:lnTo>
                    <a:pt x="110" y="1"/>
                  </a:lnTo>
                  <a:lnTo>
                    <a:pt x="106" y="1"/>
                  </a:lnTo>
                  <a:lnTo>
                    <a:pt x="102" y="0"/>
                  </a:lnTo>
                  <a:lnTo>
                    <a:pt x="99" y="0"/>
                  </a:lnTo>
                  <a:lnTo>
                    <a:pt x="95" y="0"/>
                  </a:lnTo>
                  <a:lnTo>
                    <a:pt x="91" y="0"/>
                  </a:lnTo>
                  <a:lnTo>
                    <a:pt x="90" y="0"/>
                  </a:lnTo>
                  <a:lnTo>
                    <a:pt x="86" y="0"/>
                  </a:lnTo>
                  <a:lnTo>
                    <a:pt x="83" y="0"/>
                  </a:lnTo>
                  <a:lnTo>
                    <a:pt x="79" y="0"/>
                  </a:lnTo>
                  <a:lnTo>
                    <a:pt x="76" y="1"/>
                  </a:lnTo>
                  <a:lnTo>
                    <a:pt x="72" y="2"/>
                  </a:lnTo>
                  <a:lnTo>
                    <a:pt x="68" y="3"/>
                  </a:lnTo>
                  <a:lnTo>
                    <a:pt x="65" y="4"/>
                  </a:lnTo>
                  <a:lnTo>
                    <a:pt x="61" y="5"/>
                  </a:lnTo>
                  <a:lnTo>
                    <a:pt x="57" y="6"/>
                  </a:lnTo>
                  <a:lnTo>
                    <a:pt x="53" y="8"/>
                  </a:lnTo>
                  <a:lnTo>
                    <a:pt x="49" y="9"/>
                  </a:lnTo>
                  <a:lnTo>
                    <a:pt x="44" y="11"/>
                  </a:lnTo>
                  <a:lnTo>
                    <a:pt x="39" y="14"/>
                  </a:lnTo>
                  <a:lnTo>
                    <a:pt x="35" y="16"/>
                  </a:lnTo>
                  <a:lnTo>
                    <a:pt x="30" y="19"/>
                  </a:lnTo>
                  <a:lnTo>
                    <a:pt x="26" y="22"/>
                  </a:lnTo>
                  <a:lnTo>
                    <a:pt x="21" y="24"/>
                  </a:lnTo>
                  <a:lnTo>
                    <a:pt x="17" y="27"/>
                  </a:lnTo>
                  <a:lnTo>
                    <a:pt x="13" y="30"/>
                  </a:lnTo>
                  <a:lnTo>
                    <a:pt x="9" y="33"/>
                  </a:lnTo>
                  <a:lnTo>
                    <a:pt x="6" y="36"/>
                  </a:lnTo>
                  <a:lnTo>
                    <a:pt x="4" y="39"/>
                  </a:lnTo>
                  <a:lnTo>
                    <a:pt x="2" y="42"/>
                  </a:lnTo>
                  <a:lnTo>
                    <a:pt x="0" y="44"/>
                  </a:lnTo>
                  <a:lnTo>
                    <a:pt x="0" y="47"/>
                  </a:lnTo>
                  <a:lnTo>
                    <a:pt x="0" y="49"/>
                  </a:lnTo>
                  <a:lnTo>
                    <a:pt x="1" y="51"/>
                  </a:lnTo>
                  <a:lnTo>
                    <a:pt x="3" y="53"/>
                  </a:lnTo>
                  <a:lnTo>
                    <a:pt x="6" y="54"/>
                  </a:lnTo>
                  <a:lnTo>
                    <a:pt x="10" y="56"/>
                  </a:lnTo>
                  <a:lnTo>
                    <a:pt x="14" y="57"/>
                  </a:lnTo>
                  <a:lnTo>
                    <a:pt x="18" y="58"/>
                  </a:lnTo>
                  <a:lnTo>
                    <a:pt x="23" y="59"/>
                  </a:lnTo>
                  <a:lnTo>
                    <a:pt x="27" y="60"/>
                  </a:lnTo>
                  <a:lnTo>
                    <a:pt x="32" y="60"/>
                  </a:lnTo>
                  <a:lnTo>
                    <a:pt x="37" y="61"/>
                  </a:lnTo>
                  <a:lnTo>
                    <a:pt x="41" y="62"/>
                  </a:lnTo>
                  <a:lnTo>
                    <a:pt x="46" y="63"/>
                  </a:lnTo>
                  <a:lnTo>
                    <a:pt x="51" y="63"/>
                  </a:lnTo>
                  <a:lnTo>
                    <a:pt x="55" y="64"/>
                  </a:lnTo>
                  <a:lnTo>
                    <a:pt x="59" y="65"/>
                  </a:lnTo>
                  <a:lnTo>
                    <a:pt x="63" y="66"/>
                  </a:lnTo>
                  <a:lnTo>
                    <a:pt x="67" y="66"/>
                  </a:lnTo>
                  <a:lnTo>
                    <a:pt x="71" y="67"/>
                  </a:lnTo>
                  <a:lnTo>
                    <a:pt x="75" y="68"/>
                  </a:lnTo>
                  <a:lnTo>
                    <a:pt x="78" y="68"/>
                  </a:lnTo>
                  <a:lnTo>
                    <a:pt x="82" y="69"/>
                  </a:lnTo>
                  <a:lnTo>
                    <a:pt x="86" y="69"/>
                  </a:lnTo>
                  <a:lnTo>
                    <a:pt x="89" y="70"/>
                  </a:lnTo>
                  <a:lnTo>
                    <a:pt x="93" y="70"/>
                  </a:lnTo>
                  <a:lnTo>
                    <a:pt x="97" y="71"/>
                  </a:lnTo>
                  <a:lnTo>
                    <a:pt x="100" y="71"/>
                  </a:lnTo>
                  <a:lnTo>
                    <a:pt x="104" y="71"/>
                  </a:lnTo>
                  <a:lnTo>
                    <a:pt x="107" y="71"/>
                  </a:lnTo>
                  <a:lnTo>
                    <a:pt x="111" y="71"/>
                  </a:lnTo>
                  <a:lnTo>
                    <a:pt x="115" y="71"/>
                  </a:lnTo>
                  <a:lnTo>
                    <a:pt x="119" y="70"/>
                  </a:lnTo>
                  <a:lnTo>
                    <a:pt x="123" y="70"/>
                  </a:lnTo>
                  <a:lnTo>
                    <a:pt x="127" y="69"/>
                  </a:lnTo>
                  <a:lnTo>
                    <a:pt x="131" y="68"/>
                  </a:lnTo>
                  <a:lnTo>
                    <a:pt x="136" y="66"/>
                  </a:lnTo>
                  <a:lnTo>
                    <a:pt x="141" y="64"/>
                  </a:lnTo>
                  <a:lnTo>
                    <a:pt x="146" y="62"/>
                  </a:lnTo>
                  <a:lnTo>
                    <a:pt x="150" y="60"/>
                  </a:lnTo>
                  <a:lnTo>
                    <a:pt x="155" y="59"/>
                  </a:lnTo>
                  <a:lnTo>
                    <a:pt x="160" y="57"/>
                  </a:lnTo>
                  <a:lnTo>
                    <a:pt x="164" y="55"/>
                  </a:lnTo>
                  <a:lnTo>
                    <a:pt x="168" y="53"/>
                  </a:lnTo>
                  <a:lnTo>
                    <a:pt x="172" y="52"/>
                  </a:lnTo>
                  <a:lnTo>
                    <a:pt x="175" y="50"/>
                  </a:lnTo>
                  <a:lnTo>
                    <a:pt x="178" y="48"/>
                  </a:lnTo>
                  <a:lnTo>
                    <a:pt x="180" y="46"/>
                  </a:lnTo>
                  <a:lnTo>
                    <a:pt x="181" y="44"/>
                  </a:lnTo>
                  <a:lnTo>
                    <a:pt x="181" y="42"/>
                  </a:lnTo>
                  <a:lnTo>
                    <a:pt x="181" y="42"/>
                  </a:lnTo>
                </a:path>
              </a:pathLst>
            </a:custGeom>
            <a:noFill/>
            <a:ln w="0">
              <a:solidFill>
                <a:srgbClr val="000000"/>
              </a:solidFill>
              <a:prstDash val="solid"/>
              <a:round/>
              <a:headEnd/>
              <a:tailEnd/>
            </a:ln>
          </p:spPr>
          <p:txBody>
            <a:bodyPr/>
            <a:lstStyle/>
            <a:p>
              <a:endParaRPr lang="el-GR"/>
            </a:p>
          </p:txBody>
        </p:sp>
        <p:sp>
          <p:nvSpPr>
            <p:cNvPr id="108681" name="Freeform 137"/>
            <p:cNvSpPr>
              <a:spLocks noChangeAspect="1"/>
            </p:cNvSpPr>
            <p:nvPr/>
          </p:nvSpPr>
          <p:spPr bwMode="auto">
            <a:xfrm>
              <a:off x="3595" y="1788"/>
              <a:ext cx="662" cy="855"/>
            </a:xfrm>
            <a:custGeom>
              <a:avLst/>
              <a:gdLst/>
              <a:ahLst/>
              <a:cxnLst>
                <a:cxn ang="0">
                  <a:pos x="7" y="42"/>
                </a:cxn>
                <a:cxn ang="0">
                  <a:pos x="17" y="36"/>
                </a:cxn>
                <a:cxn ang="0">
                  <a:pos x="28" y="30"/>
                </a:cxn>
                <a:cxn ang="0">
                  <a:pos x="38" y="24"/>
                </a:cxn>
                <a:cxn ang="0">
                  <a:pos x="49" y="19"/>
                </a:cxn>
                <a:cxn ang="0">
                  <a:pos x="60" y="14"/>
                </a:cxn>
                <a:cxn ang="0">
                  <a:pos x="70" y="11"/>
                </a:cxn>
                <a:cxn ang="0">
                  <a:pos x="81" y="7"/>
                </a:cxn>
                <a:cxn ang="0">
                  <a:pos x="93" y="5"/>
                </a:cxn>
                <a:cxn ang="0">
                  <a:pos x="105" y="2"/>
                </a:cxn>
                <a:cxn ang="0">
                  <a:pos x="117" y="1"/>
                </a:cxn>
                <a:cxn ang="0">
                  <a:pos x="129" y="0"/>
                </a:cxn>
                <a:cxn ang="0">
                  <a:pos x="141" y="0"/>
                </a:cxn>
                <a:cxn ang="0">
                  <a:pos x="151" y="0"/>
                </a:cxn>
                <a:cxn ang="0">
                  <a:pos x="163" y="0"/>
                </a:cxn>
                <a:cxn ang="0">
                  <a:pos x="175" y="1"/>
                </a:cxn>
                <a:cxn ang="0">
                  <a:pos x="187" y="2"/>
                </a:cxn>
                <a:cxn ang="0">
                  <a:pos x="199" y="5"/>
                </a:cxn>
                <a:cxn ang="0">
                  <a:pos x="210" y="8"/>
                </a:cxn>
                <a:cxn ang="0">
                  <a:pos x="222" y="11"/>
                </a:cxn>
                <a:cxn ang="0">
                  <a:pos x="233" y="16"/>
                </a:cxn>
                <a:cxn ang="0">
                  <a:pos x="244" y="21"/>
                </a:cxn>
                <a:cxn ang="0">
                  <a:pos x="254" y="28"/>
                </a:cxn>
                <a:cxn ang="0">
                  <a:pos x="264" y="35"/>
                </a:cxn>
                <a:cxn ang="0">
                  <a:pos x="274" y="43"/>
                </a:cxn>
                <a:cxn ang="0">
                  <a:pos x="282" y="52"/>
                </a:cxn>
                <a:cxn ang="0">
                  <a:pos x="289" y="61"/>
                </a:cxn>
                <a:cxn ang="0">
                  <a:pos x="295" y="72"/>
                </a:cxn>
                <a:cxn ang="0">
                  <a:pos x="299" y="83"/>
                </a:cxn>
                <a:cxn ang="0">
                  <a:pos x="302" y="95"/>
                </a:cxn>
                <a:cxn ang="0">
                  <a:pos x="304" y="107"/>
                </a:cxn>
                <a:cxn ang="0">
                  <a:pos x="305" y="119"/>
                </a:cxn>
                <a:cxn ang="0">
                  <a:pos x="305" y="131"/>
                </a:cxn>
                <a:cxn ang="0">
                  <a:pos x="305" y="144"/>
                </a:cxn>
                <a:cxn ang="0">
                  <a:pos x="304" y="156"/>
                </a:cxn>
                <a:cxn ang="0">
                  <a:pos x="303" y="167"/>
                </a:cxn>
                <a:cxn ang="0">
                  <a:pos x="302" y="180"/>
                </a:cxn>
                <a:cxn ang="0">
                  <a:pos x="301" y="192"/>
                </a:cxn>
                <a:cxn ang="0">
                  <a:pos x="299" y="204"/>
                </a:cxn>
                <a:cxn ang="0">
                  <a:pos x="296" y="215"/>
                </a:cxn>
                <a:cxn ang="0">
                  <a:pos x="293" y="227"/>
                </a:cxn>
                <a:cxn ang="0">
                  <a:pos x="289" y="238"/>
                </a:cxn>
                <a:cxn ang="0">
                  <a:pos x="284" y="249"/>
                </a:cxn>
                <a:cxn ang="0">
                  <a:pos x="278" y="261"/>
                </a:cxn>
                <a:cxn ang="0">
                  <a:pos x="271" y="272"/>
                </a:cxn>
                <a:cxn ang="0">
                  <a:pos x="264" y="283"/>
                </a:cxn>
                <a:cxn ang="0">
                  <a:pos x="256" y="293"/>
                </a:cxn>
                <a:cxn ang="0">
                  <a:pos x="250" y="304"/>
                </a:cxn>
                <a:cxn ang="0">
                  <a:pos x="244" y="315"/>
                </a:cxn>
                <a:cxn ang="0">
                  <a:pos x="241" y="326"/>
                </a:cxn>
                <a:cxn ang="0">
                  <a:pos x="239" y="337"/>
                </a:cxn>
                <a:cxn ang="0">
                  <a:pos x="239" y="347"/>
                </a:cxn>
                <a:cxn ang="0">
                  <a:pos x="242" y="358"/>
                </a:cxn>
                <a:cxn ang="0">
                  <a:pos x="248" y="369"/>
                </a:cxn>
                <a:cxn ang="0">
                  <a:pos x="256" y="379"/>
                </a:cxn>
                <a:cxn ang="0">
                  <a:pos x="266" y="386"/>
                </a:cxn>
                <a:cxn ang="0">
                  <a:pos x="277" y="391"/>
                </a:cxn>
                <a:cxn ang="0">
                  <a:pos x="284" y="394"/>
                </a:cxn>
              </a:cxnLst>
              <a:rect l="0" t="0" r="r" b="b"/>
              <a:pathLst>
                <a:path w="305" h="394">
                  <a:moveTo>
                    <a:pt x="0" y="46"/>
                  </a:moveTo>
                  <a:lnTo>
                    <a:pt x="3" y="44"/>
                  </a:lnTo>
                  <a:lnTo>
                    <a:pt x="7" y="42"/>
                  </a:lnTo>
                  <a:lnTo>
                    <a:pt x="10" y="40"/>
                  </a:lnTo>
                  <a:lnTo>
                    <a:pt x="14" y="38"/>
                  </a:lnTo>
                  <a:lnTo>
                    <a:pt x="17" y="36"/>
                  </a:lnTo>
                  <a:lnTo>
                    <a:pt x="21" y="34"/>
                  </a:lnTo>
                  <a:lnTo>
                    <a:pt x="24" y="32"/>
                  </a:lnTo>
                  <a:lnTo>
                    <a:pt x="28" y="30"/>
                  </a:lnTo>
                  <a:lnTo>
                    <a:pt x="31" y="28"/>
                  </a:lnTo>
                  <a:lnTo>
                    <a:pt x="35" y="26"/>
                  </a:lnTo>
                  <a:lnTo>
                    <a:pt x="38" y="24"/>
                  </a:lnTo>
                  <a:lnTo>
                    <a:pt x="42" y="22"/>
                  </a:lnTo>
                  <a:lnTo>
                    <a:pt x="45" y="21"/>
                  </a:lnTo>
                  <a:lnTo>
                    <a:pt x="49" y="19"/>
                  </a:lnTo>
                  <a:lnTo>
                    <a:pt x="53" y="17"/>
                  </a:lnTo>
                  <a:lnTo>
                    <a:pt x="56" y="16"/>
                  </a:lnTo>
                  <a:lnTo>
                    <a:pt x="60" y="14"/>
                  </a:lnTo>
                  <a:lnTo>
                    <a:pt x="64" y="13"/>
                  </a:lnTo>
                  <a:lnTo>
                    <a:pt x="66" y="12"/>
                  </a:lnTo>
                  <a:lnTo>
                    <a:pt x="70" y="11"/>
                  </a:lnTo>
                  <a:lnTo>
                    <a:pt x="74" y="9"/>
                  </a:lnTo>
                  <a:lnTo>
                    <a:pt x="78" y="8"/>
                  </a:lnTo>
                  <a:lnTo>
                    <a:pt x="81" y="7"/>
                  </a:lnTo>
                  <a:lnTo>
                    <a:pt x="85" y="6"/>
                  </a:lnTo>
                  <a:lnTo>
                    <a:pt x="89" y="5"/>
                  </a:lnTo>
                  <a:lnTo>
                    <a:pt x="93" y="5"/>
                  </a:lnTo>
                  <a:lnTo>
                    <a:pt x="97" y="4"/>
                  </a:lnTo>
                  <a:lnTo>
                    <a:pt x="101" y="3"/>
                  </a:lnTo>
                  <a:lnTo>
                    <a:pt x="105" y="2"/>
                  </a:lnTo>
                  <a:lnTo>
                    <a:pt x="109" y="2"/>
                  </a:lnTo>
                  <a:lnTo>
                    <a:pt x="113" y="1"/>
                  </a:lnTo>
                  <a:lnTo>
                    <a:pt x="117" y="1"/>
                  </a:lnTo>
                  <a:lnTo>
                    <a:pt x="121" y="1"/>
                  </a:lnTo>
                  <a:lnTo>
                    <a:pt x="125" y="0"/>
                  </a:lnTo>
                  <a:lnTo>
                    <a:pt x="129" y="0"/>
                  </a:lnTo>
                  <a:lnTo>
                    <a:pt x="133" y="0"/>
                  </a:lnTo>
                  <a:lnTo>
                    <a:pt x="137" y="0"/>
                  </a:lnTo>
                  <a:lnTo>
                    <a:pt x="141" y="0"/>
                  </a:lnTo>
                  <a:lnTo>
                    <a:pt x="145" y="0"/>
                  </a:lnTo>
                  <a:lnTo>
                    <a:pt x="147" y="0"/>
                  </a:lnTo>
                  <a:lnTo>
                    <a:pt x="151" y="0"/>
                  </a:lnTo>
                  <a:lnTo>
                    <a:pt x="155" y="0"/>
                  </a:lnTo>
                  <a:lnTo>
                    <a:pt x="159" y="0"/>
                  </a:lnTo>
                  <a:lnTo>
                    <a:pt x="163" y="0"/>
                  </a:lnTo>
                  <a:lnTo>
                    <a:pt x="167" y="0"/>
                  </a:lnTo>
                  <a:lnTo>
                    <a:pt x="171" y="1"/>
                  </a:lnTo>
                  <a:lnTo>
                    <a:pt x="175" y="1"/>
                  </a:lnTo>
                  <a:lnTo>
                    <a:pt x="179" y="1"/>
                  </a:lnTo>
                  <a:lnTo>
                    <a:pt x="183" y="2"/>
                  </a:lnTo>
                  <a:lnTo>
                    <a:pt x="187" y="2"/>
                  </a:lnTo>
                  <a:lnTo>
                    <a:pt x="191" y="3"/>
                  </a:lnTo>
                  <a:lnTo>
                    <a:pt x="195" y="4"/>
                  </a:lnTo>
                  <a:lnTo>
                    <a:pt x="199" y="5"/>
                  </a:lnTo>
                  <a:lnTo>
                    <a:pt x="203" y="6"/>
                  </a:lnTo>
                  <a:lnTo>
                    <a:pt x="207" y="6"/>
                  </a:lnTo>
                  <a:lnTo>
                    <a:pt x="210" y="8"/>
                  </a:lnTo>
                  <a:lnTo>
                    <a:pt x="214" y="9"/>
                  </a:lnTo>
                  <a:lnTo>
                    <a:pt x="218" y="10"/>
                  </a:lnTo>
                  <a:lnTo>
                    <a:pt x="222" y="11"/>
                  </a:lnTo>
                  <a:lnTo>
                    <a:pt x="226" y="13"/>
                  </a:lnTo>
                  <a:lnTo>
                    <a:pt x="229" y="14"/>
                  </a:lnTo>
                  <a:lnTo>
                    <a:pt x="233" y="16"/>
                  </a:lnTo>
                  <a:lnTo>
                    <a:pt x="236" y="17"/>
                  </a:lnTo>
                  <a:lnTo>
                    <a:pt x="240" y="19"/>
                  </a:lnTo>
                  <a:lnTo>
                    <a:pt x="244" y="21"/>
                  </a:lnTo>
                  <a:lnTo>
                    <a:pt x="247" y="23"/>
                  </a:lnTo>
                  <a:lnTo>
                    <a:pt x="251" y="25"/>
                  </a:lnTo>
                  <a:lnTo>
                    <a:pt x="254" y="28"/>
                  </a:lnTo>
                  <a:lnTo>
                    <a:pt x="258" y="30"/>
                  </a:lnTo>
                  <a:lnTo>
                    <a:pt x="261" y="32"/>
                  </a:lnTo>
                  <a:lnTo>
                    <a:pt x="264" y="35"/>
                  </a:lnTo>
                  <a:lnTo>
                    <a:pt x="268" y="37"/>
                  </a:lnTo>
                  <a:lnTo>
                    <a:pt x="271" y="40"/>
                  </a:lnTo>
                  <a:lnTo>
                    <a:pt x="274" y="43"/>
                  </a:lnTo>
                  <a:lnTo>
                    <a:pt x="276" y="46"/>
                  </a:lnTo>
                  <a:lnTo>
                    <a:pt x="279" y="49"/>
                  </a:lnTo>
                  <a:lnTo>
                    <a:pt x="282" y="52"/>
                  </a:lnTo>
                  <a:lnTo>
                    <a:pt x="284" y="55"/>
                  </a:lnTo>
                  <a:lnTo>
                    <a:pt x="287" y="58"/>
                  </a:lnTo>
                  <a:lnTo>
                    <a:pt x="289" y="61"/>
                  </a:lnTo>
                  <a:lnTo>
                    <a:pt x="291" y="65"/>
                  </a:lnTo>
                  <a:lnTo>
                    <a:pt x="293" y="69"/>
                  </a:lnTo>
                  <a:lnTo>
                    <a:pt x="295" y="72"/>
                  </a:lnTo>
                  <a:lnTo>
                    <a:pt x="296" y="76"/>
                  </a:lnTo>
                  <a:lnTo>
                    <a:pt x="298" y="80"/>
                  </a:lnTo>
                  <a:lnTo>
                    <a:pt x="299" y="83"/>
                  </a:lnTo>
                  <a:lnTo>
                    <a:pt x="300" y="87"/>
                  </a:lnTo>
                  <a:lnTo>
                    <a:pt x="301" y="91"/>
                  </a:lnTo>
                  <a:lnTo>
                    <a:pt x="302" y="95"/>
                  </a:lnTo>
                  <a:lnTo>
                    <a:pt x="303" y="99"/>
                  </a:lnTo>
                  <a:lnTo>
                    <a:pt x="303" y="103"/>
                  </a:lnTo>
                  <a:lnTo>
                    <a:pt x="304" y="107"/>
                  </a:lnTo>
                  <a:lnTo>
                    <a:pt x="304" y="111"/>
                  </a:lnTo>
                  <a:lnTo>
                    <a:pt x="305" y="115"/>
                  </a:lnTo>
                  <a:lnTo>
                    <a:pt x="305" y="119"/>
                  </a:lnTo>
                  <a:lnTo>
                    <a:pt x="305" y="123"/>
                  </a:lnTo>
                  <a:lnTo>
                    <a:pt x="305" y="127"/>
                  </a:lnTo>
                  <a:lnTo>
                    <a:pt x="305" y="131"/>
                  </a:lnTo>
                  <a:lnTo>
                    <a:pt x="305" y="135"/>
                  </a:lnTo>
                  <a:lnTo>
                    <a:pt x="305" y="140"/>
                  </a:lnTo>
                  <a:lnTo>
                    <a:pt x="305" y="144"/>
                  </a:lnTo>
                  <a:lnTo>
                    <a:pt x="305" y="148"/>
                  </a:lnTo>
                  <a:lnTo>
                    <a:pt x="304" y="152"/>
                  </a:lnTo>
                  <a:lnTo>
                    <a:pt x="304" y="156"/>
                  </a:lnTo>
                  <a:lnTo>
                    <a:pt x="304" y="160"/>
                  </a:lnTo>
                  <a:lnTo>
                    <a:pt x="304" y="163"/>
                  </a:lnTo>
                  <a:lnTo>
                    <a:pt x="303" y="167"/>
                  </a:lnTo>
                  <a:lnTo>
                    <a:pt x="303" y="172"/>
                  </a:lnTo>
                  <a:lnTo>
                    <a:pt x="303" y="176"/>
                  </a:lnTo>
                  <a:lnTo>
                    <a:pt x="302" y="180"/>
                  </a:lnTo>
                  <a:lnTo>
                    <a:pt x="302" y="184"/>
                  </a:lnTo>
                  <a:lnTo>
                    <a:pt x="301" y="188"/>
                  </a:lnTo>
                  <a:lnTo>
                    <a:pt x="301" y="192"/>
                  </a:lnTo>
                  <a:lnTo>
                    <a:pt x="300" y="196"/>
                  </a:lnTo>
                  <a:lnTo>
                    <a:pt x="299" y="200"/>
                  </a:lnTo>
                  <a:lnTo>
                    <a:pt x="299" y="204"/>
                  </a:lnTo>
                  <a:lnTo>
                    <a:pt x="298" y="207"/>
                  </a:lnTo>
                  <a:lnTo>
                    <a:pt x="297" y="211"/>
                  </a:lnTo>
                  <a:lnTo>
                    <a:pt x="296" y="215"/>
                  </a:lnTo>
                  <a:lnTo>
                    <a:pt x="295" y="219"/>
                  </a:lnTo>
                  <a:lnTo>
                    <a:pt x="294" y="223"/>
                  </a:lnTo>
                  <a:lnTo>
                    <a:pt x="293" y="227"/>
                  </a:lnTo>
                  <a:lnTo>
                    <a:pt x="292" y="230"/>
                  </a:lnTo>
                  <a:lnTo>
                    <a:pt x="290" y="234"/>
                  </a:lnTo>
                  <a:lnTo>
                    <a:pt x="289" y="238"/>
                  </a:lnTo>
                  <a:lnTo>
                    <a:pt x="287" y="242"/>
                  </a:lnTo>
                  <a:lnTo>
                    <a:pt x="286" y="245"/>
                  </a:lnTo>
                  <a:lnTo>
                    <a:pt x="284" y="249"/>
                  </a:lnTo>
                  <a:lnTo>
                    <a:pt x="282" y="253"/>
                  </a:lnTo>
                  <a:lnTo>
                    <a:pt x="280" y="258"/>
                  </a:lnTo>
                  <a:lnTo>
                    <a:pt x="278" y="261"/>
                  </a:lnTo>
                  <a:lnTo>
                    <a:pt x="275" y="265"/>
                  </a:lnTo>
                  <a:lnTo>
                    <a:pt x="273" y="268"/>
                  </a:lnTo>
                  <a:lnTo>
                    <a:pt x="271" y="272"/>
                  </a:lnTo>
                  <a:lnTo>
                    <a:pt x="268" y="276"/>
                  </a:lnTo>
                  <a:lnTo>
                    <a:pt x="266" y="279"/>
                  </a:lnTo>
                  <a:lnTo>
                    <a:pt x="264" y="283"/>
                  </a:lnTo>
                  <a:lnTo>
                    <a:pt x="261" y="286"/>
                  </a:lnTo>
                  <a:lnTo>
                    <a:pt x="259" y="290"/>
                  </a:lnTo>
                  <a:lnTo>
                    <a:pt x="256" y="293"/>
                  </a:lnTo>
                  <a:lnTo>
                    <a:pt x="254" y="297"/>
                  </a:lnTo>
                  <a:lnTo>
                    <a:pt x="252" y="301"/>
                  </a:lnTo>
                  <a:lnTo>
                    <a:pt x="250" y="304"/>
                  </a:lnTo>
                  <a:lnTo>
                    <a:pt x="248" y="308"/>
                  </a:lnTo>
                  <a:lnTo>
                    <a:pt x="246" y="311"/>
                  </a:lnTo>
                  <a:lnTo>
                    <a:pt x="244" y="315"/>
                  </a:lnTo>
                  <a:lnTo>
                    <a:pt x="243" y="319"/>
                  </a:lnTo>
                  <a:lnTo>
                    <a:pt x="242" y="322"/>
                  </a:lnTo>
                  <a:lnTo>
                    <a:pt x="241" y="326"/>
                  </a:lnTo>
                  <a:lnTo>
                    <a:pt x="240" y="330"/>
                  </a:lnTo>
                  <a:lnTo>
                    <a:pt x="239" y="334"/>
                  </a:lnTo>
                  <a:lnTo>
                    <a:pt x="239" y="337"/>
                  </a:lnTo>
                  <a:lnTo>
                    <a:pt x="239" y="341"/>
                  </a:lnTo>
                  <a:lnTo>
                    <a:pt x="239" y="345"/>
                  </a:lnTo>
                  <a:lnTo>
                    <a:pt x="239" y="347"/>
                  </a:lnTo>
                  <a:lnTo>
                    <a:pt x="240" y="351"/>
                  </a:lnTo>
                  <a:lnTo>
                    <a:pt x="241" y="355"/>
                  </a:lnTo>
                  <a:lnTo>
                    <a:pt x="242" y="358"/>
                  </a:lnTo>
                  <a:lnTo>
                    <a:pt x="244" y="362"/>
                  </a:lnTo>
                  <a:lnTo>
                    <a:pt x="246" y="366"/>
                  </a:lnTo>
                  <a:lnTo>
                    <a:pt x="248" y="369"/>
                  </a:lnTo>
                  <a:lnTo>
                    <a:pt x="251" y="373"/>
                  </a:lnTo>
                  <a:lnTo>
                    <a:pt x="253" y="376"/>
                  </a:lnTo>
                  <a:lnTo>
                    <a:pt x="256" y="379"/>
                  </a:lnTo>
                  <a:lnTo>
                    <a:pt x="259" y="381"/>
                  </a:lnTo>
                  <a:lnTo>
                    <a:pt x="263" y="384"/>
                  </a:lnTo>
                  <a:lnTo>
                    <a:pt x="266" y="386"/>
                  </a:lnTo>
                  <a:lnTo>
                    <a:pt x="270" y="388"/>
                  </a:lnTo>
                  <a:lnTo>
                    <a:pt x="273" y="389"/>
                  </a:lnTo>
                  <a:lnTo>
                    <a:pt x="277" y="391"/>
                  </a:lnTo>
                  <a:lnTo>
                    <a:pt x="281" y="393"/>
                  </a:lnTo>
                  <a:lnTo>
                    <a:pt x="284" y="394"/>
                  </a:lnTo>
                  <a:lnTo>
                    <a:pt x="284" y="394"/>
                  </a:lnTo>
                </a:path>
              </a:pathLst>
            </a:custGeom>
            <a:noFill/>
            <a:ln w="0">
              <a:solidFill>
                <a:srgbClr val="000000"/>
              </a:solidFill>
              <a:prstDash val="solid"/>
              <a:round/>
              <a:headEnd/>
              <a:tailEnd/>
            </a:ln>
          </p:spPr>
          <p:txBody>
            <a:bodyPr/>
            <a:lstStyle/>
            <a:p>
              <a:endParaRPr lang="el-GR"/>
            </a:p>
          </p:txBody>
        </p:sp>
        <p:sp>
          <p:nvSpPr>
            <p:cNvPr id="108682" name="Freeform 138"/>
            <p:cNvSpPr>
              <a:spLocks noChangeAspect="1"/>
            </p:cNvSpPr>
            <p:nvPr/>
          </p:nvSpPr>
          <p:spPr bwMode="auto">
            <a:xfrm>
              <a:off x="4478" y="1786"/>
              <a:ext cx="673" cy="859"/>
            </a:xfrm>
            <a:custGeom>
              <a:avLst/>
              <a:gdLst/>
              <a:ahLst/>
              <a:cxnLst>
                <a:cxn ang="0">
                  <a:pos x="303" y="46"/>
                </a:cxn>
                <a:cxn ang="0">
                  <a:pos x="293" y="39"/>
                </a:cxn>
                <a:cxn ang="0">
                  <a:pos x="283" y="33"/>
                </a:cxn>
                <a:cxn ang="0">
                  <a:pos x="273" y="27"/>
                </a:cxn>
                <a:cxn ang="0">
                  <a:pos x="262" y="21"/>
                </a:cxn>
                <a:cxn ang="0">
                  <a:pos x="251" y="16"/>
                </a:cxn>
                <a:cxn ang="0">
                  <a:pos x="240" y="12"/>
                </a:cxn>
                <a:cxn ang="0">
                  <a:pos x="229" y="8"/>
                </a:cxn>
                <a:cxn ang="0">
                  <a:pos x="217" y="5"/>
                </a:cxn>
                <a:cxn ang="0">
                  <a:pos x="205" y="3"/>
                </a:cxn>
                <a:cxn ang="0">
                  <a:pos x="193" y="1"/>
                </a:cxn>
                <a:cxn ang="0">
                  <a:pos x="181" y="0"/>
                </a:cxn>
                <a:cxn ang="0">
                  <a:pos x="169" y="0"/>
                </a:cxn>
                <a:cxn ang="0">
                  <a:pos x="158" y="0"/>
                </a:cxn>
                <a:cxn ang="0">
                  <a:pos x="146" y="0"/>
                </a:cxn>
                <a:cxn ang="0">
                  <a:pos x="134" y="0"/>
                </a:cxn>
                <a:cxn ang="0">
                  <a:pos x="122" y="2"/>
                </a:cxn>
                <a:cxn ang="0">
                  <a:pos x="111" y="3"/>
                </a:cxn>
                <a:cxn ang="0">
                  <a:pos x="99" y="6"/>
                </a:cxn>
                <a:cxn ang="0">
                  <a:pos x="87" y="9"/>
                </a:cxn>
                <a:cxn ang="0">
                  <a:pos x="75" y="14"/>
                </a:cxn>
                <a:cxn ang="0">
                  <a:pos x="64" y="19"/>
                </a:cxn>
                <a:cxn ang="0">
                  <a:pos x="53" y="25"/>
                </a:cxn>
                <a:cxn ang="0">
                  <a:pos x="43" y="32"/>
                </a:cxn>
                <a:cxn ang="0">
                  <a:pos x="33" y="40"/>
                </a:cxn>
                <a:cxn ang="0">
                  <a:pos x="25" y="48"/>
                </a:cxn>
                <a:cxn ang="0">
                  <a:pos x="17" y="58"/>
                </a:cxn>
                <a:cxn ang="0">
                  <a:pos x="11" y="69"/>
                </a:cxn>
                <a:cxn ang="0">
                  <a:pos x="7" y="80"/>
                </a:cxn>
                <a:cxn ang="0">
                  <a:pos x="3" y="91"/>
                </a:cxn>
                <a:cxn ang="0">
                  <a:pos x="1" y="103"/>
                </a:cxn>
                <a:cxn ang="0">
                  <a:pos x="0" y="116"/>
                </a:cxn>
                <a:cxn ang="0">
                  <a:pos x="0" y="128"/>
                </a:cxn>
                <a:cxn ang="0">
                  <a:pos x="0" y="140"/>
                </a:cxn>
                <a:cxn ang="0">
                  <a:pos x="1" y="153"/>
                </a:cxn>
                <a:cxn ang="0">
                  <a:pos x="2" y="163"/>
                </a:cxn>
                <a:cxn ang="0">
                  <a:pos x="3" y="175"/>
                </a:cxn>
                <a:cxn ang="0">
                  <a:pos x="5" y="187"/>
                </a:cxn>
                <a:cxn ang="0">
                  <a:pos x="8" y="199"/>
                </a:cxn>
                <a:cxn ang="0">
                  <a:pos x="10" y="210"/>
                </a:cxn>
                <a:cxn ang="0">
                  <a:pos x="14" y="222"/>
                </a:cxn>
                <a:cxn ang="0">
                  <a:pos x="18" y="233"/>
                </a:cxn>
                <a:cxn ang="0">
                  <a:pos x="23" y="244"/>
                </a:cxn>
                <a:cxn ang="0">
                  <a:pos x="28" y="255"/>
                </a:cxn>
                <a:cxn ang="0">
                  <a:pos x="34" y="264"/>
                </a:cxn>
                <a:cxn ang="0">
                  <a:pos x="41" y="275"/>
                </a:cxn>
                <a:cxn ang="0">
                  <a:pos x="48" y="286"/>
                </a:cxn>
                <a:cxn ang="0">
                  <a:pos x="55" y="297"/>
                </a:cxn>
                <a:cxn ang="0">
                  <a:pos x="61" y="308"/>
                </a:cxn>
                <a:cxn ang="0">
                  <a:pos x="66" y="319"/>
                </a:cxn>
                <a:cxn ang="0">
                  <a:pos x="70" y="330"/>
                </a:cxn>
                <a:cxn ang="0">
                  <a:pos x="71" y="341"/>
                </a:cxn>
                <a:cxn ang="0">
                  <a:pos x="70" y="351"/>
                </a:cxn>
                <a:cxn ang="0">
                  <a:pos x="67" y="362"/>
                </a:cxn>
                <a:cxn ang="0">
                  <a:pos x="61" y="373"/>
                </a:cxn>
                <a:cxn ang="0">
                  <a:pos x="54" y="381"/>
                </a:cxn>
                <a:cxn ang="0">
                  <a:pos x="44" y="388"/>
                </a:cxn>
                <a:cxn ang="0">
                  <a:pos x="33" y="394"/>
                </a:cxn>
                <a:cxn ang="0">
                  <a:pos x="26" y="396"/>
                </a:cxn>
              </a:cxnLst>
              <a:rect l="0" t="0" r="r" b="b"/>
              <a:pathLst>
                <a:path w="310" h="396">
                  <a:moveTo>
                    <a:pt x="310" y="50"/>
                  </a:moveTo>
                  <a:lnTo>
                    <a:pt x="307" y="48"/>
                  </a:lnTo>
                  <a:lnTo>
                    <a:pt x="303" y="46"/>
                  </a:lnTo>
                  <a:lnTo>
                    <a:pt x="300" y="44"/>
                  </a:lnTo>
                  <a:lnTo>
                    <a:pt x="297" y="41"/>
                  </a:lnTo>
                  <a:lnTo>
                    <a:pt x="293" y="39"/>
                  </a:lnTo>
                  <a:lnTo>
                    <a:pt x="290" y="37"/>
                  </a:lnTo>
                  <a:lnTo>
                    <a:pt x="286" y="35"/>
                  </a:lnTo>
                  <a:lnTo>
                    <a:pt x="283" y="33"/>
                  </a:lnTo>
                  <a:lnTo>
                    <a:pt x="279" y="31"/>
                  </a:lnTo>
                  <a:lnTo>
                    <a:pt x="276" y="29"/>
                  </a:lnTo>
                  <a:lnTo>
                    <a:pt x="273" y="27"/>
                  </a:lnTo>
                  <a:lnTo>
                    <a:pt x="269" y="25"/>
                  </a:lnTo>
                  <a:lnTo>
                    <a:pt x="266" y="23"/>
                  </a:lnTo>
                  <a:lnTo>
                    <a:pt x="262" y="21"/>
                  </a:lnTo>
                  <a:lnTo>
                    <a:pt x="258" y="19"/>
                  </a:lnTo>
                  <a:lnTo>
                    <a:pt x="255" y="18"/>
                  </a:lnTo>
                  <a:lnTo>
                    <a:pt x="251" y="16"/>
                  </a:lnTo>
                  <a:lnTo>
                    <a:pt x="248" y="14"/>
                  </a:lnTo>
                  <a:lnTo>
                    <a:pt x="244" y="13"/>
                  </a:lnTo>
                  <a:lnTo>
                    <a:pt x="240" y="12"/>
                  </a:lnTo>
                  <a:lnTo>
                    <a:pt x="236" y="10"/>
                  </a:lnTo>
                  <a:lnTo>
                    <a:pt x="233" y="9"/>
                  </a:lnTo>
                  <a:lnTo>
                    <a:pt x="229" y="8"/>
                  </a:lnTo>
                  <a:lnTo>
                    <a:pt x="225" y="7"/>
                  </a:lnTo>
                  <a:lnTo>
                    <a:pt x="221" y="6"/>
                  </a:lnTo>
                  <a:lnTo>
                    <a:pt x="217" y="5"/>
                  </a:lnTo>
                  <a:lnTo>
                    <a:pt x="213" y="4"/>
                  </a:lnTo>
                  <a:lnTo>
                    <a:pt x="209" y="4"/>
                  </a:lnTo>
                  <a:lnTo>
                    <a:pt x="205" y="3"/>
                  </a:lnTo>
                  <a:lnTo>
                    <a:pt x="201" y="2"/>
                  </a:lnTo>
                  <a:lnTo>
                    <a:pt x="197" y="2"/>
                  </a:lnTo>
                  <a:lnTo>
                    <a:pt x="193" y="1"/>
                  </a:lnTo>
                  <a:lnTo>
                    <a:pt x="189" y="1"/>
                  </a:lnTo>
                  <a:lnTo>
                    <a:pt x="185" y="1"/>
                  </a:lnTo>
                  <a:lnTo>
                    <a:pt x="181" y="0"/>
                  </a:lnTo>
                  <a:lnTo>
                    <a:pt x="177" y="0"/>
                  </a:lnTo>
                  <a:lnTo>
                    <a:pt x="173" y="0"/>
                  </a:lnTo>
                  <a:lnTo>
                    <a:pt x="169" y="0"/>
                  </a:lnTo>
                  <a:lnTo>
                    <a:pt x="165" y="0"/>
                  </a:lnTo>
                  <a:lnTo>
                    <a:pt x="163" y="0"/>
                  </a:lnTo>
                  <a:lnTo>
                    <a:pt x="158" y="0"/>
                  </a:lnTo>
                  <a:lnTo>
                    <a:pt x="154" y="0"/>
                  </a:lnTo>
                  <a:lnTo>
                    <a:pt x="150" y="0"/>
                  </a:lnTo>
                  <a:lnTo>
                    <a:pt x="146" y="0"/>
                  </a:lnTo>
                  <a:lnTo>
                    <a:pt x="142" y="0"/>
                  </a:lnTo>
                  <a:lnTo>
                    <a:pt x="138" y="0"/>
                  </a:lnTo>
                  <a:lnTo>
                    <a:pt x="134" y="0"/>
                  </a:lnTo>
                  <a:lnTo>
                    <a:pt x="130" y="1"/>
                  </a:lnTo>
                  <a:lnTo>
                    <a:pt x="126" y="1"/>
                  </a:lnTo>
                  <a:lnTo>
                    <a:pt x="122" y="2"/>
                  </a:lnTo>
                  <a:lnTo>
                    <a:pt x="118" y="2"/>
                  </a:lnTo>
                  <a:lnTo>
                    <a:pt x="114" y="3"/>
                  </a:lnTo>
                  <a:lnTo>
                    <a:pt x="111" y="3"/>
                  </a:lnTo>
                  <a:lnTo>
                    <a:pt x="107" y="4"/>
                  </a:lnTo>
                  <a:lnTo>
                    <a:pt x="103" y="5"/>
                  </a:lnTo>
                  <a:lnTo>
                    <a:pt x="99" y="6"/>
                  </a:lnTo>
                  <a:lnTo>
                    <a:pt x="95" y="7"/>
                  </a:lnTo>
                  <a:lnTo>
                    <a:pt x="91" y="8"/>
                  </a:lnTo>
                  <a:lnTo>
                    <a:pt x="87" y="9"/>
                  </a:lnTo>
                  <a:lnTo>
                    <a:pt x="83" y="11"/>
                  </a:lnTo>
                  <a:lnTo>
                    <a:pt x="79" y="12"/>
                  </a:lnTo>
                  <a:lnTo>
                    <a:pt x="75" y="14"/>
                  </a:lnTo>
                  <a:lnTo>
                    <a:pt x="71" y="15"/>
                  </a:lnTo>
                  <a:lnTo>
                    <a:pt x="67" y="17"/>
                  </a:lnTo>
                  <a:lnTo>
                    <a:pt x="64" y="19"/>
                  </a:lnTo>
                  <a:lnTo>
                    <a:pt x="60" y="21"/>
                  </a:lnTo>
                  <a:lnTo>
                    <a:pt x="56" y="23"/>
                  </a:lnTo>
                  <a:lnTo>
                    <a:pt x="53" y="25"/>
                  </a:lnTo>
                  <a:lnTo>
                    <a:pt x="49" y="27"/>
                  </a:lnTo>
                  <a:lnTo>
                    <a:pt x="46" y="30"/>
                  </a:lnTo>
                  <a:lnTo>
                    <a:pt x="43" y="32"/>
                  </a:lnTo>
                  <a:lnTo>
                    <a:pt x="39" y="35"/>
                  </a:lnTo>
                  <a:lnTo>
                    <a:pt x="36" y="37"/>
                  </a:lnTo>
                  <a:lnTo>
                    <a:pt x="33" y="40"/>
                  </a:lnTo>
                  <a:lnTo>
                    <a:pt x="30" y="43"/>
                  </a:lnTo>
                  <a:lnTo>
                    <a:pt x="27" y="45"/>
                  </a:lnTo>
                  <a:lnTo>
                    <a:pt x="25" y="48"/>
                  </a:lnTo>
                  <a:lnTo>
                    <a:pt x="22" y="51"/>
                  </a:lnTo>
                  <a:lnTo>
                    <a:pt x="20" y="55"/>
                  </a:lnTo>
                  <a:lnTo>
                    <a:pt x="17" y="58"/>
                  </a:lnTo>
                  <a:lnTo>
                    <a:pt x="15" y="62"/>
                  </a:lnTo>
                  <a:lnTo>
                    <a:pt x="13" y="66"/>
                  </a:lnTo>
                  <a:lnTo>
                    <a:pt x="11" y="69"/>
                  </a:lnTo>
                  <a:lnTo>
                    <a:pt x="9" y="73"/>
                  </a:lnTo>
                  <a:lnTo>
                    <a:pt x="8" y="76"/>
                  </a:lnTo>
                  <a:lnTo>
                    <a:pt x="7" y="80"/>
                  </a:lnTo>
                  <a:lnTo>
                    <a:pt x="5" y="84"/>
                  </a:lnTo>
                  <a:lnTo>
                    <a:pt x="4" y="88"/>
                  </a:lnTo>
                  <a:lnTo>
                    <a:pt x="3" y="91"/>
                  </a:lnTo>
                  <a:lnTo>
                    <a:pt x="3" y="95"/>
                  </a:lnTo>
                  <a:lnTo>
                    <a:pt x="2" y="99"/>
                  </a:lnTo>
                  <a:lnTo>
                    <a:pt x="1" y="103"/>
                  </a:lnTo>
                  <a:lnTo>
                    <a:pt x="1" y="107"/>
                  </a:lnTo>
                  <a:lnTo>
                    <a:pt x="0" y="111"/>
                  </a:lnTo>
                  <a:lnTo>
                    <a:pt x="0" y="116"/>
                  </a:lnTo>
                  <a:lnTo>
                    <a:pt x="0" y="120"/>
                  </a:lnTo>
                  <a:lnTo>
                    <a:pt x="0" y="124"/>
                  </a:lnTo>
                  <a:lnTo>
                    <a:pt x="0" y="128"/>
                  </a:lnTo>
                  <a:lnTo>
                    <a:pt x="0" y="132"/>
                  </a:lnTo>
                  <a:lnTo>
                    <a:pt x="0" y="136"/>
                  </a:lnTo>
                  <a:lnTo>
                    <a:pt x="0" y="140"/>
                  </a:lnTo>
                  <a:lnTo>
                    <a:pt x="0" y="145"/>
                  </a:lnTo>
                  <a:lnTo>
                    <a:pt x="0" y="149"/>
                  </a:lnTo>
                  <a:lnTo>
                    <a:pt x="1" y="153"/>
                  </a:lnTo>
                  <a:lnTo>
                    <a:pt x="1" y="157"/>
                  </a:lnTo>
                  <a:lnTo>
                    <a:pt x="2" y="161"/>
                  </a:lnTo>
                  <a:lnTo>
                    <a:pt x="2" y="163"/>
                  </a:lnTo>
                  <a:lnTo>
                    <a:pt x="2" y="167"/>
                  </a:lnTo>
                  <a:lnTo>
                    <a:pt x="3" y="171"/>
                  </a:lnTo>
                  <a:lnTo>
                    <a:pt x="3" y="175"/>
                  </a:lnTo>
                  <a:lnTo>
                    <a:pt x="4" y="179"/>
                  </a:lnTo>
                  <a:lnTo>
                    <a:pt x="5" y="183"/>
                  </a:lnTo>
                  <a:lnTo>
                    <a:pt x="5" y="187"/>
                  </a:lnTo>
                  <a:lnTo>
                    <a:pt x="6" y="191"/>
                  </a:lnTo>
                  <a:lnTo>
                    <a:pt x="7" y="195"/>
                  </a:lnTo>
                  <a:lnTo>
                    <a:pt x="8" y="199"/>
                  </a:lnTo>
                  <a:lnTo>
                    <a:pt x="8" y="202"/>
                  </a:lnTo>
                  <a:lnTo>
                    <a:pt x="9" y="206"/>
                  </a:lnTo>
                  <a:lnTo>
                    <a:pt x="10" y="210"/>
                  </a:lnTo>
                  <a:lnTo>
                    <a:pt x="11" y="214"/>
                  </a:lnTo>
                  <a:lnTo>
                    <a:pt x="13" y="218"/>
                  </a:lnTo>
                  <a:lnTo>
                    <a:pt x="14" y="222"/>
                  </a:lnTo>
                  <a:lnTo>
                    <a:pt x="15" y="225"/>
                  </a:lnTo>
                  <a:lnTo>
                    <a:pt x="17" y="229"/>
                  </a:lnTo>
                  <a:lnTo>
                    <a:pt x="18" y="233"/>
                  </a:lnTo>
                  <a:lnTo>
                    <a:pt x="20" y="236"/>
                  </a:lnTo>
                  <a:lnTo>
                    <a:pt x="21" y="240"/>
                  </a:lnTo>
                  <a:lnTo>
                    <a:pt x="23" y="244"/>
                  </a:lnTo>
                  <a:lnTo>
                    <a:pt x="25" y="248"/>
                  </a:lnTo>
                  <a:lnTo>
                    <a:pt x="27" y="251"/>
                  </a:lnTo>
                  <a:lnTo>
                    <a:pt x="28" y="255"/>
                  </a:lnTo>
                  <a:lnTo>
                    <a:pt x="30" y="257"/>
                  </a:lnTo>
                  <a:lnTo>
                    <a:pt x="32" y="261"/>
                  </a:lnTo>
                  <a:lnTo>
                    <a:pt x="34" y="264"/>
                  </a:lnTo>
                  <a:lnTo>
                    <a:pt x="36" y="268"/>
                  </a:lnTo>
                  <a:lnTo>
                    <a:pt x="39" y="272"/>
                  </a:lnTo>
                  <a:lnTo>
                    <a:pt x="41" y="275"/>
                  </a:lnTo>
                  <a:lnTo>
                    <a:pt x="43" y="279"/>
                  </a:lnTo>
                  <a:lnTo>
                    <a:pt x="46" y="282"/>
                  </a:lnTo>
                  <a:lnTo>
                    <a:pt x="48" y="286"/>
                  </a:lnTo>
                  <a:lnTo>
                    <a:pt x="51" y="290"/>
                  </a:lnTo>
                  <a:lnTo>
                    <a:pt x="53" y="293"/>
                  </a:lnTo>
                  <a:lnTo>
                    <a:pt x="55" y="297"/>
                  </a:lnTo>
                  <a:lnTo>
                    <a:pt x="57" y="300"/>
                  </a:lnTo>
                  <a:lnTo>
                    <a:pt x="59" y="304"/>
                  </a:lnTo>
                  <a:lnTo>
                    <a:pt x="61" y="308"/>
                  </a:lnTo>
                  <a:lnTo>
                    <a:pt x="63" y="311"/>
                  </a:lnTo>
                  <a:lnTo>
                    <a:pt x="65" y="315"/>
                  </a:lnTo>
                  <a:lnTo>
                    <a:pt x="66" y="319"/>
                  </a:lnTo>
                  <a:lnTo>
                    <a:pt x="68" y="322"/>
                  </a:lnTo>
                  <a:lnTo>
                    <a:pt x="69" y="326"/>
                  </a:lnTo>
                  <a:lnTo>
                    <a:pt x="70" y="330"/>
                  </a:lnTo>
                  <a:lnTo>
                    <a:pt x="70" y="334"/>
                  </a:lnTo>
                  <a:lnTo>
                    <a:pt x="71" y="337"/>
                  </a:lnTo>
                  <a:lnTo>
                    <a:pt x="71" y="341"/>
                  </a:lnTo>
                  <a:lnTo>
                    <a:pt x="71" y="345"/>
                  </a:lnTo>
                  <a:lnTo>
                    <a:pt x="71" y="349"/>
                  </a:lnTo>
                  <a:lnTo>
                    <a:pt x="70" y="351"/>
                  </a:lnTo>
                  <a:lnTo>
                    <a:pt x="69" y="355"/>
                  </a:lnTo>
                  <a:lnTo>
                    <a:pt x="68" y="359"/>
                  </a:lnTo>
                  <a:lnTo>
                    <a:pt x="67" y="362"/>
                  </a:lnTo>
                  <a:lnTo>
                    <a:pt x="65" y="366"/>
                  </a:lnTo>
                  <a:lnTo>
                    <a:pt x="63" y="370"/>
                  </a:lnTo>
                  <a:lnTo>
                    <a:pt x="61" y="373"/>
                  </a:lnTo>
                  <a:lnTo>
                    <a:pt x="58" y="376"/>
                  </a:lnTo>
                  <a:lnTo>
                    <a:pt x="56" y="379"/>
                  </a:lnTo>
                  <a:lnTo>
                    <a:pt x="54" y="381"/>
                  </a:lnTo>
                  <a:lnTo>
                    <a:pt x="50" y="384"/>
                  </a:lnTo>
                  <a:lnTo>
                    <a:pt x="47" y="386"/>
                  </a:lnTo>
                  <a:lnTo>
                    <a:pt x="44" y="388"/>
                  </a:lnTo>
                  <a:lnTo>
                    <a:pt x="40" y="390"/>
                  </a:lnTo>
                  <a:lnTo>
                    <a:pt x="37" y="392"/>
                  </a:lnTo>
                  <a:lnTo>
                    <a:pt x="33" y="394"/>
                  </a:lnTo>
                  <a:lnTo>
                    <a:pt x="29" y="395"/>
                  </a:lnTo>
                  <a:lnTo>
                    <a:pt x="26" y="396"/>
                  </a:lnTo>
                  <a:lnTo>
                    <a:pt x="26" y="396"/>
                  </a:lnTo>
                </a:path>
              </a:pathLst>
            </a:custGeom>
            <a:noFill/>
            <a:ln w="0">
              <a:solidFill>
                <a:srgbClr val="000000"/>
              </a:solidFill>
              <a:prstDash val="solid"/>
              <a:round/>
              <a:headEnd/>
              <a:tailEnd/>
            </a:ln>
          </p:spPr>
          <p:txBody>
            <a:bodyPr/>
            <a:lstStyle/>
            <a:p>
              <a:endParaRPr lang="el-GR"/>
            </a:p>
          </p:txBody>
        </p:sp>
        <p:sp>
          <p:nvSpPr>
            <p:cNvPr id="108683" name="Freeform 139"/>
            <p:cNvSpPr>
              <a:spLocks noChangeAspect="1"/>
            </p:cNvSpPr>
            <p:nvPr/>
          </p:nvSpPr>
          <p:spPr bwMode="auto">
            <a:xfrm>
              <a:off x="3387" y="2156"/>
              <a:ext cx="1959" cy="1420"/>
            </a:xfrm>
            <a:custGeom>
              <a:avLst/>
              <a:gdLst/>
              <a:ahLst/>
              <a:cxnLst>
                <a:cxn ang="0">
                  <a:pos x="2" y="23"/>
                </a:cxn>
                <a:cxn ang="0">
                  <a:pos x="6" y="51"/>
                </a:cxn>
                <a:cxn ang="0">
                  <a:pos x="9" y="79"/>
                </a:cxn>
                <a:cxn ang="0">
                  <a:pos x="13" y="107"/>
                </a:cxn>
                <a:cxn ang="0">
                  <a:pos x="18" y="135"/>
                </a:cxn>
                <a:cxn ang="0">
                  <a:pos x="22" y="162"/>
                </a:cxn>
                <a:cxn ang="0">
                  <a:pos x="27" y="187"/>
                </a:cxn>
                <a:cxn ang="0">
                  <a:pos x="32" y="215"/>
                </a:cxn>
                <a:cxn ang="0">
                  <a:pos x="38" y="242"/>
                </a:cxn>
                <a:cxn ang="0">
                  <a:pos x="44" y="270"/>
                </a:cxn>
                <a:cxn ang="0">
                  <a:pos x="51" y="297"/>
                </a:cxn>
                <a:cxn ang="0">
                  <a:pos x="59" y="324"/>
                </a:cxn>
                <a:cxn ang="0">
                  <a:pos x="68" y="351"/>
                </a:cxn>
                <a:cxn ang="0">
                  <a:pos x="77" y="378"/>
                </a:cxn>
                <a:cxn ang="0">
                  <a:pos x="88" y="403"/>
                </a:cxn>
                <a:cxn ang="0">
                  <a:pos x="100" y="429"/>
                </a:cxn>
                <a:cxn ang="0">
                  <a:pos x="113" y="451"/>
                </a:cxn>
                <a:cxn ang="0">
                  <a:pos x="129" y="475"/>
                </a:cxn>
                <a:cxn ang="0">
                  <a:pos x="146" y="497"/>
                </a:cxn>
                <a:cxn ang="0">
                  <a:pos x="164" y="517"/>
                </a:cxn>
                <a:cxn ang="0">
                  <a:pos x="184" y="536"/>
                </a:cxn>
                <a:cxn ang="0">
                  <a:pos x="206" y="555"/>
                </a:cxn>
                <a:cxn ang="0">
                  <a:pos x="226" y="570"/>
                </a:cxn>
                <a:cxn ang="0">
                  <a:pos x="248" y="587"/>
                </a:cxn>
                <a:cxn ang="0">
                  <a:pos x="272" y="602"/>
                </a:cxn>
                <a:cxn ang="0">
                  <a:pos x="294" y="615"/>
                </a:cxn>
                <a:cxn ang="0">
                  <a:pos x="320" y="627"/>
                </a:cxn>
                <a:cxn ang="0">
                  <a:pos x="346" y="637"/>
                </a:cxn>
                <a:cxn ang="0">
                  <a:pos x="370" y="645"/>
                </a:cxn>
                <a:cxn ang="0">
                  <a:pos x="398" y="650"/>
                </a:cxn>
                <a:cxn ang="0">
                  <a:pos x="426" y="654"/>
                </a:cxn>
                <a:cxn ang="0">
                  <a:pos x="452" y="655"/>
                </a:cxn>
                <a:cxn ang="0">
                  <a:pos x="480" y="653"/>
                </a:cxn>
                <a:cxn ang="0">
                  <a:pos x="508" y="650"/>
                </a:cxn>
                <a:cxn ang="0">
                  <a:pos x="534" y="644"/>
                </a:cxn>
                <a:cxn ang="0">
                  <a:pos x="561" y="636"/>
                </a:cxn>
                <a:cxn ang="0">
                  <a:pos x="587" y="625"/>
                </a:cxn>
                <a:cxn ang="0">
                  <a:pos x="613" y="612"/>
                </a:cxn>
                <a:cxn ang="0">
                  <a:pos x="637" y="598"/>
                </a:cxn>
                <a:cxn ang="0">
                  <a:pos x="660" y="582"/>
                </a:cxn>
                <a:cxn ang="0">
                  <a:pos x="684" y="564"/>
                </a:cxn>
                <a:cxn ang="0">
                  <a:pos x="705" y="546"/>
                </a:cxn>
                <a:cxn ang="0">
                  <a:pos x="725" y="527"/>
                </a:cxn>
                <a:cxn ang="0">
                  <a:pos x="743" y="508"/>
                </a:cxn>
                <a:cxn ang="0">
                  <a:pos x="760" y="487"/>
                </a:cxn>
                <a:cxn ang="0">
                  <a:pos x="776" y="464"/>
                </a:cxn>
                <a:cxn ang="0">
                  <a:pos x="792" y="440"/>
                </a:cxn>
                <a:cxn ang="0">
                  <a:pos x="805" y="415"/>
                </a:cxn>
                <a:cxn ang="0">
                  <a:pos x="818" y="390"/>
                </a:cxn>
                <a:cxn ang="0">
                  <a:pos x="829" y="363"/>
                </a:cxn>
                <a:cxn ang="0">
                  <a:pos x="838" y="337"/>
                </a:cxn>
                <a:cxn ang="0">
                  <a:pos x="847" y="310"/>
                </a:cxn>
                <a:cxn ang="0">
                  <a:pos x="854" y="283"/>
                </a:cxn>
                <a:cxn ang="0">
                  <a:pos x="860" y="256"/>
                </a:cxn>
                <a:cxn ang="0">
                  <a:pos x="866" y="229"/>
                </a:cxn>
                <a:cxn ang="0">
                  <a:pos x="871" y="201"/>
                </a:cxn>
                <a:cxn ang="0">
                  <a:pos x="877" y="174"/>
                </a:cxn>
                <a:cxn ang="0">
                  <a:pos x="882" y="146"/>
                </a:cxn>
                <a:cxn ang="0">
                  <a:pos x="887" y="119"/>
                </a:cxn>
                <a:cxn ang="0">
                  <a:pos x="892" y="91"/>
                </a:cxn>
                <a:cxn ang="0">
                  <a:pos x="896" y="63"/>
                </a:cxn>
                <a:cxn ang="0">
                  <a:pos x="900" y="35"/>
                </a:cxn>
                <a:cxn ang="0">
                  <a:pos x="903" y="7"/>
                </a:cxn>
              </a:cxnLst>
              <a:rect l="0" t="0" r="r" b="b"/>
              <a:pathLst>
                <a:path w="903" h="655">
                  <a:moveTo>
                    <a:pt x="0" y="0"/>
                  </a:moveTo>
                  <a:lnTo>
                    <a:pt x="0" y="4"/>
                  </a:lnTo>
                  <a:lnTo>
                    <a:pt x="0" y="7"/>
                  </a:lnTo>
                  <a:lnTo>
                    <a:pt x="1" y="11"/>
                  </a:lnTo>
                  <a:lnTo>
                    <a:pt x="1" y="15"/>
                  </a:lnTo>
                  <a:lnTo>
                    <a:pt x="2" y="19"/>
                  </a:lnTo>
                  <a:lnTo>
                    <a:pt x="2" y="23"/>
                  </a:lnTo>
                  <a:lnTo>
                    <a:pt x="3" y="27"/>
                  </a:lnTo>
                  <a:lnTo>
                    <a:pt x="3" y="31"/>
                  </a:lnTo>
                  <a:lnTo>
                    <a:pt x="4" y="35"/>
                  </a:lnTo>
                  <a:lnTo>
                    <a:pt x="4" y="39"/>
                  </a:lnTo>
                  <a:lnTo>
                    <a:pt x="5" y="43"/>
                  </a:lnTo>
                  <a:lnTo>
                    <a:pt x="5" y="47"/>
                  </a:lnTo>
                  <a:lnTo>
                    <a:pt x="6" y="51"/>
                  </a:lnTo>
                  <a:lnTo>
                    <a:pt x="6" y="55"/>
                  </a:lnTo>
                  <a:lnTo>
                    <a:pt x="7" y="59"/>
                  </a:lnTo>
                  <a:lnTo>
                    <a:pt x="7" y="63"/>
                  </a:lnTo>
                  <a:lnTo>
                    <a:pt x="8" y="67"/>
                  </a:lnTo>
                  <a:lnTo>
                    <a:pt x="8" y="71"/>
                  </a:lnTo>
                  <a:lnTo>
                    <a:pt x="9" y="75"/>
                  </a:lnTo>
                  <a:lnTo>
                    <a:pt x="9" y="79"/>
                  </a:lnTo>
                  <a:lnTo>
                    <a:pt x="10" y="83"/>
                  </a:lnTo>
                  <a:lnTo>
                    <a:pt x="10" y="87"/>
                  </a:lnTo>
                  <a:lnTo>
                    <a:pt x="11" y="91"/>
                  </a:lnTo>
                  <a:lnTo>
                    <a:pt x="12" y="95"/>
                  </a:lnTo>
                  <a:lnTo>
                    <a:pt x="12" y="99"/>
                  </a:lnTo>
                  <a:lnTo>
                    <a:pt x="13" y="103"/>
                  </a:lnTo>
                  <a:lnTo>
                    <a:pt x="13" y="107"/>
                  </a:lnTo>
                  <a:lnTo>
                    <a:pt x="14" y="111"/>
                  </a:lnTo>
                  <a:lnTo>
                    <a:pt x="15" y="115"/>
                  </a:lnTo>
                  <a:lnTo>
                    <a:pt x="15" y="119"/>
                  </a:lnTo>
                  <a:lnTo>
                    <a:pt x="16" y="123"/>
                  </a:lnTo>
                  <a:lnTo>
                    <a:pt x="16" y="127"/>
                  </a:lnTo>
                  <a:lnTo>
                    <a:pt x="17" y="131"/>
                  </a:lnTo>
                  <a:lnTo>
                    <a:pt x="18" y="135"/>
                  </a:lnTo>
                  <a:lnTo>
                    <a:pt x="18" y="139"/>
                  </a:lnTo>
                  <a:lnTo>
                    <a:pt x="19" y="143"/>
                  </a:lnTo>
                  <a:lnTo>
                    <a:pt x="20" y="146"/>
                  </a:lnTo>
                  <a:lnTo>
                    <a:pt x="20" y="150"/>
                  </a:lnTo>
                  <a:lnTo>
                    <a:pt x="21" y="154"/>
                  </a:lnTo>
                  <a:lnTo>
                    <a:pt x="22" y="158"/>
                  </a:lnTo>
                  <a:lnTo>
                    <a:pt x="22" y="162"/>
                  </a:lnTo>
                  <a:lnTo>
                    <a:pt x="23" y="166"/>
                  </a:lnTo>
                  <a:lnTo>
                    <a:pt x="24" y="170"/>
                  </a:lnTo>
                  <a:lnTo>
                    <a:pt x="24" y="172"/>
                  </a:lnTo>
                  <a:lnTo>
                    <a:pt x="25" y="176"/>
                  </a:lnTo>
                  <a:lnTo>
                    <a:pt x="25" y="180"/>
                  </a:lnTo>
                  <a:lnTo>
                    <a:pt x="26" y="184"/>
                  </a:lnTo>
                  <a:lnTo>
                    <a:pt x="27" y="187"/>
                  </a:lnTo>
                  <a:lnTo>
                    <a:pt x="28" y="191"/>
                  </a:lnTo>
                  <a:lnTo>
                    <a:pt x="28" y="195"/>
                  </a:lnTo>
                  <a:lnTo>
                    <a:pt x="29" y="199"/>
                  </a:lnTo>
                  <a:lnTo>
                    <a:pt x="30" y="203"/>
                  </a:lnTo>
                  <a:lnTo>
                    <a:pt x="31" y="207"/>
                  </a:lnTo>
                  <a:lnTo>
                    <a:pt x="31" y="211"/>
                  </a:lnTo>
                  <a:lnTo>
                    <a:pt x="32" y="215"/>
                  </a:lnTo>
                  <a:lnTo>
                    <a:pt x="33" y="219"/>
                  </a:lnTo>
                  <a:lnTo>
                    <a:pt x="34" y="223"/>
                  </a:lnTo>
                  <a:lnTo>
                    <a:pt x="35" y="227"/>
                  </a:lnTo>
                  <a:lnTo>
                    <a:pt x="35" y="231"/>
                  </a:lnTo>
                  <a:lnTo>
                    <a:pt x="36" y="235"/>
                  </a:lnTo>
                  <a:lnTo>
                    <a:pt x="37" y="238"/>
                  </a:lnTo>
                  <a:lnTo>
                    <a:pt x="38" y="242"/>
                  </a:lnTo>
                  <a:lnTo>
                    <a:pt x="39" y="246"/>
                  </a:lnTo>
                  <a:lnTo>
                    <a:pt x="40" y="250"/>
                  </a:lnTo>
                  <a:lnTo>
                    <a:pt x="41" y="254"/>
                  </a:lnTo>
                  <a:lnTo>
                    <a:pt x="41" y="258"/>
                  </a:lnTo>
                  <a:lnTo>
                    <a:pt x="42" y="262"/>
                  </a:lnTo>
                  <a:lnTo>
                    <a:pt x="43" y="266"/>
                  </a:lnTo>
                  <a:lnTo>
                    <a:pt x="44" y="270"/>
                  </a:lnTo>
                  <a:lnTo>
                    <a:pt x="45" y="274"/>
                  </a:lnTo>
                  <a:lnTo>
                    <a:pt x="46" y="278"/>
                  </a:lnTo>
                  <a:lnTo>
                    <a:pt x="47" y="282"/>
                  </a:lnTo>
                  <a:lnTo>
                    <a:pt x="48" y="285"/>
                  </a:lnTo>
                  <a:lnTo>
                    <a:pt x="49" y="289"/>
                  </a:lnTo>
                  <a:lnTo>
                    <a:pt x="50" y="293"/>
                  </a:lnTo>
                  <a:lnTo>
                    <a:pt x="51" y="297"/>
                  </a:lnTo>
                  <a:lnTo>
                    <a:pt x="52" y="301"/>
                  </a:lnTo>
                  <a:lnTo>
                    <a:pt x="53" y="305"/>
                  </a:lnTo>
                  <a:lnTo>
                    <a:pt x="54" y="309"/>
                  </a:lnTo>
                  <a:lnTo>
                    <a:pt x="56" y="312"/>
                  </a:lnTo>
                  <a:lnTo>
                    <a:pt x="57" y="316"/>
                  </a:lnTo>
                  <a:lnTo>
                    <a:pt x="58" y="320"/>
                  </a:lnTo>
                  <a:lnTo>
                    <a:pt x="59" y="324"/>
                  </a:lnTo>
                  <a:lnTo>
                    <a:pt x="60" y="328"/>
                  </a:lnTo>
                  <a:lnTo>
                    <a:pt x="61" y="332"/>
                  </a:lnTo>
                  <a:lnTo>
                    <a:pt x="63" y="335"/>
                  </a:lnTo>
                  <a:lnTo>
                    <a:pt x="64" y="339"/>
                  </a:lnTo>
                  <a:lnTo>
                    <a:pt x="65" y="343"/>
                  </a:lnTo>
                  <a:lnTo>
                    <a:pt x="66" y="347"/>
                  </a:lnTo>
                  <a:lnTo>
                    <a:pt x="68" y="351"/>
                  </a:lnTo>
                  <a:lnTo>
                    <a:pt x="69" y="354"/>
                  </a:lnTo>
                  <a:lnTo>
                    <a:pt x="70" y="359"/>
                  </a:lnTo>
                  <a:lnTo>
                    <a:pt x="72" y="362"/>
                  </a:lnTo>
                  <a:lnTo>
                    <a:pt x="73" y="366"/>
                  </a:lnTo>
                  <a:lnTo>
                    <a:pt x="75" y="370"/>
                  </a:lnTo>
                  <a:lnTo>
                    <a:pt x="76" y="374"/>
                  </a:lnTo>
                  <a:lnTo>
                    <a:pt x="77" y="378"/>
                  </a:lnTo>
                  <a:lnTo>
                    <a:pt x="79" y="381"/>
                  </a:lnTo>
                  <a:lnTo>
                    <a:pt x="80" y="385"/>
                  </a:lnTo>
                  <a:lnTo>
                    <a:pt x="82" y="389"/>
                  </a:lnTo>
                  <a:lnTo>
                    <a:pt x="83" y="392"/>
                  </a:lnTo>
                  <a:lnTo>
                    <a:pt x="85" y="396"/>
                  </a:lnTo>
                  <a:lnTo>
                    <a:pt x="87" y="400"/>
                  </a:lnTo>
                  <a:lnTo>
                    <a:pt x="88" y="403"/>
                  </a:lnTo>
                  <a:lnTo>
                    <a:pt x="90" y="407"/>
                  </a:lnTo>
                  <a:lnTo>
                    <a:pt x="92" y="411"/>
                  </a:lnTo>
                  <a:lnTo>
                    <a:pt x="93" y="414"/>
                  </a:lnTo>
                  <a:lnTo>
                    <a:pt x="95" y="418"/>
                  </a:lnTo>
                  <a:lnTo>
                    <a:pt x="97" y="421"/>
                  </a:lnTo>
                  <a:lnTo>
                    <a:pt x="99" y="425"/>
                  </a:lnTo>
                  <a:lnTo>
                    <a:pt x="100" y="429"/>
                  </a:lnTo>
                  <a:lnTo>
                    <a:pt x="102" y="432"/>
                  </a:lnTo>
                  <a:lnTo>
                    <a:pt x="104" y="436"/>
                  </a:lnTo>
                  <a:lnTo>
                    <a:pt x="106" y="439"/>
                  </a:lnTo>
                  <a:lnTo>
                    <a:pt x="108" y="443"/>
                  </a:lnTo>
                  <a:lnTo>
                    <a:pt x="109" y="444"/>
                  </a:lnTo>
                  <a:lnTo>
                    <a:pt x="111" y="448"/>
                  </a:lnTo>
                  <a:lnTo>
                    <a:pt x="113" y="451"/>
                  </a:lnTo>
                  <a:lnTo>
                    <a:pt x="115" y="455"/>
                  </a:lnTo>
                  <a:lnTo>
                    <a:pt x="118" y="458"/>
                  </a:lnTo>
                  <a:lnTo>
                    <a:pt x="120" y="462"/>
                  </a:lnTo>
                  <a:lnTo>
                    <a:pt x="122" y="465"/>
                  </a:lnTo>
                  <a:lnTo>
                    <a:pt x="124" y="468"/>
                  </a:lnTo>
                  <a:lnTo>
                    <a:pt x="127" y="471"/>
                  </a:lnTo>
                  <a:lnTo>
                    <a:pt x="129" y="475"/>
                  </a:lnTo>
                  <a:lnTo>
                    <a:pt x="131" y="478"/>
                  </a:lnTo>
                  <a:lnTo>
                    <a:pt x="134" y="481"/>
                  </a:lnTo>
                  <a:lnTo>
                    <a:pt x="136" y="484"/>
                  </a:lnTo>
                  <a:lnTo>
                    <a:pt x="139" y="488"/>
                  </a:lnTo>
                  <a:lnTo>
                    <a:pt x="141" y="491"/>
                  </a:lnTo>
                  <a:lnTo>
                    <a:pt x="144" y="494"/>
                  </a:lnTo>
                  <a:lnTo>
                    <a:pt x="146" y="497"/>
                  </a:lnTo>
                  <a:lnTo>
                    <a:pt x="149" y="500"/>
                  </a:lnTo>
                  <a:lnTo>
                    <a:pt x="151" y="503"/>
                  </a:lnTo>
                  <a:lnTo>
                    <a:pt x="154" y="506"/>
                  </a:lnTo>
                  <a:lnTo>
                    <a:pt x="157" y="509"/>
                  </a:lnTo>
                  <a:lnTo>
                    <a:pt x="159" y="511"/>
                  </a:lnTo>
                  <a:lnTo>
                    <a:pt x="161" y="514"/>
                  </a:lnTo>
                  <a:lnTo>
                    <a:pt x="164" y="517"/>
                  </a:lnTo>
                  <a:lnTo>
                    <a:pt x="167" y="520"/>
                  </a:lnTo>
                  <a:lnTo>
                    <a:pt x="170" y="523"/>
                  </a:lnTo>
                  <a:lnTo>
                    <a:pt x="173" y="525"/>
                  </a:lnTo>
                  <a:lnTo>
                    <a:pt x="175" y="528"/>
                  </a:lnTo>
                  <a:lnTo>
                    <a:pt x="178" y="531"/>
                  </a:lnTo>
                  <a:lnTo>
                    <a:pt x="181" y="534"/>
                  </a:lnTo>
                  <a:lnTo>
                    <a:pt x="184" y="536"/>
                  </a:lnTo>
                  <a:lnTo>
                    <a:pt x="187" y="539"/>
                  </a:lnTo>
                  <a:lnTo>
                    <a:pt x="190" y="542"/>
                  </a:lnTo>
                  <a:lnTo>
                    <a:pt x="193" y="544"/>
                  </a:lnTo>
                  <a:lnTo>
                    <a:pt x="196" y="547"/>
                  </a:lnTo>
                  <a:lnTo>
                    <a:pt x="199" y="550"/>
                  </a:lnTo>
                  <a:lnTo>
                    <a:pt x="202" y="552"/>
                  </a:lnTo>
                  <a:lnTo>
                    <a:pt x="206" y="555"/>
                  </a:lnTo>
                  <a:lnTo>
                    <a:pt x="209" y="557"/>
                  </a:lnTo>
                  <a:lnTo>
                    <a:pt x="212" y="560"/>
                  </a:lnTo>
                  <a:lnTo>
                    <a:pt x="215" y="562"/>
                  </a:lnTo>
                  <a:lnTo>
                    <a:pt x="218" y="565"/>
                  </a:lnTo>
                  <a:lnTo>
                    <a:pt x="219" y="565"/>
                  </a:lnTo>
                  <a:lnTo>
                    <a:pt x="222" y="568"/>
                  </a:lnTo>
                  <a:lnTo>
                    <a:pt x="226" y="570"/>
                  </a:lnTo>
                  <a:lnTo>
                    <a:pt x="229" y="573"/>
                  </a:lnTo>
                  <a:lnTo>
                    <a:pt x="232" y="575"/>
                  </a:lnTo>
                  <a:lnTo>
                    <a:pt x="235" y="578"/>
                  </a:lnTo>
                  <a:lnTo>
                    <a:pt x="238" y="580"/>
                  </a:lnTo>
                  <a:lnTo>
                    <a:pt x="242" y="582"/>
                  </a:lnTo>
                  <a:lnTo>
                    <a:pt x="245" y="585"/>
                  </a:lnTo>
                  <a:lnTo>
                    <a:pt x="248" y="587"/>
                  </a:lnTo>
                  <a:lnTo>
                    <a:pt x="252" y="589"/>
                  </a:lnTo>
                  <a:lnTo>
                    <a:pt x="255" y="591"/>
                  </a:lnTo>
                  <a:lnTo>
                    <a:pt x="258" y="593"/>
                  </a:lnTo>
                  <a:lnTo>
                    <a:pt x="262" y="596"/>
                  </a:lnTo>
                  <a:lnTo>
                    <a:pt x="265" y="598"/>
                  </a:lnTo>
                  <a:lnTo>
                    <a:pt x="268" y="600"/>
                  </a:lnTo>
                  <a:lnTo>
                    <a:pt x="272" y="602"/>
                  </a:lnTo>
                  <a:lnTo>
                    <a:pt x="275" y="604"/>
                  </a:lnTo>
                  <a:lnTo>
                    <a:pt x="279" y="606"/>
                  </a:lnTo>
                  <a:lnTo>
                    <a:pt x="282" y="608"/>
                  </a:lnTo>
                  <a:lnTo>
                    <a:pt x="286" y="610"/>
                  </a:lnTo>
                  <a:lnTo>
                    <a:pt x="287" y="611"/>
                  </a:lnTo>
                  <a:lnTo>
                    <a:pt x="291" y="613"/>
                  </a:lnTo>
                  <a:lnTo>
                    <a:pt x="294" y="615"/>
                  </a:lnTo>
                  <a:lnTo>
                    <a:pt x="298" y="617"/>
                  </a:lnTo>
                  <a:lnTo>
                    <a:pt x="301" y="618"/>
                  </a:lnTo>
                  <a:lnTo>
                    <a:pt x="305" y="620"/>
                  </a:lnTo>
                  <a:lnTo>
                    <a:pt x="309" y="622"/>
                  </a:lnTo>
                  <a:lnTo>
                    <a:pt x="312" y="624"/>
                  </a:lnTo>
                  <a:lnTo>
                    <a:pt x="316" y="625"/>
                  </a:lnTo>
                  <a:lnTo>
                    <a:pt x="320" y="627"/>
                  </a:lnTo>
                  <a:lnTo>
                    <a:pt x="323" y="629"/>
                  </a:lnTo>
                  <a:lnTo>
                    <a:pt x="327" y="630"/>
                  </a:lnTo>
                  <a:lnTo>
                    <a:pt x="331" y="632"/>
                  </a:lnTo>
                  <a:lnTo>
                    <a:pt x="334" y="633"/>
                  </a:lnTo>
                  <a:lnTo>
                    <a:pt x="338" y="635"/>
                  </a:lnTo>
                  <a:lnTo>
                    <a:pt x="342" y="636"/>
                  </a:lnTo>
                  <a:lnTo>
                    <a:pt x="346" y="637"/>
                  </a:lnTo>
                  <a:lnTo>
                    <a:pt x="349" y="639"/>
                  </a:lnTo>
                  <a:lnTo>
                    <a:pt x="353" y="640"/>
                  </a:lnTo>
                  <a:lnTo>
                    <a:pt x="357" y="641"/>
                  </a:lnTo>
                  <a:lnTo>
                    <a:pt x="361" y="642"/>
                  </a:lnTo>
                  <a:lnTo>
                    <a:pt x="363" y="643"/>
                  </a:lnTo>
                  <a:lnTo>
                    <a:pt x="366" y="644"/>
                  </a:lnTo>
                  <a:lnTo>
                    <a:pt x="370" y="645"/>
                  </a:lnTo>
                  <a:lnTo>
                    <a:pt x="374" y="646"/>
                  </a:lnTo>
                  <a:lnTo>
                    <a:pt x="378" y="647"/>
                  </a:lnTo>
                  <a:lnTo>
                    <a:pt x="382" y="647"/>
                  </a:lnTo>
                  <a:lnTo>
                    <a:pt x="386" y="648"/>
                  </a:lnTo>
                  <a:lnTo>
                    <a:pt x="390" y="649"/>
                  </a:lnTo>
                  <a:lnTo>
                    <a:pt x="394" y="650"/>
                  </a:lnTo>
                  <a:lnTo>
                    <a:pt x="398" y="650"/>
                  </a:lnTo>
                  <a:lnTo>
                    <a:pt x="402" y="651"/>
                  </a:lnTo>
                  <a:lnTo>
                    <a:pt x="406" y="652"/>
                  </a:lnTo>
                  <a:lnTo>
                    <a:pt x="410" y="652"/>
                  </a:lnTo>
                  <a:lnTo>
                    <a:pt x="414" y="653"/>
                  </a:lnTo>
                  <a:lnTo>
                    <a:pt x="418" y="653"/>
                  </a:lnTo>
                  <a:lnTo>
                    <a:pt x="422" y="653"/>
                  </a:lnTo>
                  <a:lnTo>
                    <a:pt x="426" y="654"/>
                  </a:lnTo>
                  <a:lnTo>
                    <a:pt x="430" y="654"/>
                  </a:lnTo>
                  <a:lnTo>
                    <a:pt x="434" y="654"/>
                  </a:lnTo>
                  <a:lnTo>
                    <a:pt x="438" y="654"/>
                  </a:lnTo>
                  <a:lnTo>
                    <a:pt x="442" y="655"/>
                  </a:lnTo>
                  <a:lnTo>
                    <a:pt x="444" y="655"/>
                  </a:lnTo>
                  <a:lnTo>
                    <a:pt x="448" y="655"/>
                  </a:lnTo>
                  <a:lnTo>
                    <a:pt x="452" y="655"/>
                  </a:lnTo>
                  <a:lnTo>
                    <a:pt x="456" y="655"/>
                  </a:lnTo>
                  <a:lnTo>
                    <a:pt x="460" y="655"/>
                  </a:lnTo>
                  <a:lnTo>
                    <a:pt x="464" y="654"/>
                  </a:lnTo>
                  <a:lnTo>
                    <a:pt x="468" y="654"/>
                  </a:lnTo>
                  <a:lnTo>
                    <a:pt x="472" y="654"/>
                  </a:lnTo>
                  <a:lnTo>
                    <a:pt x="476" y="654"/>
                  </a:lnTo>
                  <a:lnTo>
                    <a:pt x="480" y="653"/>
                  </a:lnTo>
                  <a:lnTo>
                    <a:pt x="484" y="653"/>
                  </a:lnTo>
                  <a:lnTo>
                    <a:pt x="488" y="653"/>
                  </a:lnTo>
                  <a:lnTo>
                    <a:pt x="492" y="652"/>
                  </a:lnTo>
                  <a:lnTo>
                    <a:pt x="496" y="652"/>
                  </a:lnTo>
                  <a:lnTo>
                    <a:pt x="500" y="651"/>
                  </a:lnTo>
                  <a:lnTo>
                    <a:pt x="504" y="650"/>
                  </a:lnTo>
                  <a:lnTo>
                    <a:pt x="508" y="650"/>
                  </a:lnTo>
                  <a:lnTo>
                    <a:pt x="512" y="649"/>
                  </a:lnTo>
                  <a:lnTo>
                    <a:pt x="516" y="648"/>
                  </a:lnTo>
                  <a:lnTo>
                    <a:pt x="520" y="647"/>
                  </a:lnTo>
                  <a:lnTo>
                    <a:pt x="524" y="647"/>
                  </a:lnTo>
                  <a:lnTo>
                    <a:pt x="526" y="646"/>
                  </a:lnTo>
                  <a:lnTo>
                    <a:pt x="530" y="645"/>
                  </a:lnTo>
                  <a:lnTo>
                    <a:pt x="534" y="644"/>
                  </a:lnTo>
                  <a:lnTo>
                    <a:pt x="538" y="643"/>
                  </a:lnTo>
                  <a:lnTo>
                    <a:pt x="542" y="642"/>
                  </a:lnTo>
                  <a:lnTo>
                    <a:pt x="546" y="641"/>
                  </a:lnTo>
                  <a:lnTo>
                    <a:pt x="550" y="640"/>
                  </a:lnTo>
                  <a:lnTo>
                    <a:pt x="553" y="638"/>
                  </a:lnTo>
                  <a:lnTo>
                    <a:pt x="557" y="637"/>
                  </a:lnTo>
                  <a:lnTo>
                    <a:pt x="561" y="636"/>
                  </a:lnTo>
                  <a:lnTo>
                    <a:pt x="565" y="634"/>
                  </a:lnTo>
                  <a:lnTo>
                    <a:pt x="569" y="633"/>
                  </a:lnTo>
                  <a:lnTo>
                    <a:pt x="572" y="631"/>
                  </a:lnTo>
                  <a:lnTo>
                    <a:pt x="576" y="630"/>
                  </a:lnTo>
                  <a:lnTo>
                    <a:pt x="580" y="628"/>
                  </a:lnTo>
                  <a:lnTo>
                    <a:pt x="583" y="627"/>
                  </a:lnTo>
                  <a:lnTo>
                    <a:pt x="587" y="625"/>
                  </a:lnTo>
                  <a:lnTo>
                    <a:pt x="591" y="623"/>
                  </a:lnTo>
                  <a:lnTo>
                    <a:pt x="594" y="622"/>
                  </a:lnTo>
                  <a:lnTo>
                    <a:pt x="598" y="620"/>
                  </a:lnTo>
                  <a:lnTo>
                    <a:pt x="602" y="618"/>
                  </a:lnTo>
                  <a:lnTo>
                    <a:pt x="606" y="616"/>
                  </a:lnTo>
                  <a:lnTo>
                    <a:pt x="609" y="614"/>
                  </a:lnTo>
                  <a:lnTo>
                    <a:pt x="613" y="612"/>
                  </a:lnTo>
                  <a:lnTo>
                    <a:pt x="617" y="610"/>
                  </a:lnTo>
                  <a:lnTo>
                    <a:pt x="620" y="608"/>
                  </a:lnTo>
                  <a:lnTo>
                    <a:pt x="623" y="606"/>
                  </a:lnTo>
                  <a:lnTo>
                    <a:pt x="627" y="604"/>
                  </a:lnTo>
                  <a:lnTo>
                    <a:pt x="630" y="602"/>
                  </a:lnTo>
                  <a:lnTo>
                    <a:pt x="634" y="600"/>
                  </a:lnTo>
                  <a:lnTo>
                    <a:pt x="637" y="598"/>
                  </a:lnTo>
                  <a:lnTo>
                    <a:pt x="640" y="596"/>
                  </a:lnTo>
                  <a:lnTo>
                    <a:pt x="644" y="594"/>
                  </a:lnTo>
                  <a:lnTo>
                    <a:pt x="647" y="591"/>
                  </a:lnTo>
                  <a:lnTo>
                    <a:pt x="650" y="589"/>
                  </a:lnTo>
                  <a:lnTo>
                    <a:pt x="654" y="587"/>
                  </a:lnTo>
                  <a:lnTo>
                    <a:pt x="657" y="585"/>
                  </a:lnTo>
                  <a:lnTo>
                    <a:pt x="660" y="582"/>
                  </a:lnTo>
                  <a:lnTo>
                    <a:pt x="664" y="580"/>
                  </a:lnTo>
                  <a:lnTo>
                    <a:pt x="667" y="577"/>
                  </a:lnTo>
                  <a:lnTo>
                    <a:pt x="671" y="574"/>
                  </a:lnTo>
                  <a:lnTo>
                    <a:pt x="674" y="572"/>
                  </a:lnTo>
                  <a:lnTo>
                    <a:pt x="677" y="569"/>
                  </a:lnTo>
                  <a:lnTo>
                    <a:pt x="681" y="567"/>
                  </a:lnTo>
                  <a:lnTo>
                    <a:pt x="684" y="564"/>
                  </a:lnTo>
                  <a:lnTo>
                    <a:pt x="687" y="562"/>
                  </a:lnTo>
                  <a:lnTo>
                    <a:pt x="690" y="559"/>
                  </a:lnTo>
                  <a:lnTo>
                    <a:pt x="693" y="557"/>
                  </a:lnTo>
                  <a:lnTo>
                    <a:pt x="696" y="554"/>
                  </a:lnTo>
                  <a:lnTo>
                    <a:pt x="699" y="552"/>
                  </a:lnTo>
                  <a:lnTo>
                    <a:pt x="702" y="549"/>
                  </a:lnTo>
                  <a:lnTo>
                    <a:pt x="705" y="546"/>
                  </a:lnTo>
                  <a:lnTo>
                    <a:pt x="708" y="544"/>
                  </a:lnTo>
                  <a:lnTo>
                    <a:pt x="711" y="541"/>
                  </a:lnTo>
                  <a:lnTo>
                    <a:pt x="714" y="538"/>
                  </a:lnTo>
                  <a:lnTo>
                    <a:pt x="717" y="536"/>
                  </a:lnTo>
                  <a:lnTo>
                    <a:pt x="720" y="533"/>
                  </a:lnTo>
                  <a:lnTo>
                    <a:pt x="723" y="530"/>
                  </a:lnTo>
                  <a:lnTo>
                    <a:pt x="725" y="527"/>
                  </a:lnTo>
                  <a:lnTo>
                    <a:pt x="728" y="524"/>
                  </a:lnTo>
                  <a:lnTo>
                    <a:pt x="731" y="521"/>
                  </a:lnTo>
                  <a:lnTo>
                    <a:pt x="732" y="520"/>
                  </a:lnTo>
                  <a:lnTo>
                    <a:pt x="735" y="517"/>
                  </a:lnTo>
                  <a:lnTo>
                    <a:pt x="737" y="514"/>
                  </a:lnTo>
                  <a:lnTo>
                    <a:pt x="740" y="511"/>
                  </a:lnTo>
                  <a:lnTo>
                    <a:pt x="743" y="508"/>
                  </a:lnTo>
                  <a:lnTo>
                    <a:pt x="745" y="505"/>
                  </a:lnTo>
                  <a:lnTo>
                    <a:pt x="748" y="502"/>
                  </a:lnTo>
                  <a:lnTo>
                    <a:pt x="750" y="499"/>
                  </a:lnTo>
                  <a:lnTo>
                    <a:pt x="753" y="496"/>
                  </a:lnTo>
                  <a:lnTo>
                    <a:pt x="755" y="493"/>
                  </a:lnTo>
                  <a:lnTo>
                    <a:pt x="758" y="490"/>
                  </a:lnTo>
                  <a:lnTo>
                    <a:pt x="760" y="487"/>
                  </a:lnTo>
                  <a:lnTo>
                    <a:pt x="763" y="483"/>
                  </a:lnTo>
                  <a:lnTo>
                    <a:pt x="765" y="480"/>
                  </a:lnTo>
                  <a:lnTo>
                    <a:pt x="767" y="477"/>
                  </a:lnTo>
                  <a:lnTo>
                    <a:pt x="770" y="474"/>
                  </a:lnTo>
                  <a:lnTo>
                    <a:pt x="772" y="470"/>
                  </a:lnTo>
                  <a:lnTo>
                    <a:pt x="774" y="467"/>
                  </a:lnTo>
                  <a:lnTo>
                    <a:pt x="776" y="464"/>
                  </a:lnTo>
                  <a:lnTo>
                    <a:pt x="779" y="460"/>
                  </a:lnTo>
                  <a:lnTo>
                    <a:pt x="781" y="457"/>
                  </a:lnTo>
                  <a:lnTo>
                    <a:pt x="783" y="453"/>
                  </a:lnTo>
                  <a:lnTo>
                    <a:pt x="785" y="450"/>
                  </a:lnTo>
                  <a:lnTo>
                    <a:pt x="788" y="446"/>
                  </a:lnTo>
                  <a:lnTo>
                    <a:pt x="790" y="443"/>
                  </a:lnTo>
                  <a:lnTo>
                    <a:pt x="792" y="440"/>
                  </a:lnTo>
                  <a:lnTo>
                    <a:pt x="794" y="436"/>
                  </a:lnTo>
                  <a:lnTo>
                    <a:pt x="796" y="433"/>
                  </a:lnTo>
                  <a:lnTo>
                    <a:pt x="798" y="429"/>
                  </a:lnTo>
                  <a:lnTo>
                    <a:pt x="800" y="426"/>
                  </a:lnTo>
                  <a:lnTo>
                    <a:pt x="802" y="422"/>
                  </a:lnTo>
                  <a:lnTo>
                    <a:pt x="803" y="419"/>
                  </a:lnTo>
                  <a:lnTo>
                    <a:pt x="805" y="415"/>
                  </a:lnTo>
                  <a:lnTo>
                    <a:pt x="807" y="411"/>
                  </a:lnTo>
                  <a:lnTo>
                    <a:pt x="809" y="408"/>
                  </a:lnTo>
                  <a:lnTo>
                    <a:pt x="811" y="404"/>
                  </a:lnTo>
                  <a:lnTo>
                    <a:pt x="813" y="401"/>
                  </a:lnTo>
                  <a:lnTo>
                    <a:pt x="814" y="397"/>
                  </a:lnTo>
                  <a:lnTo>
                    <a:pt x="816" y="394"/>
                  </a:lnTo>
                  <a:lnTo>
                    <a:pt x="818" y="390"/>
                  </a:lnTo>
                  <a:lnTo>
                    <a:pt x="819" y="386"/>
                  </a:lnTo>
                  <a:lnTo>
                    <a:pt x="821" y="383"/>
                  </a:lnTo>
                  <a:lnTo>
                    <a:pt x="822" y="379"/>
                  </a:lnTo>
                  <a:lnTo>
                    <a:pt x="824" y="375"/>
                  </a:lnTo>
                  <a:lnTo>
                    <a:pt x="826" y="370"/>
                  </a:lnTo>
                  <a:lnTo>
                    <a:pt x="827" y="367"/>
                  </a:lnTo>
                  <a:lnTo>
                    <a:pt x="829" y="363"/>
                  </a:lnTo>
                  <a:lnTo>
                    <a:pt x="830" y="359"/>
                  </a:lnTo>
                  <a:lnTo>
                    <a:pt x="832" y="356"/>
                  </a:lnTo>
                  <a:lnTo>
                    <a:pt x="833" y="352"/>
                  </a:lnTo>
                  <a:lnTo>
                    <a:pt x="834" y="348"/>
                  </a:lnTo>
                  <a:lnTo>
                    <a:pt x="836" y="344"/>
                  </a:lnTo>
                  <a:lnTo>
                    <a:pt x="837" y="340"/>
                  </a:lnTo>
                  <a:lnTo>
                    <a:pt x="838" y="337"/>
                  </a:lnTo>
                  <a:lnTo>
                    <a:pt x="840" y="333"/>
                  </a:lnTo>
                  <a:lnTo>
                    <a:pt x="841" y="329"/>
                  </a:lnTo>
                  <a:lnTo>
                    <a:pt x="842" y="325"/>
                  </a:lnTo>
                  <a:lnTo>
                    <a:pt x="843" y="321"/>
                  </a:lnTo>
                  <a:lnTo>
                    <a:pt x="844" y="318"/>
                  </a:lnTo>
                  <a:lnTo>
                    <a:pt x="845" y="314"/>
                  </a:lnTo>
                  <a:lnTo>
                    <a:pt x="847" y="310"/>
                  </a:lnTo>
                  <a:lnTo>
                    <a:pt x="848" y="306"/>
                  </a:lnTo>
                  <a:lnTo>
                    <a:pt x="849" y="302"/>
                  </a:lnTo>
                  <a:lnTo>
                    <a:pt x="850" y="298"/>
                  </a:lnTo>
                  <a:lnTo>
                    <a:pt x="851" y="294"/>
                  </a:lnTo>
                  <a:lnTo>
                    <a:pt x="852" y="291"/>
                  </a:lnTo>
                  <a:lnTo>
                    <a:pt x="853" y="287"/>
                  </a:lnTo>
                  <a:lnTo>
                    <a:pt x="854" y="283"/>
                  </a:lnTo>
                  <a:lnTo>
                    <a:pt x="855" y="279"/>
                  </a:lnTo>
                  <a:lnTo>
                    <a:pt x="855" y="276"/>
                  </a:lnTo>
                  <a:lnTo>
                    <a:pt x="856" y="272"/>
                  </a:lnTo>
                  <a:lnTo>
                    <a:pt x="857" y="268"/>
                  </a:lnTo>
                  <a:lnTo>
                    <a:pt x="858" y="264"/>
                  </a:lnTo>
                  <a:lnTo>
                    <a:pt x="859" y="260"/>
                  </a:lnTo>
                  <a:lnTo>
                    <a:pt x="860" y="256"/>
                  </a:lnTo>
                  <a:lnTo>
                    <a:pt x="861" y="252"/>
                  </a:lnTo>
                  <a:lnTo>
                    <a:pt x="862" y="248"/>
                  </a:lnTo>
                  <a:lnTo>
                    <a:pt x="863" y="244"/>
                  </a:lnTo>
                  <a:lnTo>
                    <a:pt x="863" y="240"/>
                  </a:lnTo>
                  <a:lnTo>
                    <a:pt x="864" y="236"/>
                  </a:lnTo>
                  <a:lnTo>
                    <a:pt x="865" y="233"/>
                  </a:lnTo>
                  <a:lnTo>
                    <a:pt x="866" y="229"/>
                  </a:lnTo>
                  <a:lnTo>
                    <a:pt x="867" y="225"/>
                  </a:lnTo>
                  <a:lnTo>
                    <a:pt x="867" y="221"/>
                  </a:lnTo>
                  <a:lnTo>
                    <a:pt x="868" y="217"/>
                  </a:lnTo>
                  <a:lnTo>
                    <a:pt x="869" y="213"/>
                  </a:lnTo>
                  <a:lnTo>
                    <a:pt x="870" y="209"/>
                  </a:lnTo>
                  <a:lnTo>
                    <a:pt x="871" y="205"/>
                  </a:lnTo>
                  <a:lnTo>
                    <a:pt x="871" y="201"/>
                  </a:lnTo>
                  <a:lnTo>
                    <a:pt x="872" y="197"/>
                  </a:lnTo>
                  <a:lnTo>
                    <a:pt x="873" y="193"/>
                  </a:lnTo>
                  <a:lnTo>
                    <a:pt x="874" y="189"/>
                  </a:lnTo>
                  <a:lnTo>
                    <a:pt x="874" y="185"/>
                  </a:lnTo>
                  <a:lnTo>
                    <a:pt x="875" y="182"/>
                  </a:lnTo>
                  <a:lnTo>
                    <a:pt x="876" y="178"/>
                  </a:lnTo>
                  <a:lnTo>
                    <a:pt x="877" y="174"/>
                  </a:lnTo>
                  <a:lnTo>
                    <a:pt x="877" y="170"/>
                  </a:lnTo>
                  <a:lnTo>
                    <a:pt x="878" y="166"/>
                  </a:lnTo>
                  <a:lnTo>
                    <a:pt x="879" y="162"/>
                  </a:lnTo>
                  <a:lnTo>
                    <a:pt x="880" y="158"/>
                  </a:lnTo>
                  <a:lnTo>
                    <a:pt x="880" y="154"/>
                  </a:lnTo>
                  <a:lnTo>
                    <a:pt x="881" y="150"/>
                  </a:lnTo>
                  <a:lnTo>
                    <a:pt x="882" y="146"/>
                  </a:lnTo>
                  <a:lnTo>
                    <a:pt x="883" y="142"/>
                  </a:lnTo>
                  <a:lnTo>
                    <a:pt x="883" y="138"/>
                  </a:lnTo>
                  <a:lnTo>
                    <a:pt x="884" y="134"/>
                  </a:lnTo>
                  <a:lnTo>
                    <a:pt x="885" y="130"/>
                  </a:lnTo>
                  <a:lnTo>
                    <a:pt x="886" y="126"/>
                  </a:lnTo>
                  <a:lnTo>
                    <a:pt x="886" y="123"/>
                  </a:lnTo>
                  <a:lnTo>
                    <a:pt x="887" y="119"/>
                  </a:lnTo>
                  <a:lnTo>
                    <a:pt x="888" y="115"/>
                  </a:lnTo>
                  <a:lnTo>
                    <a:pt x="888" y="111"/>
                  </a:lnTo>
                  <a:lnTo>
                    <a:pt x="889" y="107"/>
                  </a:lnTo>
                  <a:lnTo>
                    <a:pt x="890" y="103"/>
                  </a:lnTo>
                  <a:lnTo>
                    <a:pt x="891" y="99"/>
                  </a:lnTo>
                  <a:lnTo>
                    <a:pt x="891" y="95"/>
                  </a:lnTo>
                  <a:lnTo>
                    <a:pt x="892" y="91"/>
                  </a:lnTo>
                  <a:lnTo>
                    <a:pt x="892" y="87"/>
                  </a:lnTo>
                  <a:lnTo>
                    <a:pt x="893" y="83"/>
                  </a:lnTo>
                  <a:lnTo>
                    <a:pt x="894" y="78"/>
                  </a:lnTo>
                  <a:lnTo>
                    <a:pt x="894" y="74"/>
                  </a:lnTo>
                  <a:lnTo>
                    <a:pt x="895" y="70"/>
                  </a:lnTo>
                  <a:lnTo>
                    <a:pt x="895" y="67"/>
                  </a:lnTo>
                  <a:lnTo>
                    <a:pt x="896" y="63"/>
                  </a:lnTo>
                  <a:lnTo>
                    <a:pt x="897" y="59"/>
                  </a:lnTo>
                  <a:lnTo>
                    <a:pt x="897" y="55"/>
                  </a:lnTo>
                  <a:lnTo>
                    <a:pt x="898" y="51"/>
                  </a:lnTo>
                  <a:lnTo>
                    <a:pt x="898" y="47"/>
                  </a:lnTo>
                  <a:lnTo>
                    <a:pt x="899" y="43"/>
                  </a:lnTo>
                  <a:lnTo>
                    <a:pt x="899" y="39"/>
                  </a:lnTo>
                  <a:lnTo>
                    <a:pt x="900" y="35"/>
                  </a:lnTo>
                  <a:lnTo>
                    <a:pt x="900" y="31"/>
                  </a:lnTo>
                  <a:lnTo>
                    <a:pt x="901" y="27"/>
                  </a:lnTo>
                  <a:lnTo>
                    <a:pt x="901" y="23"/>
                  </a:lnTo>
                  <a:lnTo>
                    <a:pt x="902" y="19"/>
                  </a:lnTo>
                  <a:lnTo>
                    <a:pt x="902" y="15"/>
                  </a:lnTo>
                  <a:lnTo>
                    <a:pt x="902" y="11"/>
                  </a:lnTo>
                  <a:lnTo>
                    <a:pt x="903" y="7"/>
                  </a:lnTo>
                  <a:lnTo>
                    <a:pt x="903" y="6"/>
                  </a:lnTo>
                  <a:lnTo>
                    <a:pt x="903" y="6"/>
                  </a:lnTo>
                </a:path>
              </a:pathLst>
            </a:custGeom>
            <a:noFill/>
            <a:ln w="0">
              <a:solidFill>
                <a:srgbClr val="000000"/>
              </a:solidFill>
              <a:prstDash val="solid"/>
              <a:round/>
              <a:headEnd/>
              <a:tailEnd/>
            </a:ln>
          </p:spPr>
          <p:txBody>
            <a:bodyPr/>
            <a:lstStyle/>
            <a:p>
              <a:endParaRPr lang="el-GR"/>
            </a:p>
          </p:txBody>
        </p:sp>
        <p:sp>
          <p:nvSpPr>
            <p:cNvPr id="108684" name="Line 140"/>
            <p:cNvSpPr>
              <a:spLocks noChangeAspect="1" noChangeShapeType="1"/>
            </p:cNvSpPr>
            <p:nvPr/>
          </p:nvSpPr>
          <p:spPr bwMode="auto">
            <a:xfrm>
              <a:off x="3624" y="3118"/>
              <a:ext cx="33" cy="434"/>
            </a:xfrm>
            <a:prstGeom prst="line">
              <a:avLst/>
            </a:prstGeom>
            <a:noFill/>
            <a:ln w="0">
              <a:solidFill>
                <a:srgbClr val="000000"/>
              </a:solidFill>
              <a:round/>
              <a:headEnd/>
              <a:tailEnd/>
            </a:ln>
          </p:spPr>
          <p:txBody>
            <a:bodyPr/>
            <a:lstStyle/>
            <a:p>
              <a:endParaRPr lang="el-GR"/>
            </a:p>
          </p:txBody>
        </p:sp>
        <p:sp>
          <p:nvSpPr>
            <p:cNvPr id="108685" name="Line 141"/>
            <p:cNvSpPr>
              <a:spLocks noChangeAspect="1" noChangeShapeType="1"/>
            </p:cNvSpPr>
            <p:nvPr/>
          </p:nvSpPr>
          <p:spPr bwMode="auto">
            <a:xfrm flipH="1">
              <a:off x="3643" y="3552"/>
              <a:ext cx="14" cy="395"/>
            </a:xfrm>
            <a:prstGeom prst="line">
              <a:avLst/>
            </a:prstGeom>
            <a:noFill/>
            <a:ln w="0">
              <a:solidFill>
                <a:srgbClr val="000000"/>
              </a:solidFill>
              <a:round/>
              <a:headEnd/>
              <a:tailEnd/>
            </a:ln>
          </p:spPr>
          <p:txBody>
            <a:bodyPr/>
            <a:lstStyle/>
            <a:p>
              <a:endParaRPr lang="el-GR"/>
            </a:p>
          </p:txBody>
        </p:sp>
        <p:sp>
          <p:nvSpPr>
            <p:cNvPr id="108686" name="Line 142"/>
            <p:cNvSpPr>
              <a:spLocks noChangeAspect="1" noChangeShapeType="1"/>
            </p:cNvSpPr>
            <p:nvPr/>
          </p:nvSpPr>
          <p:spPr bwMode="auto">
            <a:xfrm flipH="1">
              <a:off x="5051" y="3147"/>
              <a:ext cx="31" cy="419"/>
            </a:xfrm>
            <a:prstGeom prst="line">
              <a:avLst/>
            </a:prstGeom>
            <a:noFill/>
            <a:ln w="0">
              <a:solidFill>
                <a:srgbClr val="000000"/>
              </a:solidFill>
              <a:round/>
              <a:headEnd/>
              <a:tailEnd/>
            </a:ln>
          </p:spPr>
          <p:txBody>
            <a:bodyPr/>
            <a:lstStyle/>
            <a:p>
              <a:endParaRPr lang="el-GR"/>
            </a:p>
          </p:txBody>
        </p:sp>
        <p:sp>
          <p:nvSpPr>
            <p:cNvPr id="108687" name="Line 143"/>
            <p:cNvSpPr>
              <a:spLocks noChangeAspect="1" noChangeShapeType="1"/>
            </p:cNvSpPr>
            <p:nvPr/>
          </p:nvSpPr>
          <p:spPr bwMode="auto">
            <a:xfrm flipH="1">
              <a:off x="5046" y="3566"/>
              <a:ext cx="5" cy="402"/>
            </a:xfrm>
            <a:prstGeom prst="line">
              <a:avLst/>
            </a:prstGeom>
            <a:noFill/>
            <a:ln w="0">
              <a:solidFill>
                <a:srgbClr val="000000"/>
              </a:solidFill>
              <a:round/>
              <a:headEnd/>
              <a:tailEnd/>
            </a:ln>
          </p:spPr>
          <p:txBody>
            <a:bodyPr/>
            <a:lstStyle/>
            <a:p>
              <a:endParaRPr lang="el-GR"/>
            </a:p>
          </p:txBody>
        </p:sp>
        <p:sp>
          <p:nvSpPr>
            <p:cNvPr id="108688" name="Freeform 144"/>
            <p:cNvSpPr>
              <a:spLocks noChangeAspect="1"/>
            </p:cNvSpPr>
            <p:nvPr/>
          </p:nvSpPr>
          <p:spPr bwMode="auto">
            <a:xfrm>
              <a:off x="3166" y="1958"/>
              <a:ext cx="221" cy="727"/>
            </a:xfrm>
            <a:custGeom>
              <a:avLst/>
              <a:gdLst/>
              <a:ahLst/>
              <a:cxnLst>
                <a:cxn ang="0">
                  <a:pos x="100" y="85"/>
                </a:cxn>
                <a:cxn ang="0">
                  <a:pos x="98" y="75"/>
                </a:cxn>
                <a:cxn ang="0">
                  <a:pos x="95" y="64"/>
                </a:cxn>
                <a:cxn ang="0">
                  <a:pos x="92" y="54"/>
                </a:cxn>
                <a:cxn ang="0">
                  <a:pos x="89" y="44"/>
                </a:cxn>
                <a:cxn ang="0">
                  <a:pos x="86" y="35"/>
                </a:cxn>
                <a:cxn ang="0">
                  <a:pos x="83" y="27"/>
                </a:cxn>
                <a:cxn ang="0">
                  <a:pos x="79" y="20"/>
                </a:cxn>
                <a:cxn ang="0">
                  <a:pos x="75" y="13"/>
                </a:cxn>
                <a:cxn ang="0">
                  <a:pos x="71" y="8"/>
                </a:cxn>
                <a:cxn ang="0">
                  <a:pos x="66" y="4"/>
                </a:cxn>
                <a:cxn ang="0">
                  <a:pos x="60" y="1"/>
                </a:cxn>
                <a:cxn ang="0">
                  <a:pos x="54" y="0"/>
                </a:cxn>
                <a:cxn ang="0">
                  <a:pos x="49" y="1"/>
                </a:cxn>
                <a:cxn ang="0">
                  <a:pos x="42" y="3"/>
                </a:cxn>
                <a:cxn ang="0">
                  <a:pos x="35" y="6"/>
                </a:cxn>
                <a:cxn ang="0">
                  <a:pos x="27" y="11"/>
                </a:cxn>
                <a:cxn ang="0">
                  <a:pos x="21" y="17"/>
                </a:cxn>
                <a:cxn ang="0">
                  <a:pos x="14" y="23"/>
                </a:cxn>
                <a:cxn ang="0">
                  <a:pos x="9" y="30"/>
                </a:cxn>
                <a:cxn ang="0">
                  <a:pos x="4" y="39"/>
                </a:cxn>
                <a:cxn ang="0">
                  <a:pos x="2" y="47"/>
                </a:cxn>
                <a:cxn ang="0">
                  <a:pos x="0" y="54"/>
                </a:cxn>
                <a:cxn ang="0">
                  <a:pos x="0" y="62"/>
                </a:cxn>
                <a:cxn ang="0">
                  <a:pos x="1" y="70"/>
                </a:cxn>
                <a:cxn ang="0">
                  <a:pos x="2" y="78"/>
                </a:cxn>
                <a:cxn ang="0">
                  <a:pos x="4" y="86"/>
                </a:cxn>
                <a:cxn ang="0">
                  <a:pos x="7" y="94"/>
                </a:cxn>
                <a:cxn ang="0">
                  <a:pos x="10" y="102"/>
                </a:cxn>
                <a:cxn ang="0">
                  <a:pos x="12" y="110"/>
                </a:cxn>
                <a:cxn ang="0">
                  <a:pos x="15" y="118"/>
                </a:cxn>
                <a:cxn ang="0">
                  <a:pos x="18" y="126"/>
                </a:cxn>
                <a:cxn ang="0">
                  <a:pos x="20" y="134"/>
                </a:cxn>
                <a:cxn ang="0">
                  <a:pos x="23" y="142"/>
                </a:cxn>
                <a:cxn ang="0">
                  <a:pos x="25" y="150"/>
                </a:cxn>
                <a:cxn ang="0">
                  <a:pos x="27" y="157"/>
                </a:cxn>
                <a:cxn ang="0">
                  <a:pos x="29" y="165"/>
                </a:cxn>
                <a:cxn ang="0">
                  <a:pos x="30" y="173"/>
                </a:cxn>
                <a:cxn ang="0">
                  <a:pos x="32" y="180"/>
                </a:cxn>
                <a:cxn ang="0">
                  <a:pos x="34" y="188"/>
                </a:cxn>
                <a:cxn ang="0">
                  <a:pos x="35" y="193"/>
                </a:cxn>
                <a:cxn ang="0">
                  <a:pos x="37" y="201"/>
                </a:cxn>
                <a:cxn ang="0">
                  <a:pos x="39" y="209"/>
                </a:cxn>
                <a:cxn ang="0">
                  <a:pos x="41" y="217"/>
                </a:cxn>
                <a:cxn ang="0">
                  <a:pos x="43" y="224"/>
                </a:cxn>
                <a:cxn ang="0">
                  <a:pos x="45" y="232"/>
                </a:cxn>
                <a:cxn ang="0">
                  <a:pos x="47" y="240"/>
                </a:cxn>
                <a:cxn ang="0">
                  <a:pos x="49" y="248"/>
                </a:cxn>
                <a:cxn ang="0">
                  <a:pos x="52" y="255"/>
                </a:cxn>
                <a:cxn ang="0">
                  <a:pos x="55" y="263"/>
                </a:cxn>
                <a:cxn ang="0">
                  <a:pos x="57" y="268"/>
                </a:cxn>
                <a:cxn ang="0">
                  <a:pos x="60" y="275"/>
                </a:cxn>
                <a:cxn ang="0">
                  <a:pos x="64" y="282"/>
                </a:cxn>
                <a:cxn ang="0">
                  <a:pos x="68" y="289"/>
                </a:cxn>
                <a:cxn ang="0">
                  <a:pos x="72" y="296"/>
                </a:cxn>
                <a:cxn ang="0">
                  <a:pos x="76" y="303"/>
                </a:cxn>
                <a:cxn ang="0">
                  <a:pos x="80" y="310"/>
                </a:cxn>
                <a:cxn ang="0">
                  <a:pos x="85" y="316"/>
                </a:cxn>
                <a:cxn ang="0">
                  <a:pos x="89" y="323"/>
                </a:cxn>
                <a:cxn ang="0">
                  <a:pos x="94" y="330"/>
                </a:cxn>
                <a:cxn ang="0">
                  <a:pos x="97" y="335"/>
                </a:cxn>
              </a:cxnLst>
              <a:rect l="0" t="0" r="r" b="b"/>
              <a:pathLst>
                <a:path w="102" h="335">
                  <a:moveTo>
                    <a:pt x="102" y="91"/>
                  </a:moveTo>
                  <a:lnTo>
                    <a:pt x="100" y="85"/>
                  </a:lnTo>
                  <a:lnTo>
                    <a:pt x="99" y="80"/>
                  </a:lnTo>
                  <a:lnTo>
                    <a:pt x="98" y="75"/>
                  </a:lnTo>
                  <a:lnTo>
                    <a:pt x="96" y="69"/>
                  </a:lnTo>
                  <a:lnTo>
                    <a:pt x="95" y="64"/>
                  </a:lnTo>
                  <a:lnTo>
                    <a:pt x="94" y="59"/>
                  </a:lnTo>
                  <a:lnTo>
                    <a:pt x="92" y="54"/>
                  </a:lnTo>
                  <a:lnTo>
                    <a:pt x="91" y="49"/>
                  </a:lnTo>
                  <a:lnTo>
                    <a:pt x="89" y="44"/>
                  </a:lnTo>
                  <a:lnTo>
                    <a:pt x="88" y="40"/>
                  </a:lnTo>
                  <a:lnTo>
                    <a:pt x="86" y="35"/>
                  </a:lnTo>
                  <a:lnTo>
                    <a:pt x="85" y="31"/>
                  </a:lnTo>
                  <a:lnTo>
                    <a:pt x="83" y="27"/>
                  </a:lnTo>
                  <a:lnTo>
                    <a:pt x="81" y="23"/>
                  </a:lnTo>
                  <a:lnTo>
                    <a:pt x="79" y="20"/>
                  </a:lnTo>
                  <a:lnTo>
                    <a:pt x="77" y="16"/>
                  </a:lnTo>
                  <a:lnTo>
                    <a:pt x="75" y="13"/>
                  </a:lnTo>
                  <a:lnTo>
                    <a:pt x="73" y="10"/>
                  </a:lnTo>
                  <a:lnTo>
                    <a:pt x="71" y="8"/>
                  </a:lnTo>
                  <a:lnTo>
                    <a:pt x="68" y="6"/>
                  </a:lnTo>
                  <a:lnTo>
                    <a:pt x="66" y="4"/>
                  </a:lnTo>
                  <a:lnTo>
                    <a:pt x="63" y="3"/>
                  </a:lnTo>
                  <a:lnTo>
                    <a:pt x="60" y="1"/>
                  </a:lnTo>
                  <a:lnTo>
                    <a:pt x="57" y="1"/>
                  </a:lnTo>
                  <a:lnTo>
                    <a:pt x="54" y="0"/>
                  </a:lnTo>
                  <a:lnTo>
                    <a:pt x="52" y="1"/>
                  </a:lnTo>
                  <a:lnTo>
                    <a:pt x="49" y="1"/>
                  </a:lnTo>
                  <a:lnTo>
                    <a:pt x="45" y="2"/>
                  </a:lnTo>
                  <a:lnTo>
                    <a:pt x="42" y="3"/>
                  </a:lnTo>
                  <a:lnTo>
                    <a:pt x="38" y="5"/>
                  </a:lnTo>
                  <a:lnTo>
                    <a:pt x="35" y="6"/>
                  </a:lnTo>
                  <a:lnTo>
                    <a:pt x="31" y="9"/>
                  </a:lnTo>
                  <a:lnTo>
                    <a:pt x="27" y="11"/>
                  </a:lnTo>
                  <a:lnTo>
                    <a:pt x="24" y="14"/>
                  </a:lnTo>
                  <a:lnTo>
                    <a:pt x="21" y="17"/>
                  </a:lnTo>
                  <a:lnTo>
                    <a:pt x="17" y="20"/>
                  </a:lnTo>
                  <a:lnTo>
                    <a:pt x="14" y="23"/>
                  </a:lnTo>
                  <a:lnTo>
                    <a:pt x="12" y="27"/>
                  </a:lnTo>
                  <a:lnTo>
                    <a:pt x="9" y="30"/>
                  </a:lnTo>
                  <a:lnTo>
                    <a:pt x="7" y="34"/>
                  </a:lnTo>
                  <a:lnTo>
                    <a:pt x="4" y="39"/>
                  </a:lnTo>
                  <a:lnTo>
                    <a:pt x="3" y="43"/>
                  </a:lnTo>
                  <a:lnTo>
                    <a:pt x="2" y="47"/>
                  </a:lnTo>
                  <a:lnTo>
                    <a:pt x="1" y="50"/>
                  </a:lnTo>
                  <a:lnTo>
                    <a:pt x="0" y="54"/>
                  </a:lnTo>
                  <a:lnTo>
                    <a:pt x="0" y="58"/>
                  </a:lnTo>
                  <a:lnTo>
                    <a:pt x="0" y="62"/>
                  </a:lnTo>
                  <a:lnTo>
                    <a:pt x="0" y="66"/>
                  </a:lnTo>
                  <a:lnTo>
                    <a:pt x="1" y="70"/>
                  </a:lnTo>
                  <a:lnTo>
                    <a:pt x="1" y="74"/>
                  </a:lnTo>
                  <a:lnTo>
                    <a:pt x="2" y="78"/>
                  </a:lnTo>
                  <a:lnTo>
                    <a:pt x="3" y="82"/>
                  </a:lnTo>
                  <a:lnTo>
                    <a:pt x="4" y="86"/>
                  </a:lnTo>
                  <a:lnTo>
                    <a:pt x="5" y="90"/>
                  </a:lnTo>
                  <a:lnTo>
                    <a:pt x="7" y="94"/>
                  </a:lnTo>
                  <a:lnTo>
                    <a:pt x="8" y="98"/>
                  </a:lnTo>
                  <a:lnTo>
                    <a:pt x="10" y="102"/>
                  </a:lnTo>
                  <a:lnTo>
                    <a:pt x="11" y="106"/>
                  </a:lnTo>
                  <a:lnTo>
                    <a:pt x="12" y="110"/>
                  </a:lnTo>
                  <a:lnTo>
                    <a:pt x="14" y="114"/>
                  </a:lnTo>
                  <a:lnTo>
                    <a:pt x="15" y="118"/>
                  </a:lnTo>
                  <a:lnTo>
                    <a:pt x="17" y="122"/>
                  </a:lnTo>
                  <a:lnTo>
                    <a:pt x="18" y="126"/>
                  </a:lnTo>
                  <a:lnTo>
                    <a:pt x="19" y="130"/>
                  </a:lnTo>
                  <a:lnTo>
                    <a:pt x="20" y="134"/>
                  </a:lnTo>
                  <a:lnTo>
                    <a:pt x="22" y="138"/>
                  </a:lnTo>
                  <a:lnTo>
                    <a:pt x="23" y="142"/>
                  </a:lnTo>
                  <a:lnTo>
                    <a:pt x="24" y="146"/>
                  </a:lnTo>
                  <a:lnTo>
                    <a:pt x="25" y="150"/>
                  </a:lnTo>
                  <a:lnTo>
                    <a:pt x="26" y="153"/>
                  </a:lnTo>
                  <a:lnTo>
                    <a:pt x="27" y="157"/>
                  </a:lnTo>
                  <a:lnTo>
                    <a:pt x="28" y="161"/>
                  </a:lnTo>
                  <a:lnTo>
                    <a:pt x="29" y="165"/>
                  </a:lnTo>
                  <a:lnTo>
                    <a:pt x="30" y="169"/>
                  </a:lnTo>
                  <a:lnTo>
                    <a:pt x="30" y="173"/>
                  </a:lnTo>
                  <a:lnTo>
                    <a:pt x="31" y="176"/>
                  </a:lnTo>
                  <a:lnTo>
                    <a:pt x="32" y="180"/>
                  </a:lnTo>
                  <a:lnTo>
                    <a:pt x="33" y="184"/>
                  </a:lnTo>
                  <a:lnTo>
                    <a:pt x="34" y="188"/>
                  </a:lnTo>
                  <a:lnTo>
                    <a:pt x="35" y="192"/>
                  </a:lnTo>
                  <a:lnTo>
                    <a:pt x="35" y="193"/>
                  </a:lnTo>
                  <a:lnTo>
                    <a:pt x="36" y="197"/>
                  </a:lnTo>
                  <a:lnTo>
                    <a:pt x="37" y="201"/>
                  </a:lnTo>
                  <a:lnTo>
                    <a:pt x="38" y="205"/>
                  </a:lnTo>
                  <a:lnTo>
                    <a:pt x="39" y="209"/>
                  </a:lnTo>
                  <a:lnTo>
                    <a:pt x="40" y="213"/>
                  </a:lnTo>
                  <a:lnTo>
                    <a:pt x="41" y="217"/>
                  </a:lnTo>
                  <a:lnTo>
                    <a:pt x="42" y="221"/>
                  </a:lnTo>
                  <a:lnTo>
                    <a:pt x="43" y="224"/>
                  </a:lnTo>
                  <a:lnTo>
                    <a:pt x="44" y="228"/>
                  </a:lnTo>
                  <a:lnTo>
                    <a:pt x="45" y="232"/>
                  </a:lnTo>
                  <a:lnTo>
                    <a:pt x="46" y="236"/>
                  </a:lnTo>
                  <a:lnTo>
                    <a:pt x="47" y="240"/>
                  </a:lnTo>
                  <a:lnTo>
                    <a:pt x="48" y="244"/>
                  </a:lnTo>
                  <a:lnTo>
                    <a:pt x="49" y="248"/>
                  </a:lnTo>
                  <a:lnTo>
                    <a:pt x="51" y="251"/>
                  </a:lnTo>
                  <a:lnTo>
                    <a:pt x="52" y="255"/>
                  </a:lnTo>
                  <a:lnTo>
                    <a:pt x="53" y="259"/>
                  </a:lnTo>
                  <a:lnTo>
                    <a:pt x="55" y="263"/>
                  </a:lnTo>
                  <a:lnTo>
                    <a:pt x="56" y="266"/>
                  </a:lnTo>
                  <a:lnTo>
                    <a:pt x="57" y="268"/>
                  </a:lnTo>
                  <a:lnTo>
                    <a:pt x="59" y="271"/>
                  </a:lnTo>
                  <a:lnTo>
                    <a:pt x="60" y="275"/>
                  </a:lnTo>
                  <a:lnTo>
                    <a:pt x="62" y="279"/>
                  </a:lnTo>
                  <a:lnTo>
                    <a:pt x="64" y="282"/>
                  </a:lnTo>
                  <a:lnTo>
                    <a:pt x="66" y="286"/>
                  </a:lnTo>
                  <a:lnTo>
                    <a:pt x="68" y="289"/>
                  </a:lnTo>
                  <a:lnTo>
                    <a:pt x="70" y="293"/>
                  </a:lnTo>
                  <a:lnTo>
                    <a:pt x="72" y="296"/>
                  </a:lnTo>
                  <a:lnTo>
                    <a:pt x="74" y="300"/>
                  </a:lnTo>
                  <a:lnTo>
                    <a:pt x="76" y="303"/>
                  </a:lnTo>
                  <a:lnTo>
                    <a:pt x="78" y="306"/>
                  </a:lnTo>
                  <a:lnTo>
                    <a:pt x="80" y="310"/>
                  </a:lnTo>
                  <a:lnTo>
                    <a:pt x="82" y="313"/>
                  </a:lnTo>
                  <a:lnTo>
                    <a:pt x="85" y="316"/>
                  </a:lnTo>
                  <a:lnTo>
                    <a:pt x="87" y="320"/>
                  </a:lnTo>
                  <a:lnTo>
                    <a:pt x="89" y="323"/>
                  </a:lnTo>
                  <a:lnTo>
                    <a:pt x="91" y="326"/>
                  </a:lnTo>
                  <a:lnTo>
                    <a:pt x="94" y="330"/>
                  </a:lnTo>
                  <a:lnTo>
                    <a:pt x="96" y="333"/>
                  </a:lnTo>
                  <a:lnTo>
                    <a:pt x="97" y="335"/>
                  </a:lnTo>
                  <a:lnTo>
                    <a:pt x="97" y="335"/>
                  </a:lnTo>
                </a:path>
              </a:pathLst>
            </a:custGeom>
            <a:noFill/>
            <a:ln w="0">
              <a:solidFill>
                <a:srgbClr val="000000"/>
              </a:solidFill>
              <a:prstDash val="solid"/>
              <a:round/>
              <a:headEnd/>
              <a:tailEnd/>
            </a:ln>
          </p:spPr>
          <p:txBody>
            <a:bodyPr/>
            <a:lstStyle/>
            <a:p>
              <a:endParaRPr lang="el-GR"/>
            </a:p>
          </p:txBody>
        </p:sp>
        <p:sp>
          <p:nvSpPr>
            <p:cNvPr id="108689" name="Freeform 145"/>
            <p:cNvSpPr>
              <a:spLocks noChangeAspect="1"/>
            </p:cNvSpPr>
            <p:nvPr/>
          </p:nvSpPr>
          <p:spPr bwMode="auto">
            <a:xfrm>
              <a:off x="5346" y="1978"/>
              <a:ext cx="215" cy="731"/>
            </a:xfrm>
            <a:custGeom>
              <a:avLst/>
              <a:gdLst/>
              <a:ahLst/>
              <a:cxnLst>
                <a:cxn ang="0">
                  <a:pos x="2" y="82"/>
                </a:cxn>
                <a:cxn ang="0">
                  <a:pos x="5" y="72"/>
                </a:cxn>
                <a:cxn ang="0">
                  <a:pos x="9" y="61"/>
                </a:cxn>
                <a:cxn ang="0">
                  <a:pos x="12" y="51"/>
                </a:cxn>
                <a:cxn ang="0">
                  <a:pos x="16" y="41"/>
                </a:cxn>
                <a:cxn ang="0">
                  <a:pos x="19" y="32"/>
                </a:cxn>
                <a:cxn ang="0">
                  <a:pos x="23" y="24"/>
                </a:cxn>
                <a:cxn ang="0">
                  <a:pos x="27" y="17"/>
                </a:cxn>
                <a:cxn ang="0">
                  <a:pos x="32" y="11"/>
                </a:cxn>
                <a:cxn ang="0">
                  <a:pos x="36" y="6"/>
                </a:cxn>
                <a:cxn ang="0">
                  <a:pos x="41" y="3"/>
                </a:cxn>
                <a:cxn ang="0">
                  <a:pos x="46" y="1"/>
                </a:cxn>
                <a:cxn ang="0">
                  <a:pos x="52" y="0"/>
                </a:cxn>
                <a:cxn ang="0">
                  <a:pos x="57" y="1"/>
                </a:cxn>
                <a:cxn ang="0">
                  <a:pos x="63" y="4"/>
                </a:cxn>
                <a:cxn ang="0">
                  <a:pos x="69" y="8"/>
                </a:cxn>
                <a:cxn ang="0">
                  <a:pos x="76" y="14"/>
                </a:cxn>
                <a:cxn ang="0">
                  <a:pos x="81" y="21"/>
                </a:cxn>
                <a:cxn ang="0">
                  <a:pos x="87" y="28"/>
                </a:cxn>
                <a:cxn ang="0">
                  <a:pos x="91" y="36"/>
                </a:cxn>
                <a:cxn ang="0">
                  <a:pos x="95" y="44"/>
                </a:cxn>
                <a:cxn ang="0">
                  <a:pos x="98" y="52"/>
                </a:cxn>
                <a:cxn ang="0">
                  <a:pos x="99" y="60"/>
                </a:cxn>
                <a:cxn ang="0">
                  <a:pos x="99" y="68"/>
                </a:cxn>
                <a:cxn ang="0">
                  <a:pos x="99" y="76"/>
                </a:cxn>
                <a:cxn ang="0">
                  <a:pos x="98" y="84"/>
                </a:cxn>
                <a:cxn ang="0">
                  <a:pos x="96" y="92"/>
                </a:cxn>
                <a:cxn ang="0">
                  <a:pos x="94" y="100"/>
                </a:cxn>
                <a:cxn ang="0">
                  <a:pos x="91" y="107"/>
                </a:cxn>
                <a:cxn ang="0">
                  <a:pos x="89" y="115"/>
                </a:cxn>
                <a:cxn ang="0">
                  <a:pos x="86" y="124"/>
                </a:cxn>
                <a:cxn ang="0">
                  <a:pos x="83" y="132"/>
                </a:cxn>
                <a:cxn ang="0">
                  <a:pos x="81" y="139"/>
                </a:cxn>
                <a:cxn ang="0">
                  <a:pos x="78" y="147"/>
                </a:cxn>
                <a:cxn ang="0">
                  <a:pos x="76" y="155"/>
                </a:cxn>
                <a:cxn ang="0">
                  <a:pos x="74" y="163"/>
                </a:cxn>
                <a:cxn ang="0">
                  <a:pos x="72" y="170"/>
                </a:cxn>
                <a:cxn ang="0">
                  <a:pos x="70" y="178"/>
                </a:cxn>
                <a:cxn ang="0">
                  <a:pos x="68" y="186"/>
                </a:cxn>
                <a:cxn ang="0">
                  <a:pos x="66" y="193"/>
                </a:cxn>
                <a:cxn ang="0">
                  <a:pos x="63" y="202"/>
                </a:cxn>
                <a:cxn ang="0">
                  <a:pos x="61" y="209"/>
                </a:cxn>
                <a:cxn ang="0">
                  <a:pos x="59" y="217"/>
                </a:cxn>
                <a:cxn ang="0">
                  <a:pos x="57" y="225"/>
                </a:cxn>
                <a:cxn ang="0">
                  <a:pos x="55" y="233"/>
                </a:cxn>
                <a:cxn ang="0">
                  <a:pos x="52" y="240"/>
                </a:cxn>
                <a:cxn ang="0">
                  <a:pos x="50" y="248"/>
                </a:cxn>
                <a:cxn ang="0">
                  <a:pos x="47" y="255"/>
                </a:cxn>
                <a:cxn ang="0">
                  <a:pos x="44" y="263"/>
                </a:cxn>
                <a:cxn ang="0">
                  <a:pos x="41" y="271"/>
                </a:cxn>
                <a:cxn ang="0">
                  <a:pos x="37" y="278"/>
                </a:cxn>
                <a:cxn ang="0">
                  <a:pos x="33" y="285"/>
                </a:cxn>
                <a:cxn ang="0">
                  <a:pos x="30" y="292"/>
                </a:cxn>
                <a:cxn ang="0">
                  <a:pos x="26" y="299"/>
                </a:cxn>
                <a:cxn ang="0">
                  <a:pos x="21" y="306"/>
                </a:cxn>
                <a:cxn ang="0">
                  <a:pos x="17" y="313"/>
                </a:cxn>
                <a:cxn ang="0">
                  <a:pos x="13" y="320"/>
                </a:cxn>
                <a:cxn ang="0">
                  <a:pos x="8" y="326"/>
                </a:cxn>
                <a:cxn ang="0">
                  <a:pos x="4" y="333"/>
                </a:cxn>
                <a:cxn ang="0">
                  <a:pos x="1" y="337"/>
                </a:cxn>
              </a:cxnLst>
              <a:rect l="0" t="0" r="r" b="b"/>
              <a:pathLst>
                <a:path w="99" h="337">
                  <a:moveTo>
                    <a:pt x="0" y="88"/>
                  </a:moveTo>
                  <a:lnTo>
                    <a:pt x="2" y="82"/>
                  </a:lnTo>
                  <a:lnTo>
                    <a:pt x="3" y="77"/>
                  </a:lnTo>
                  <a:lnTo>
                    <a:pt x="5" y="72"/>
                  </a:lnTo>
                  <a:lnTo>
                    <a:pt x="7" y="66"/>
                  </a:lnTo>
                  <a:lnTo>
                    <a:pt x="9" y="61"/>
                  </a:lnTo>
                  <a:lnTo>
                    <a:pt x="10" y="56"/>
                  </a:lnTo>
                  <a:lnTo>
                    <a:pt x="12" y="51"/>
                  </a:lnTo>
                  <a:lnTo>
                    <a:pt x="14" y="46"/>
                  </a:lnTo>
                  <a:lnTo>
                    <a:pt x="16" y="41"/>
                  </a:lnTo>
                  <a:lnTo>
                    <a:pt x="17" y="37"/>
                  </a:lnTo>
                  <a:lnTo>
                    <a:pt x="19" y="32"/>
                  </a:lnTo>
                  <a:lnTo>
                    <a:pt x="21" y="28"/>
                  </a:lnTo>
                  <a:lnTo>
                    <a:pt x="23" y="24"/>
                  </a:lnTo>
                  <a:lnTo>
                    <a:pt x="25" y="21"/>
                  </a:lnTo>
                  <a:lnTo>
                    <a:pt x="27" y="17"/>
                  </a:lnTo>
                  <a:lnTo>
                    <a:pt x="30" y="14"/>
                  </a:lnTo>
                  <a:lnTo>
                    <a:pt x="32" y="11"/>
                  </a:lnTo>
                  <a:lnTo>
                    <a:pt x="34" y="8"/>
                  </a:lnTo>
                  <a:lnTo>
                    <a:pt x="36" y="6"/>
                  </a:lnTo>
                  <a:lnTo>
                    <a:pt x="39" y="4"/>
                  </a:lnTo>
                  <a:lnTo>
                    <a:pt x="41" y="3"/>
                  </a:lnTo>
                  <a:lnTo>
                    <a:pt x="44" y="1"/>
                  </a:lnTo>
                  <a:lnTo>
                    <a:pt x="46" y="1"/>
                  </a:lnTo>
                  <a:lnTo>
                    <a:pt x="49" y="0"/>
                  </a:lnTo>
                  <a:lnTo>
                    <a:pt x="52" y="0"/>
                  </a:lnTo>
                  <a:lnTo>
                    <a:pt x="54" y="0"/>
                  </a:lnTo>
                  <a:lnTo>
                    <a:pt x="57" y="1"/>
                  </a:lnTo>
                  <a:lnTo>
                    <a:pt x="60" y="2"/>
                  </a:lnTo>
                  <a:lnTo>
                    <a:pt x="63" y="4"/>
                  </a:lnTo>
                  <a:lnTo>
                    <a:pt x="66" y="6"/>
                  </a:lnTo>
                  <a:lnTo>
                    <a:pt x="69" y="8"/>
                  </a:lnTo>
                  <a:lnTo>
                    <a:pt x="73" y="11"/>
                  </a:lnTo>
                  <a:lnTo>
                    <a:pt x="76" y="14"/>
                  </a:lnTo>
                  <a:lnTo>
                    <a:pt x="79" y="17"/>
                  </a:lnTo>
                  <a:lnTo>
                    <a:pt x="81" y="21"/>
                  </a:lnTo>
                  <a:lnTo>
                    <a:pt x="84" y="24"/>
                  </a:lnTo>
                  <a:lnTo>
                    <a:pt x="87" y="28"/>
                  </a:lnTo>
                  <a:lnTo>
                    <a:pt x="89" y="32"/>
                  </a:lnTo>
                  <a:lnTo>
                    <a:pt x="91" y="36"/>
                  </a:lnTo>
                  <a:lnTo>
                    <a:pt x="93" y="40"/>
                  </a:lnTo>
                  <a:lnTo>
                    <a:pt x="95" y="44"/>
                  </a:lnTo>
                  <a:lnTo>
                    <a:pt x="96" y="48"/>
                  </a:lnTo>
                  <a:lnTo>
                    <a:pt x="98" y="52"/>
                  </a:lnTo>
                  <a:lnTo>
                    <a:pt x="98" y="56"/>
                  </a:lnTo>
                  <a:lnTo>
                    <a:pt x="99" y="60"/>
                  </a:lnTo>
                  <a:lnTo>
                    <a:pt x="99" y="64"/>
                  </a:lnTo>
                  <a:lnTo>
                    <a:pt x="99" y="68"/>
                  </a:lnTo>
                  <a:lnTo>
                    <a:pt x="99" y="72"/>
                  </a:lnTo>
                  <a:lnTo>
                    <a:pt x="99" y="76"/>
                  </a:lnTo>
                  <a:lnTo>
                    <a:pt x="98" y="80"/>
                  </a:lnTo>
                  <a:lnTo>
                    <a:pt x="98" y="84"/>
                  </a:lnTo>
                  <a:lnTo>
                    <a:pt x="97" y="88"/>
                  </a:lnTo>
                  <a:lnTo>
                    <a:pt x="96" y="92"/>
                  </a:lnTo>
                  <a:lnTo>
                    <a:pt x="95" y="96"/>
                  </a:lnTo>
                  <a:lnTo>
                    <a:pt x="94" y="100"/>
                  </a:lnTo>
                  <a:lnTo>
                    <a:pt x="93" y="104"/>
                  </a:lnTo>
                  <a:lnTo>
                    <a:pt x="91" y="107"/>
                  </a:lnTo>
                  <a:lnTo>
                    <a:pt x="90" y="111"/>
                  </a:lnTo>
                  <a:lnTo>
                    <a:pt x="89" y="115"/>
                  </a:lnTo>
                  <a:lnTo>
                    <a:pt x="87" y="119"/>
                  </a:lnTo>
                  <a:lnTo>
                    <a:pt x="86" y="124"/>
                  </a:lnTo>
                  <a:lnTo>
                    <a:pt x="84" y="128"/>
                  </a:lnTo>
                  <a:lnTo>
                    <a:pt x="83" y="132"/>
                  </a:lnTo>
                  <a:lnTo>
                    <a:pt x="82" y="136"/>
                  </a:lnTo>
                  <a:lnTo>
                    <a:pt x="81" y="139"/>
                  </a:lnTo>
                  <a:lnTo>
                    <a:pt x="79" y="143"/>
                  </a:lnTo>
                  <a:lnTo>
                    <a:pt x="78" y="147"/>
                  </a:lnTo>
                  <a:lnTo>
                    <a:pt x="77" y="151"/>
                  </a:lnTo>
                  <a:lnTo>
                    <a:pt x="76" y="155"/>
                  </a:lnTo>
                  <a:lnTo>
                    <a:pt x="75" y="159"/>
                  </a:lnTo>
                  <a:lnTo>
                    <a:pt x="74" y="163"/>
                  </a:lnTo>
                  <a:lnTo>
                    <a:pt x="73" y="166"/>
                  </a:lnTo>
                  <a:lnTo>
                    <a:pt x="72" y="170"/>
                  </a:lnTo>
                  <a:lnTo>
                    <a:pt x="71" y="174"/>
                  </a:lnTo>
                  <a:lnTo>
                    <a:pt x="70" y="178"/>
                  </a:lnTo>
                  <a:lnTo>
                    <a:pt x="69" y="182"/>
                  </a:lnTo>
                  <a:lnTo>
                    <a:pt x="68" y="186"/>
                  </a:lnTo>
                  <a:lnTo>
                    <a:pt x="67" y="189"/>
                  </a:lnTo>
                  <a:lnTo>
                    <a:pt x="66" y="193"/>
                  </a:lnTo>
                  <a:lnTo>
                    <a:pt x="64" y="198"/>
                  </a:lnTo>
                  <a:lnTo>
                    <a:pt x="63" y="202"/>
                  </a:lnTo>
                  <a:lnTo>
                    <a:pt x="62" y="206"/>
                  </a:lnTo>
                  <a:lnTo>
                    <a:pt x="61" y="209"/>
                  </a:lnTo>
                  <a:lnTo>
                    <a:pt x="60" y="213"/>
                  </a:lnTo>
                  <a:lnTo>
                    <a:pt x="59" y="217"/>
                  </a:lnTo>
                  <a:lnTo>
                    <a:pt x="58" y="221"/>
                  </a:lnTo>
                  <a:lnTo>
                    <a:pt x="57" y="225"/>
                  </a:lnTo>
                  <a:lnTo>
                    <a:pt x="56" y="229"/>
                  </a:lnTo>
                  <a:lnTo>
                    <a:pt x="55" y="233"/>
                  </a:lnTo>
                  <a:lnTo>
                    <a:pt x="54" y="236"/>
                  </a:lnTo>
                  <a:lnTo>
                    <a:pt x="52" y="240"/>
                  </a:lnTo>
                  <a:lnTo>
                    <a:pt x="51" y="244"/>
                  </a:lnTo>
                  <a:lnTo>
                    <a:pt x="50" y="248"/>
                  </a:lnTo>
                  <a:lnTo>
                    <a:pt x="49" y="252"/>
                  </a:lnTo>
                  <a:lnTo>
                    <a:pt x="47" y="255"/>
                  </a:lnTo>
                  <a:lnTo>
                    <a:pt x="46" y="259"/>
                  </a:lnTo>
                  <a:lnTo>
                    <a:pt x="44" y="263"/>
                  </a:lnTo>
                  <a:lnTo>
                    <a:pt x="43" y="266"/>
                  </a:lnTo>
                  <a:lnTo>
                    <a:pt x="41" y="271"/>
                  </a:lnTo>
                  <a:lnTo>
                    <a:pt x="39" y="275"/>
                  </a:lnTo>
                  <a:lnTo>
                    <a:pt x="37" y="278"/>
                  </a:lnTo>
                  <a:lnTo>
                    <a:pt x="35" y="282"/>
                  </a:lnTo>
                  <a:lnTo>
                    <a:pt x="33" y="285"/>
                  </a:lnTo>
                  <a:lnTo>
                    <a:pt x="32" y="289"/>
                  </a:lnTo>
                  <a:lnTo>
                    <a:pt x="30" y="292"/>
                  </a:lnTo>
                  <a:lnTo>
                    <a:pt x="28" y="296"/>
                  </a:lnTo>
                  <a:lnTo>
                    <a:pt x="26" y="299"/>
                  </a:lnTo>
                  <a:lnTo>
                    <a:pt x="23" y="303"/>
                  </a:lnTo>
                  <a:lnTo>
                    <a:pt x="21" y="306"/>
                  </a:lnTo>
                  <a:lnTo>
                    <a:pt x="19" y="310"/>
                  </a:lnTo>
                  <a:lnTo>
                    <a:pt x="17" y="313"/>
                  </a:lnTo>
                  <a:lnTo>
                    <a:pt x="15" y="316"/>
                  </a:lnTo>
                  <a:lnTo>
                    <a:pt x="13" y="320"/>
                  </a:lnTo>
                  <a:lnTo>
                    <a:pt x="10" y="323"/>
                  </a:lnTo>
                  <a:lnTo>
                    <a:pt x="8" y="326"/>
                  </a:lnTo>
                  <a:lnTo>
                    <a:pt x="6" y="330"/>
                  </a:lnTo>
                  <a:lnTo>
                    <a:pt x="4" y="333"/>
                  </a:lnTo>
                  <a:lnTo>
                    <a:pt x="1" y="337"/>
                  </a:lnTo>
                  <a:lnTo>
                    <a:pt x="1" y="337"/>
                  </a:lnTo>
                </a:path>
              </a:pathLst>
            </a:custGeom>
            <a:noFill/>
            <a:ln w="0">
              <a:solidFill>
                <a:srgbClr val="000000"/>
              </a:solidFill>
              <a:prstDash val="solid"/>
              <a:round/>
              <a:headEnd/>
              <a:tailEnd/>
            </a:ln>
          </p:spPr>
          <p:txBody>
            <a:bodyPr/>
            <a:lstStyle/>
            <a:p>
              <a:endParaRPr lang="el-GR"/>
            </a:p>
          </p:txBody>
        </p:sp>
        <p:sp>
          <p:nvSpPr>
            <p:cNvPr id="108690" name="Freeform 146"/>
            <p:cNvSpPr>
              <a:spLocks noChangeAspect="1"/>
            </p:cNvSpPr>
            <p:nvPr/>
          </p:nvSpPr>
          <p:spPr bwMode="auto">
            <a:xfrm>
              <a:off x="4027" y="2852"/>
              <a:ext cx="684" cy="253"/>
            </a:xfrm>
            <a:custGeom>
              <a:avLst/>
              <a:gdLst/>
              <a:ahLst/>
              <a:cxnLst>
                <a:cxn ang="0">
                  <a:pos x="3" y="48"/>
                </a:cxn>
                <a:cxn ang="0">
                  <a:pos x="10" y="42"/>
                </a:cxn>
                <a:cxn ang="0">
                  <a:pos x="22" y="36"/>
                </a:cxn>
                <a:cxn ang="0">
                  <a:pos x="35" y="30"/>
                </a:cxn>
                <a:cxn ang="0">
                  <a:pos x="48" y="23"/>
                </a:cxn>
                <a:cxn ang="0">
                  <a:pos x="60" y="17"/>
                </a:cxn>
                <a:cxn ang="0">
                  <a:pos x="71" y="11"/>
                </a:cxn>
                <a:cxn ang="0">
                  <a:pos x="82" y="5"/>
                </a:cxn>
                <a:cxn ang="0">
                  <a:pos x="92" y="2"/>
                </a:cxn>
                <a:cxn ang="0">
                  <a:pos x="104" y="0"/>
                </a:cxn>
                <a:cxn ang="0">
                  <a:pos x="115" y="0"/>
                </a:cxn>
                <a:cxn ang="0">
                  <a:pos x="127" y="2"/>
                </a:cxn>
                <a:cxn ang="0">
                  <a:pos x="139" y="4"/>
                </a:cxn>
                <a:cxn ang="0">
                  <a:pos x="152" y="6"/>
                </a:cxn>
                <a:cxn ang="0">
                  <a:pos x="162" y="6"/>
                </a:cxn>
                <a:cxn ang="0">
                  <a:pos x="175" y="4"/>
                </a:cxn>
                <a:cxn ang="0">
                  <a:pos x="187" y="2"/>
                </a:cxn>
                <a:cxn ang="0">
                  <a:pos x="199" y="0"/>
                </a:cxn>
                <a:cxn ang="0">
                  <a:pos x="210" y="0"/>
                </a:cxn>
                <a:cxn ang="0">
                  <a:pos x="219" y="1"/>
                </a:cxn>
                <a:cxn ang="0">
                  <a:pos x="229" y="4"/>
                </a:cxn>
                <a:cxn ang="0">
                  <a:pos x="239" y="9"/>
                </a:cxn>
                <a:cxn ang="0">
                  <a:pos x="250" y="15"/>
                </a:cxn>
                <a:cxn ang="0">
                  <a:pos x="262" y="22"/>
                </a:cxn>
                <a:cxn ang="0">
                  <a:pos x="275" y="28"/>
                </a:cxn>
                <a:cxn ang="0">
                  <a:pos x="289" y="35"/>
                </a:cxn>
                <a:cxn ang="0">
                  <a:pos x="301" y="41"/>
                </a:cxn>
                <a:cxn ang="0">
                  <a:pos x="310" y="47"/>
                </a:cxn>
                <a:cxn ang="0">
                  <a:pos x="315" y="54"/>
                </a:cxn>
                <a:cxn ang="0">
                  <a:pos x="313" y="61"/>
                </a:cxn>
                <a:cxn ang="0">
                  <a:pos x="306" y="68"/>
                </a:cxn>
                <a:cxn ang="0">
                  <a:pos x="296" y="75"/>
                </a:cxn>
                <a:cxn ang="0">
                  <a:pos x="283" y="82"/>
                </a:cxn>
                <a:cxn ang="0">
                  <a:pos x="269" y="88"/>
                </a:cxn>
                <a:cxn ang="0">
                  <a:pos x="254" y="95"/>
                </a:cxn>
                <a:cxn ang="0">
                  <a:pos x="241" y="100"/>
                </a:cxn>
                <a:cxn ang="0">
                  <a:pos x="230" y="105"/>
                </a:cxn>
                <a:cxn ang="0">
                  <a:pos x="219" y="108"/>
                </a:cxn>
                <a:cxn ang="0">
                  <a:pos x="208" y="111"/>
                </a:cxn>
                <a:cxn ang="0">
                  <a:pos x="197" y="114"/>
                </a:cxn>
                <a:cxn ang="0">
                  <a:pos x="185" y="115"/>
                </a:cxn>
                <a:cxn ang="0">
                  <a:pos x="173" y="116"/>
                </a:cxn>
                <a:cxn ang="0">
                  <a:pos x="161" y="117"/>
                </a:cxn>
                <a:cxn ang="0">
                  <a:pos x="149" y="116"/>
                </a:cxn>
                <a:cxn ang="0">
                  <a:pos x="137" y="116"/>
                </a:cxn>
                <a:cxn ang="0">
                  <a:pos x="125" y="115"/>
                </a:cxn>
                <a:cxn ang="0">
                  <a:pos x="114" y="113"/>
                </a:cxn>
                <a:cxn ang="0">
                  <a:pos x="103" y="111"/>
                </a:cxn>
                <a:cxn ang="0">
                  <a:pos x="92" y="109"/>
                </a:cxn>
                <a:cxn ang="0">
                  <a:pos x="81" y="105"/>
                </a:cxn>
                <a:cxn ang="0">
                  <a:pos x="69" y="100"/>
                </a:cxn>
                <a:cxn ang="0">
                  <a:pos x="57" y="93"/>
                </a:cxn>
                <a:cxn ang="0">
                  <a:pos x="43" y="86"/>
                </a:cxn>
                <a:cxn ang="0">
                  <a:pos x="29" y="78"/>
                </a:cxn>
                <a:cxn ang="0">
                  <a:pos x="17" y="71"/>
                </a:cxn>
                <a:cxn ang="0">
                  <a:pos x="7" y="64"/>
                </a:cxn>
                <a:cxn ang="0">
                  <a:pos x="1" y="57"/>
                </a:cxn>
                <a:cxn ang="0">
                  <a:pos x="0" y="52"/>
                </a:cxn>
              </a:cxnLst>
              <a:rect l="0" t="0" r="r" b="b"/>
              <a:pathLst>
                <a:path w="315" h="117">
                  <a:moveTo>
                    <a:pt x="0" y="52"/>
                  </a:moveTo>
                  <a:lnTo>
                    <a:pt x="1" y="50"/>
                  </a:lnTo>
                  <a:lnTo>
                    <a:pt x="3" y="48"/>
                  </a:lnTo>
                  <a:lnTo>
                    <a:pt x="5" y="46"/>
                  </a:lnTo>
                  <a:lnTo>
                    <a:pt x="7" y="44"/>
                  </a:lnTo>
                  <a:lnTo>
                    <a:pt x="10" y="42"/>
                  </a:lnTo>
                  <a:lnTo>
                    <a:pt x="14" y="40"/>
                  </a:lnTo>
                  <a:lnTo>
                    <a:pt x="18" y="38"/>
                  </a:lnTo>
                  <a:lnTo>
                    <a:pt x="22" y="36"/>
                  </a:lnTo>
                  <a:lnTo>
                    <a:pt x="26" y="34"/>
                  </a:lnTo>
                  <a:lnTo>
                    <a:pt x="30" y="32"/>
                  </a:lnTo>
                  <a:lnTo>
                    <a:pt x="35" y="30"/>
                  </a:lnTo>
                  <a:lnTo>
                    <a:pt x="39" y="28"/>
                  </a:lnTo>
                  <a:lnTo>
                    <a:pt x="44" y="25"/>
                  </a:lnTo>
                  <a:lnTo>
                    <a:pt x="48" y="23"/>
                  </a:lnTo>
                  <a:lnTo>
                    <a:pt x="52" y="21"/>
                  </a:lnTo>
                  <a:lnTo>
                    <a:pt x="56" y="19"/>
                  </a:lnTo>
                  <a:lnTo>
                    <a:pt x="60" y="17"/>
                  </a:lnTo>
                  <a:lnTo>
                    <a:pt x="64" y="15"/>
                  </a:lnTo>
                  <a:lnTo>
                    <a:pt x="68" y="13"/>
                  </a:lnTo>
                  <a:lnTo>
                    <a:pt x="71" y="11"/>
                  </a:lnTo>
                  <a:lnTo>
                    <a:pt x="75" y="9"/>
                  </a:lnTo>
                  <a:lnTo>
                    <a:pt x="78" y="7"/>
                  </a:lnTo>
                  <a:lnTo>
                    <a:pt x="82" y="5"/>
                  </a:lnTo>
                  <a:lnTo>
                    <a:pt x="85" y="4"/>
                  </a:lnTo>
                  <a:lnTo>
                    <a:pt x="89" y="3"/>
                  </a:lnTo>
                  <a:lnTo>
                    <a:pt x="92" y="2"/>
                  </a:lnTo>
                  <a:lnTo>
                    <a:pt x="96" y="1"/>
                  </a:lnTo>
                  <a:lnTo>
                    <a:pt x="100" y="0"/>
                  </a:lnTo>
                  <a:lnTo>
                    <a:pt x="104" y="0"/>
                  </a:lnTo>
                  <a:lnTo>
                    <a:pt x="107" y="0"/>
                  </a:lnTo>
                  <a:lnTo>
                    <a:pt x="111" y="0"/>
                  </a:lnTo>
                  <a:lnTo>
                    <a:pt x="115" y="0"/>
                  </a:lnTo>
                  <a:lnTo>
                    <a:pt x="119" y="1"/>
                  </a:lnTo>
                  <a:lnTo>
                    <a:pt x="123" y="1"/>
                  </a:lnTo>
                  <a:lnTo>
                    <a:pt x="127" y="2"/>
                  </a:lnTo>
                  <a:lnTo>
                    <a:pt x="131" y="3"/>
                  </a:lnTo>
                  <a:lnTo>
                    <a:pt x="135" y="4"/>
                  </a:lnTo>
                  <a:lnTo>
                    <a:pt x="139" y="4"/>
                  </a:lnTo>
                  <a:lnTo>
                    <a:pt x="143" y="5"/>
                  </a:lnTo>
                  <a:lnTo>
                    <a:pt x="147" y="5"/>
                  </a:lnTo>
                  <a:lnTo>
                    <a:pt x="152" y="6"/>
                  </a:lnTo>
                  <a:lnTo>
                    <a:pt x="156" y="6"/>
                  </a:lnTo>
                  <a:lnTo>
                    <a:pt x="158" y="6"/>
                  </a:lnTo>
                  <a:lnTo>
                    <a:pt x="162" y="6"/>
                  </a:lnTo>
                  <a:lnTo>
                    <a:pt x="166" y="6"/>
                  </a:lnTo>
                  <a:lnTo>
                    <a:pt x="171" y="5"/>
                  </a:lnTo>
                  <a:lnTo>
                    <a:pt x="175" y="4"/>
                  </a:lnTo>
                  <a:lnTo>
                    <a:pt x="179" y="4"/>
                  </a:lnTo>
                  <a:lnTo>
                    <a:pt x="183" y="3"/>
                  </a:lnTo>
                  <a:lnTo>
                    <a:pt x="187" y="2"/>
                  </a:lnTo>
                  <a:lnTo>
                    <a:pt x="191" y="2"/>
                  </a:lnTo>
                  <a:lnTo>
                    <a:pt x="195" y="1"/>
                  </a:lnTo>
                  <a:lnTo>
                    <a:pt x="199" y="0"/>
                  </a:lnTo>
                  <a:lnTo>
                    <a:pt x="203" y="0"/>
                  </a:lnTo>
                  <a:lnTo>
                    <a:pt x="207" y="0"/>
                  </a:lnTo>
                  <a:lnTo>
                    <a:pt x="210" y="0"/>
                  </a:lnTo>
                  <a:lnTo>
                    <a:pt x="214" y="0"/>
                  </a:lnTo>
                  <a:lnTo>
                    <a:pt x="215" y="0"/>
                  </a:lnTo>
                  <a:lnTo>
                    <a:pt x="219" y="1"/>
                  </a:lnTo>
                  <a:lnTo>
                    <a:pt x="222" y="1"/>
                  </a:lnTo>
                  <a:lnTo>
                    <a:pt x="226" y="3"/>
                  </a:lnTo>
                  <a:lnTo>
                    <a:pt x="229" y="4"/>
                  </a:lnTo>
                  <a:lnTo>
                    <a:pt x="233" y="5"/>
                  </a:lnTo>
                  <a:lnTo>
                    <a:pt x="236" y="7"/>
                  </a:lnTo>
                  <a:lnTo>
                    <a:pt x="239" y="9"/>
                  </a:lnTo>
                  <a:lnTo>
                    <a:pt x="243" y="11"/>
                  </a:lnTo>
                  <a:lnTo>
                    <a:pt x="246" y="13"/>
                  </a:lnTo>
                  <a:lnTo>
                    <a:pt x="250" y="15"/>
                  </a:lnTo>
                  <a:lnTo>
                    <a:pt x="254" y="17"/>
                  </a:lnTo>
                  <a:lnTo>
                    <a:pt x="258" y="19"/>
                  </a:lnTo>
                  <a:lnTo>
                    <a:pt x="262" y="22"/>
                  </a:lnTo>
                  <a:lnTo>
                    <a:pt x="266" y="24"/>
                  </a:lnTo>
                  <a:lnTo>
                    <a:pt x="271" y="26"/>
                  </a:lnTo>
                  <a:lnTo>
                    <a:pt x="275" y="28"/>
                  </a:lnTo>
                  <a:lnTo>
                    <a:pt x="280" y="31"/>
                  </a:lnTo>
                  <a:lnTo>
                    <a:pt x="284" y="33"/>
                  </a:lnTo>
                  <a:lnTo>
                    <a:pt x="289" y="35"/>
                  </a:lnTo>
                  <a:lnTo>
                    <a:pt x="293" y="37"/>
                  </a:lnTo>
                  <a:lnTo>
                    <a:pt x="297" y="39"/>
                  </a:lnTo>
                  <a:lnTo>
                    <a:pt x="301" y="41"/>
                  </a:lnTo>
                  <a:lnTo>
                    <a:pt x="305" y="43"/>
                  </a:lnTo>
                  <a:lnTo>
                    <a:pt x="308" y="45"/>
                  </a:lnTo>
                  <a:lnTo>
                    <a:pt x="310" y="47"/>
                  </a:lnTo>
                  <a:lnTo>
                    <a:pt x="312" y="49"/>
                  </a:lnTo>
                  <a:lnTo>
                    <a:pt x="314" y="51"/>
                  </a:lnTo>
                  <a:lnTo>
                    <a:pt x="315" y="54"/>
                  </a:lnTo>
                  <a:lnTo>
                    <a:pt x="315" y="56"/>
                  </a:lnTo>
                  <a:lnTo>
                    <a:pt x="315" y="58"/>
                  </a:lnTo>
                  <a:lnTo>
                    <a:pt x="313" y="61"/>
                  </a:lnTo>
                  <a:lnTo>
                    <a:pt x="312" y="63"/>
                  </a:lnTo>
                  <a:lnTo>
                    <a:pt x="309" y="66"/>
                  </a:lnTo>
                  <a:lnTo>
                    <a:pt x="306" y="68"/>
                  </a:lnTo>
                  <a:lnTo>
                    <a:pt x="303" y="70"/>
                  </a:lnTo>
                  <a:lnTo>
                    <a:pt x="300" y="73"/>
                  </a:lnTo>
                  <a:lnTo>
                    <a:pt x="296" y="75"/>
                  </a:lnTo>
                  <a:lnTo>
                    <a:pt x="292" y="77"/>
                  </a:lnTo>
                  <a:lnTo>
                    <a:pt x="287" y="80"/>
                  </a:lnTo>
                  <a:lnTo>
                    <a:pt x="283" y="82"/>
                  </a:lnTo>
                  <a:lnTo>
                    <a:pt x="278" y="84"/>
                  </a:lnTo>
                  <a:lnTo>
                    <a:pt x="273" y="86"/>
                  </a:lnTo>
                  <a:lnTo>
                    <a:pt x="269" y="88"/>
                  </a:lnTo>
                  <a:lnTo>
                    <a:pt x="264" y="91"/>
                  </a:lnTo>
                  <a:lnTo>
                    <a:pt x="258" y="93"/>
                  </a:lnTo>
                  <a:lnTo>
                    <a:pt x="254" y="95"/>
                  </a:lnTo>
                  <a:lnTo>
                    <a:pt x="249" y="97"/>
                  </a:lnTo>
                  <a:lnTo>
                    <a:pt x="245" y="99"/>
                  </a:lnTo>
                  <a:lnTo>
                    <a:pt x="241" y="100"/>
                  </a:lnTo>
                  <a:lnTo>
                    <a:pt x="237" y="102"/>
                  </a:lnTo>
                  <a:lnTo>
                    <a:pt x="234" y="103"/>
                  </a:lnTo>
                  <a:lnTo>
                    <a:pt x="230" y="105"/>
                  </a:lnTo>
                  <a:lnTo>
                    <a:pt x="226" y="106"/>
                  </a:lnTo>
                  <a:lnTo>
                    <a:pt x="222" y="107"/>
                  </a:lnTo>
                  <a:lnTo>
                    <a:pt x="219" y="108"/>
                  </a:lnTo>
                  <a:lnTo>
                    <a:pt x="215" y="109"/>
                  </a:lnTo>
                  <a:lnTo>
                    <a:pt x="212" y="110"/>
                  </a:lnTo>
                  <a:lnTo>
                    <a:pt x="208" y="111"/>
                  </a:lnTo>
                  <a:lnTo>
                    <a:pt x="205" y="112"/>
                  </a:lnTo>
                  <a:lnTo>
                    <a:pt x="201" y="113"/>
                  </a:lnTo>
                  <a:lnTo>
                    <a:pt x="197" y="114"/>
                  </a:lnTo>
                  <a:lnTo>
                    <a:pt x="193" y="114"/>
                  </a:lnTo>
                  <a:lnTo>
                    <a:pt x="189" y="115"/>
                  </a:lnTo>
                  <a:lnTo>
                    <a:pt x="185" y="115"/>
                  </a:lnTo>
                  <a:lnTo>
                    <a:pt x="181" y="116"/>
                  </a:lnTo>
                  <a:lnTo>
                    <a:pt x="177" y="116"/>
                  </a:lnTo>
                  <a:lnTo>
                    <a:pt x="173" y="116"/>
                  </a:lnTo>
                  <a:lnTo>
                    <a:pt x="169" y="116"/>
                  </a:lnTo>
                  <a:lnTo>
                    <a:pt x="165" y="117"/>
                  </a:lnTo>
                  <a:lnTo>
                    <a:pt x="161" y="117"/>
                  </a:lnTo>
                  <a:lnTo>
                    <a:pt x="157" y="117"/>
                  </a:lnTo>
                  <a:lnTo>
                    <a:pt x="153" y="117"/>
                  </a:lnTo>
                  <a:lnTo>
                    <a:pt x="149" y="116"/>
                  </a:lnTo>
                  <a:lnTo>
                    <a:pt x="145" y="116"/>
                  </a:lnTo>
                  <a:lnTo>
                    <a:pt x="141" y="116"/>
                  </a:lnTo>
                  <a:lnTo>
                    <a:pt x="137" y="116"/>
                  </a:lnTo>
                  <a:lnTo>
                    <a:pt x="133" y="115"/>
                  </a:lnTo>
                  <a:lnTo>
                    <a:pt x="129" y="115"/>
                  </a:lnTo>
                  <a:lnTo>
                    <a:pt x="125" y="115"/>
                  </a:lnTo>
                  <a:lnTo>
                    <a:pt x="121" y="114"/>
                  </a:lnTo>
                  <a:lnTo>
                    <a:pt x="117" y="114"/>
                  </a:lnTo>
                  <a:lnTo>
                    <a:pt x="114" y="113"/>
                  </a:lnTo>
                  <a:lnTo>
                    <a:pt x="110" y="113"/>
                  </a:lnTo>
                  <a:lnTo>
                    <a:pt x="106" y="112"/>
                  </a:lnTo>
                  <a:lnTo>
                    <a:pt x="103" y="111"/>
                  </a:lnTo>
                  <a:lnTo>
                    <a:pt x="99" y="111"/>
                  </a:lnTo>
                  <a:lnTo>
                    <a:pt x="95" y="110"/>
                  </a:lnTo>
                  <a:lnTo>
                    <a:pt x="92" y="109"/>
                  </a:lnTo>
                  <a:lnTo>
                    <a:pt x="88" y="108"/>
                  </a:lnTo>
                  <a:lnTo>
                    <a:pt x="84" y="106"/>
                  </a:lnTo>
                  <a:lnTo>
                    <a:pt x="81" y="105"/>
                  </a:lnTo>
                  <a:lnTo>
                    <a:pt x="77" y="104"/>
                  </a:lnTo>
                  <a:lnTo>
                    <a:pt x="73" y="102"/>
                  </a:lnTo>
                  <a:lnTo>
                    <a:pt x="69" y="100"/>
                  </a:lnTo>
                  <a:lnTo>
                    <a:pt x="65" y="98"/>
                  </a:lnTo>
                  <a:lnTo>
                    <a:pt x="61" y="96"/>
                  </a:lnTo>
                  <a:lnTo>
                    <a:pt x="57" y="93"/>
                  </a:lnTo>
                  <a:lnTo>
                    <a:pt x="52" y="91"/>
                  </a:lnTo>
                  <a:lnTo>
                    <a:pt x="48" y="88"/>
                  </a:lnTo>
                  <a:lnTo>
                    <a:pt x="43" y="86"/>
                  </a:lnTo>
                  <a:lnTo>
                    <a:pt x="39" y="83"/>
                  </a:lnTo>
                  <a:lnTo>
                    <a:pt x="34" y="81"/>
                  </a:lnTo>
                  <a:lnTo>
                    <a:pt x="29" y="78"/>
                  </a:lnTo>
                  <a:lnTo>
                    <a:pt x="25" y="76"/>
                  </a:lnTo>
                  <a:lnTo>
                    <a:pt x="21" y="73"/>
                  </a:lnTo>
                  <a:lnTo>
                    <a:pt x="17" y="71"/>
                  </a:lnTo>
                  <a:lnTo>
                    <a:pt x="13" y="69"/>
                  </a:lnTo>
                  <a:lnTo>
                    <a:pt x="10" y="66"/>
                  </a:lnTo>
                  <a:lnTo>
                    <a:pt x="7" y="64"/>
                  </a:lnTo>
                  <a:lnTo>
                    <a:pt x="5" y="62"/>
                  </a:lnTo>
                  <a:lnTo>
                    <a:pt x="3" y="60"/>
                  </a:lnTo>
                  <a:lnTo>
                    <a:pt x="1" y="57"/>
                  </a:lnTo>
                  <a:lnTo>
                    <a:pt x="0" y="55"/>
                  </a:lnTo>
                  <a:lnTo>
                    <a:pt x="0" y="53"/>
                  </a:lnTo>
                  <a:lnTo>
                    <a:pt x="0" y="52"/>
                  </a:lnTo>
                  <a:lnTo>
                    <a:pt x="0" y="52"/>
                  </a:lnTo>
                </a:path>
              </a:pathLst>
            </a:custGeom>
            <a:noFill/>
            <a:ln w="0">
              <a:solidFill>
                <a:srgbClr val="000000"/>
              </a:solidFill>
              <a:prstDash val="solid"/>
              <a:round/>
              <a:headEnd/>
              <a:tailEnd/>
            </a:ln>
          </p:spPr>
          <p:txBody>
            <a:bodyPr/>
            <a:lstStyle/>
            <a:p>
              <a:endParaRPr lang="el-GR"/>
            </a:p>
          </p:txBody>
        </p:sp>
        <p:sp>
          <p:nvSpPr>
            <p:cNvPr id="108691" name="Freeform 147"/>
            <p:cNvSpPr>
              <a:spLocks noChangeAspect="1"/>
            </p:cNvSpPr>
            <p:nvPr/>
          </p:nvSpPr>
          <p:spPr bwMode="auto">
            <a:xfrm>
              <a:off x="4170" y="2945"/>
              <a:ext cx="408" cy="17"/>
            </a:xfrm>
            <a:custGeom>
              <a:avLst/>
              <a:gdLst/>
              <a:ahLst/>
              <a:cxnLst>
                <a:cxn ang="0">
                  <a:pos x="1" y="2"/>
                </a:cxn>
                <a:cxn ang="0">
                  <a:pos x="6" y="2"/>
                </a:cxn>
                <a:cxn ang="0">
                  <a:pos x="13" y="1"/>
                </a:cxn>
                <a:cxn ang="0">
                  <a:pos x="22" y="1"/>
                </a:cxn>
                <a:cxn ang="0">
                  <a:pos x="33" y="0"/>
                </a:cxn>
                <a:cxn ang="0">
                  <a:pos x="43" y="0"/>
                </a:cxn>
                <a:cxn ang="0">
                  <a:pos x="51" y="0"/>
                </a:cxn>
                <a:cxn ang="0">
                  <a:pos x="60" y="1"/>
                </a:cxn>
                <a:cxn ang="0">
                  <a:pos x="68" y="2"/>
                </a:cxn>
                <a:cxn ang="0">
                  <a:pos x="76" y="2"/>
                </a:cxn>
                <a:cxn ang="0">
                  <a:pos x="83" y="3"/>
                </a:cxn>
                <a:cxn ang="0">
                  <a:pos x="91" y="3"/>
                </a:cxn>
                <a:cxn ang="0">
                  <a:pos x="95" y="3"/>
                </a:cxn>
                <a:cxn ang="0">
                  <a:pos x="102" y="3"/>
                </a:cxn>
                <a:cxn ang="0">
                  <a:pos x="109" y="3"/>
                </a:cxn>
                <a:cxn ang="0">
                  <a:pos x="117" y="2"/>
                </a:cxn>
                <a:cxn ang="0">
                  <a:pos x="125" y="2"/>
                </a:cxn>
                <a:cxn ang="0">
                  <a:pos x="134" y="1"/>
                </a:cxn>
                <a:cxn ang="0">
                  <a:pos x="144" y="1"/>
                </a:cxn>
                <a:cxn ang="0">
                  <a:pos x="154" y="2"/>
                </a:cxn>
                <a:cxn ang="0">
                  <a:pos x="165" y="3"/>
                </a:cxn>
                <a:cxn ang="0">
                  <a:pos x="174" y="3"/>
                </a:cxn>
                <a:cxn ang="0">
                  <a:pos x="182" y="4"/>
                </a:cxn>
                <a:cxn ang="0">
                  <a:pos x="187" y="5"/>
                </a:cxn>
                <a:cxn ang="0">
                  <a:pos x="188" y="6"/>
                </a:cxn>
                <a:cxn ang="0">
                  <a:pos x="185" y="6"/>
                </a:cxn>
                <a:cxn ang="0">
                  <a:pos x="180" y="7"/>
                </a:cxn>
                <a:cxn ang="0">
                  <a:pos x="171" y="7"/>
                </a:cxn>
                <a:cxn ang="0">
                  <a:pos x="162" y="7"/>
                </a:cxn>
                <a:cxn ang="0">
                  <a:pos x="151" y="7"/>
                </a:cxn>
                <a:cxn ang="0">
                  <a:pos x="140" y="7"/>
                </a:cxn>
                <a:cxn ang="0">
                  <a:pos x="129" y="7"/>
                </a:cxn>
                <a:cxn ang="0">
                  <a:pos x="120" y="7"/>
                </a:cxn>
                <a:cxn ang="0">
                  <a:pos x="111" y="7"/>
                </a:cxn>
                <a:cxn ang="0">
                  <a:pos x="103" y="7"/>
                </a:cxn>
                <a:cxn ang="0">
                  <a:pos x="96" y="8"/>
                </a:cxn>
                <a:cxn ang="0">
                  <a:pos x="88" y="8"/>
                </a:cxn>
                <a:cxn ang="0">
                  <a:pos x="81" y="8"/>
                </a:cxn>
                <a:cxn ang="0">
                  <a:pos x="74" y="7"/>
                </a:cxn>
                <a:cxn ang="0">
                  <a:pos x="65" y="7"/>
                </a:cxn>
                <a:cxn ang="0">
                  <a:pos x="56" y="7"/>
                </a:cxn>
                <a:cxn ang="0">
                  <a:pos x="45" y="6"/>
                </a:cxn>
                <a:cxn ang="0">
                  <a:pos x="34" y="6"/>
                </a:cxn>
                <a:cxn ang="0">
                  <a:pos x="23" y="5"/>
                </a:cxn>
                <a:cxn ang="0">
                  <a:pos x="14" y="4"/>
                </a:cxn>
                <a:cxn ang="0">
                  <a:pos x="6" y="4"/>
                </a:cxn>
                <a:cxn ang="0">
                  <a:pos x="1" y="3"/>
                </a:cxn>
                <a:cxn ang="0">
                  <a:pos x="0" y="2"/>
                </a:cxn>
              </a:cxnLst>
              <a:rect l="0" t="0" r="r" b="b"/>
              <a:pathLst>
                <a:path w="188" h="8">
                  <a:moveTo>
                    <a:pt x="0" y="2"/>
                  </a:moveTo>
                  <a:lnTo>
                    <a:pt x="1" y="2"/>
                  </a:lnTo>
                  <a:lnTo>
                    <a:pt x="3" y="2"/>
                  </a:lnTo>
                  <a:lnTo>
                    <a:pt x="6" y="2"/>
                  </a:lnTo>
                  <a:lnTo>
                    <a:pt x="9" y="1"/>
                  </a:lnTo>
                  <a:lnTo>
                    <a:pt x="13" y="1"/>
                  </a:lnTo>
                  <a:lnTo>
                    <a:pt x="18" y="1"/>
                  </a:lnTo>
                  <a:lnTo>
                    <a:pt x="22" y="1"/>
                  </a:lnTo>
                  <a:lnTo>
                    <a:pt x="28" y="0"/>
                  </a:lnTo>
                  <a:lnTo>
                    <a:pt x="33" y="0"/>
                  </a:lnTo>
                  <a:lnTo>
                    <a:pt x="38" y="0"/>
                  </a:lnTo>
                  <a:lnTo>
                    <a:pt x="43" y="0"/>
                  </a:lnTo>
                  <a:lnTo>
                    <a:pt x="46" y="0"/>
                  </a:lnTo>
                  <a:lnTo>
                    <a:pt x="51" y="0"/>
                  </a:lnTo>
                  <a:lnTo>
                    <a:pt x="55" y="1"/>
                  </a:lnTo>
                  <a:lnTo>
                    <a:pt x="60" y="1"/>
                  </a:lnTo>
                  <a:lnTo>
                    <a:pt x="64" y="1"/>
                  </a:lnTo>
                  <a:lnTo>
                    <a:pt x="68" y="2"/>
                  </a:lnTo>
                  <a:lnTo>
                    <a:pt x="72" y="2"/>
                  </a:lnTo>
                  <a:lnTo>
                    <a:pt x="76" y="2"/>
                  </a:lnTo>
                  <a:lnTo>
                    <a:pt x="80" y="2"/>
                  </a:lnTo>
                  <a:lnTo>
                    <a:pt x="83" y="3"/>
                  </a:lnTo>
                  <a:lnTo>
                    <a:pt x="87" y="3"/>
                  </a:lnTo>
                  <a:lnTo>
                    <a:pt x="91" y="3"/>
                  </a:lnTo>
                  <a:lnTo>
                    <a:pt x="94" y="3"/>
                  </a:lnTo>
                  <a:lnTo>
                    <a:pt x="95" y="3"/>
                  </a:lnTo>
                  <a:lnTo>
                    <a:pt x="99" y="3"/>
                  </a:lnTo>
                  <a:lnTo>
                    <a:pt x="102" y="3"/>
                  </a:lnTo>
                  <a:lnTo>
                    <a:pt x="106" y="3"/>
                  </a:lnTo>
                  <a:lnTo>
                    <a:pt x="109" y="3"/>
                  </a:lnTo>
                  <a:lnTo>
                    <a:pt x="113" y="2"/>
                  </a:lnTo>
                  <a:lnTo>
                    <a:pt x="117" y="2"/>
                  </a:lnTo>
                  <a:lnTo>
                    <a:pt x="121" y="2"/>
                  </a:lnTo>
                  <a:lnTo>
                    <a:pt x="125" y="2"/>
                  </a:lnTo>
                  <a:lnTo>
                    <a:pt x="129" y="2"/>
                  </a:lnTo>
                  <a:lnTo>
                    <a:pt x="134" y="1"/>
                  </a:lnTo>
                  <a:lnTo>
                    <a:pt x="138" y="1"/>
                  </a:lnTo>
                  <a:lnTo>
                    <a:pt x="144" y="1"/>
                  </a:lnTo>
                  <a:lnTo>
                    <a:pt x="149" y="2"/>
                  </a:lnTo>
                  <a:lnTo>
                    <a:pt x="154" y="2"/>
                  </a:lnTo>
                  <a:lnTo>
                    <a:pt x="159" y="2"/>
                  </a:lnTo>
                  <a:lnTo>
                    <a:pt x="165" y="3"/>
                  </a:lnTo>
                  <a:lnTo>
                    <a:pt x="169" y="3"/>
                  </a:lnTo>
                  <a:lnTo>
                    <a:pt x="174" y="3"/>
                  </a:lnTo>
                  <a:lnTo>
                    <a:pt x="178" y="4"/>
                  </a:lnTo>
                  <a:lnTo>
                    <a:pt x="182" y="4"/>
                  </a:lnTo>
                  <a:lnTo>
                    <a:pt x="185" y="5"/>
                  </a:lnTo>
                  <a:lnTo>
                    <a:pt x="187" y="5"/>
                  </a:lnTo>
                  <a:lnTo>
                    <a:pt x="188" y="6"/>
                  </a:lnTo>
                  <a:lnTo>
                    <a:pt x="188" y="6"/>
                  </a:lnTo>
                  <a:lnTo>
                    <a:pt x="187" y="6"/>
                  </a:lnTo>
                  <a:lnTo>
                    <a:pt x="185" y="6"/>
                  </a:lnTo>
                  <a:lnTo>
                    <a:pt x="183" y="7"/>
                  </a:lnTo>
                  <a:lnTo>
                    <a:pt x="180" y="7"/>
                  </a:lnTo>
                  <a:lnTo>
                    <a:pt x="176" y="7"/>
                  </a:lnTo>
                  <a:lnTo>
                    <a:pt x="171" y="7"/>
                  </a:lnTo>
                  <a:lnTo>
                    <a:pt x="167" y="7"/>
                  </a:lnTo>
                  <a:lnTo>
                    <a:pt x="162" y="7"/>
                  </a:lnTo>
                  <a:lnTo>
                    <a:pt x="156" y="7"/>
                  </a:lnTo>
                  <a:lnTo>
                    <a:pt x="151" y="7"/>
                  </a:lnTo>
                  <a:lnTo>
                    <a:pt x="145" y="7"/>
                  </a:lnTo>
                  <a:lnTo>
                    <a:pt x="140" y="7"/>
                  </a:lnTo>
                  <a:lnTo>
                    <a:pt x="134" y="7"/>
                  </a:lnTo>
                  <a:lnTo>
                    <a:pt x="129" y="7"/>
                  </a:lnTo>
                  <a:lnTo>
                    <a:pt x="124" y="7"/>
                  </a:lnTo>
                  <a:lnTo>
                    <a:pt x="120" y="7"/>
                  </a:lnTo>
                  <a:lnTo>
                    <a:pt x="115" y="7"/>
                  </a:lnTo>
                  <a:lnTo>
                    <a:pt x="111" y="7"/>
                  </a:lnTo>
                  <a:lnTo>
                    <a:pt x="107" y="7"/>
                  </a:lnTo>
                  <a:lnTo>
                    <a:pt x="103" y="7"/>
                  </a:lnTo>
                  <a:lnTo>
                    <a:pt x="99" y="7"/>
                  </a:lnTo>
                  <a:lnTo>
                    <a:pt x="96" y="8"/>
                  </a:lnTo>
                  <a:lnTo>
                    <a:pt x="92" y="8"/>
                  </a:lnTo>
                  <a:lnTo>
                    <a:pt x="88" y="8"/>
                  </a:lnTo>
                  <a:lnTo>
                    <a:pt x="85" y="8"/>
                  </a:lnTo>
                  <a:lnTo>
                    <a:pt x="81" y="8"/>
                  </a:lnTo>
                  <a:lnTo>
                    <a:pt x="77" y="7"/>
                  </a:lnTo>
                  <a:lnTo>
                    <a:pt x="74" y="7"/>
                  </a:lnTo>
                  <a:lnTo>
                    <a:pt x="69" y="7"/>
                  </a:lnTo>
                  <a:lnTo>
                    <a:pt x="65" y="7"/>
                  </a:lnTo>
                  <a:lnTo>
                    <a:pt x="61" y="7"/>
                  </a:lnTo>
                  <a:lnTo>
                    <a:pt x="56" y="7"/>
                  </a:lnTo>
                  <a:lnTo>
                    <a:pt x="51" y="6"/>
                  </a:lnTo>
                  <a:lnTo>
                    <a:pt x="45" y="6"/>
                  </a:lnTo>
                  <a:lnTo>
                    <a:pt x="40" y="6"/>
                  </a:lnTo>
                  <a:lnTo>
                    <a:pt x="34" y="6"/>
                  </a:lnTo>
                  <a:lnTo>
                    <a:pt x="29" y="5"/>
                  </a:lnTo>
                  <a:lnTo>
                    <a:pt x="23" y="5"/>
                  </a:lnTo>
                  <a:lnTo>
                    <a:pt x="19" y="5"/>
                  </a:lnTo>
                  <a:lnTo>
                    <a:pt x="14" y="4"/>
                  </a:lnTo>
                  <a:lnTo>
                    <a:pt x="10" y="4"/>
                  </a:lnTo>
                  <a:lnTo>
                    <a:pt x="6" y="4"/>
                  </a:lnTo>
                  <a:lnTo>
                    <a:pt x="4" y="3"/>
                  </a:lnTo>
                  <a:lnTo>
                    <a:pt x="1" y="3"/>
                  </a:lnTo>
                  <a:lnTo>
                    <a:pt x="0" y="3"/>
                  </a:lnTo>
                  <a:lnTo>
                    <a:pt x="0" y="2"/>
                  </a:lnTo>
                  <a:lnTo>
                    <a:pt x="0" y="2"/>
                  </a:lnTo>
                </a:path>
              </a:pathLst>
            </a:custGeom>
            <a:noFill/>
            <a:ln w="0">
              <a:solidFill>
                <a:srgbClr val="000000"/>
              </a:solidFill>
              <a:prstDash val="solid"/>
              <a:round/>
              <a:headEnd/>
              <a:tailEnd/>
            </a:ln>
          </p:spPr>
          <p:txBody>
            <a:bodyPr/>
            <a:lstStyle/>
            <a:p>
              <a:endParaRPr lang="el-GR"/>
            </a:p>
          </p:txBody>
        </p:sp>
        <p:sp>
          <p:nvSpPr>
            <p:cNvPr id="108692" name="Freeform 148"/>
            <p:cNvSpPr>
              <a:spLocks noChangeAspect="1"/>
            </p:cNvSpPr>
            <p:nvPr/>
          </p:nvSpPr>
          <p:spPr bwMode="auto">
            <a:xfrm>
              <a:off x="4244" y="2568"/>
              <a:ext cx="258" cy="77"/>
            </a:xfrm>
            <a:custGeom>
              <a:avLst/>
              <a:gdLst/>
              <a:ahLst/>
              <a:cxnLst>
                <a:cxn ang="0">
                  <a:pos x="0" y="0"/>
                </a:cxn>
                <a:cxn ang="0">
                  <a:pos x="3" y="3"/>
                </a:cxn>
                <a:cxn ang="0">
                  <a:pos x="7" y="6"/>
                </a:cxn>
                <a:cxn ang="0">
                  <a:pos x="10" y="9"/>
                </a:cxn>
                <a:cxn ang="0">
                  <a:pos x="14" y="12"/>
                </a:cxn>
                <a:cxn ang="0">
                  <a:pos x="17" y="15"/>
                </a:cxn>
                <a:cxn ang="0">
                  <a:pos x="21" y="17"/>
                </a:cxn>
                <a:cxn ang="0">
                  <a:pos x="24" y="20"/>
                </a:cxn>
                <a:cxn ang="0">
                  <a:pos x="28" y="23"/>
                </a:cxn>
                <a:cxn ang="0">
                  <a:pos x="31" y="25"/>
                </a:cxn>
                <a:cxn ang="0">
                  <a:pos x="35" y="27"/>
                </a:cxn>
                <a:cxn ang="0">
                  <a:pos x="38" y="29"/>
                </a:cxn>
                <a:cxn ang="0">
                  <a:pos x="42" y="31"/>
                </a:cxn>
                <a:cxn ang="0">
                  <a:pos x="45" y="32"/>
                </a:cxn>
                <a:cxn ang="0">
                  <a:pos x="48" y="34"/>
                </a:cxn>
                <a:cxn ang="0">
                  <a:pos x="52" y="35"/>
                </a:cxn>
                <a:cxn ang="0">
                  <a:pos x="55" y="35"/>
                </a:cxn>
                <a:cxn ang="0">
                  <a:pos x="59" y="36"/>
                </a:cxn>
                <a:cxn ang="0">
                  <a:pos x="63" y="36"/>
                </a:cxn>
                <a:cxn ang="0">
                  <a:pos x="67" y="36"/>
                </a:cxn>
                <a:cxn ang="0">
                  <a:pos x="70" y="35"/>
                </a:cxn>
                <a:cxn ang="0">
                  <a:pos x="74" y="34"/>
                </a:cxn>
                <a:cxn ang="0">
                  <a:pos x="77" y="33"/>
                </a:cxn>
                <a:cxn ang="0">
                  <a:pos x="80" y="31"/>
                </a:cxn>
                <a:cxn ang="0">
                  <a:pos x="84" y="29"/>
                </a:cxn>
                <a:cxn ang="0">
                  <a:pos x="87" y="27"/>
                </a:cxn>
                <a:cxn ang="0">
                  <a:pos x="90" y="25"/>
                </a:cxn>
                <a:cxn ang="0">
                  <a:pos x="94" y="22"/>
                </a:cxn>
                <a:cxn ang="0">
                  <a:pos x="97" y="20"/>
                </a:cxn>
                <a:cxn ang="0">
                  <a:pos x="101" y="17"/>
                </a:cxn>
                <a:cxn ang="0">
                  <a:pos x="104" y="14"/>
                </a:cxn>
                <a:cxn ang="0">
                  <a:pos x="107" y="11"/>
                </a:cxn>
                <a:cxn ang="0">
                  <a:pos x="111" y="8"/>
                </a:cxn>
                <a:cxn ang="0">
                  <a:pos x="114" y="5"/>
                </a:cxn>
                <a:cxn ang="0">
                  <a:pos x="117" y="2"/>
                </a:cxn>
                <a:cxn ang="0">
                  <a:pos x="119" y="1"/>
                </a:cxn>
                <a:cxn ang="0">
                  <a:pos x="119" y="1"/>
                </a:cxn>
              </a:cxnLst>
              <a:rect l="0" t="0" r="r" b="b"/>
              <a:pathLst>
                <a:path w="119" h="36">
                  <a:moveTo>
                    <a:pt x="0" y="0"/>
                  </a:moveTo>
                  <a:lnTo>
                    <a:pt x="3" y="3"/>
                  </a:lnTo>
                  <a:lnTo>
                    <a:pt x="7" y="6"/>
                  </a:lnTo>
                  <a:lnTo>
                    <a:pt x="10" y="9"/>
                  </a:lnTo>
                  <a:lnTo>
                    <a:pt x="14" y="12"/>
                  </a:lnTo>
                  <a:lnTo>
                    <a:pt x="17" y="15"/>
                  </a:lnTo>
                  <a:lnTo>
                    <a:pt x="21" y="17"/>
                  </a:lnTo>
                  <a:lnTo>
                    <a:pt x="24" y="20"/>
                  </a:lnTo>
                  <a:lnTo>
                    <a:pt x="28" y="23"/>
                  </a:lnTo>
                  <a:lnTo>
                    <a:pt x="31" y="25"/>
                  </a:lnTo>
                  <a:lnTo>
                    <a:pt x="35" y="27"/>
                  </a:lnTo>
                  <a:lnTo>
                    <a:pt x="38" y="29"/>
                  </a:lnTo>
                  <a:lnTo>
                    <a:pt x="42" y="31"/>
                  </a:lnTo>
                  <a:lnTo>
                    <a:pt x="45" y="32"/>
                  </a:lnTo>
                  <a:lnTo>
                    <a:pt x="48" y="34"/>
                  </a:lnTo>
                  <a:lnTo>
                    <a:pt x="52" y="35"/>
                  </a:lnTo>
                  <a:lnTo>
                    <a:pt x="55" y="35"/>
                  </a:lnTo>
                  <a:lnTo>
                    <a:pt x="59" y="36"/>
                  </a:lnTo>
                  <a:lnTo>
                    <a:pt x="63" y="36"/>
                  </a:lnTo>
                  <a:lnTo>
                    <a:pt x="67" y="36"/>
                  </a:lnTo>
                  <a:lnTo>
                    <a:pt x="70" y="35"/>
                  </a:lnTo>
                  <a:lnTo>
                    <a:pt x="74" y="34"/>
                  </a:lnTo>
                  <a:lnTo>
                    <a:pt x="77" y="33"/>
                  </a:lnTo>
                  <a:lnTo>
                    <a:pt x="80" y="31"/>
                  </a:lnTo>
                  <a:lnTo>
                    <a:pt x="84" y="29"/>
                  </a:lnTo>
                  <a:lnTo>
                    <a:pt x="87" y="27"/>
                  </a:lnTo>
                  <a:lnTo>
                    <a:pt x="90" y="25"/>
                  </a:lnTo>
                  <a:lnTo>
                    <a:pt x="94" y="22"/>
                  </a:lnTo>
                  <a:lnTo>
                    <a:pt x="97" y="20"/>
                  </a:lnTo>
                  <a:lnTo>
                    <a:pt x="101" y="17"/>
                  </a:lnTo>
                  <a:lnTo>
                    <a:pt x="104" y="14"/>
                  </a:lnTo>
                  <a:lnTo>
                    <a:pt x="107" y="11"/>
                  </a:lnTo>
                  <a:lnTo>
                    <a:pt x="111" y="8"/>
                  </a:lnTo>
                  <a:lnTo>
                    <a:pt x="114" y="5"/>
                  </a:lnTo>
                  <a:lnTo>
                    <a:pt x="117" y="2"/>
                  </a:lnTo>
                  <a:lnTo>
                    <a:pt x="119" y="1"/>
                  </a:lnTo>
                  <a:lnTo>
                    <a:pt x="119" y="1"/>
                  </a:lnTo>
                </a:path>
              </a:pathLst>
            </a:custGeom>
            <a:noFill/>
            <a:ln w="0">
              <a:solidFill>
                <a:srgbClr val="000000"/>
              </a:solidFill>
              <a:prstDash val="solid"/>
              <a:round/>
              <a:headEnd/>
              <a:tailEnd/>
            </a:ln>
          </p:spPr>
          <p:txBody>
            <a:bodyPr/>
            <a:lstStyle/>
            <a:p>
              <a:endParaRPr lang="el-GR"/>
            </a:p>
          </p:txBody>
        </p:sp>
        <p:sp>
          <p:nvSpPr>
            <p:cNvPr id="108693" name="Freeform 149"/>
            <p:cNvSpPr>
              <a:spLocks noChangeAspect="1"/>
            </p:cNvSpPr>
            <p:nvPr/>
          </p:nvSpPr>
          <p:spPr bwMode="auto">
            <a:xfrm>
              <a:off x="3387" y="884"/>
              <a:ext cx="1959" cy="1284"/>
            </a:xfrm>
            <a:custGeom>
              <a:avLst/>
              <a:gdLst/>
              <a:ahLst/>
              <a:cxnLst>
                <a:cxn ang="0">
                  <a:pos x="1" y="562"/>
                </a:cxn>
                <a:cxn ang="0">
                  <a:pos x="3" y="534"/>
                </a:cxn>
                <a:cxn ang="0">
                  <a:pos x="5" y="506"/>
                </a:cxn>
                <a:cxn ang="0">
                  <a:pos x="7" y="478"/>
                </a:cxn>
                <a:cxn ang="0">
                  <a:pos x="10" y="450"/>
                </a:cxn>
                <a:cxn ang="0">
                  <a:pos x="13" y="422"/>
                </a:cxn>
                <a:cxn ang="0">
                  <a:pos x="17" y="394"/>
                </a:cxn>
                <a:cxn ang="0">
                  <a:pos x="21" y="366"/>
                </a:cxn>
                <a:cxn ang="0">
                  <a:pos x="27" y="339"/>
                </a:cxn>
                <a:cxn ang="0">
                  <a:pos x="33" y="311"/>
                </a:cxn>
                <a:cxn ang="0">
                  <a:pos x="41" y="284"/>
                </a:cxn>
                <a:cxn ang="0">
                  <a:pos x="50" y="258"/>
                </a:cxn>
                <a:cxn ang="0">
                  <a:pos x="60" y="232"/>
                </a:cxn>
                <a:cxn ang="0">
                  <a:pos x="71" y="207"/>
                </a:cxn>
                <a:cxn ang="0">
                  <a:pos x="85" y="183"/>
                </a:cxn>
                <a:cxn ang="0">
                  <a:pos x="100" y="159"/>
                </a:cxn>
                <a:cxn ang="0">
                  <a:pos x="117" y="136"/>
                </a:cxn>
                <a:cxn ang="0">
                  <a:pos x="135" y="115"/>
                </a:cxn>
                <a:cxn ang="0">
                  <a:pos x="156" y="95"/>
                </a:cxn>
                <a:cxn ang="0">
                  <a:pos x="178" y="78"/>
                </a:cxn>
                <a:cxn ang="0">
                  <a:pos x="201" y="62"/>
                </a:cxn>
                <a:cxn ang="0">
                  <a:pos x="226" y="48"/>
                </a:cxn>
                <a:cxn ang="0">
                  <a:pos x="252" y="36"/>
                </a:cxn>
                <a:cxn ang="0">
                  <a:pos x="278" y="26"/>
                </a:cxn>
                <a:cxn ang="0">
                  <a:pos x="303" y="18"/>
                </a:cxn>
                <a:cxn ang="0">
                  <a:pos x="330" y="12"/>
                </a:cxn>
                <a:cxn ang="0">
                  <a:pos x="358" y="7"/>
                </a:cxn>
                <a:cxn ang="0">
                  <a:pos x="386" y="3"/>
                </a:cxn>
                <a:cxn ang="0">
                  <a:pos x="414" y="1"/>
                </a:cxn>
                <a:cxn ang="0">
                  <a:pos x="442" y="0"/>
                </a:cxn>
                <a:cxn ang="0">
                  <a:pos x="469" y="0"/>
                </a:cxn>
                <a:cxn ang="0">
                  <a:pos x="497" y="1"/>
                </a:cxn>
                <a:cxn ang="0">
                  <a:pos x="525" y="3"/>
                </a:cxn>
                <a:cxn ang="0">
                  <a:pos x="553" y="6"/>
                </a:cxn>
                <a:cxn ang="0">
                  <a:pos x="580" y="11"/>
                </a:cxn>
                <a:cxn ang="0">
                  <a:pos x="608" y="18"/>
                </a:cxn>
                <a:cxn ang="0">
                  <a:pos x="632" y="27"/>
                </a:cxn>
                <a:cxn ang="0">
                  <a:pos x="658" y="38"/>
                </a:cxn>
                <a:cxn ang="0">
                  <a:pos x="683" y="51"/>
                </a:cxn>
                <a:cxn ang="0">
                  <a:pos x="706" y="67"/>
                </a:cxn>
                <a:cxn ang="0">
                  <a:pos x="729" y="84"/>
                </a:cxn>
                <a:cxn ang="0">
                  <a:pos x="750" y="102"/>
                </a:cxn>
                <a:cxn ang="0">
                  <a:pos x="768" y="121"/>
                </a:cxn>
                <a:cxn ang="0">
                  <a:pos x="785" y="143"/>
                </a:cxn>
                <a:cxn ang="0">
                  <a:pos x="801" y="166"/>
                </a:cxn>
                <a:cxn ang="0">
                  <a:pos x="816" y="190"/>
                </a:cxn>
                <a:cxn ang="0">
                  <a:pos x="829" y="215"/>
                </a:cxn>
                <a:cxn ang="0">
                  <a:pos x="840" y="241"/>
                </a:cxn>
                <a:cxn ang="0">
                  <a:pos x="850" y="265"/>
                </a:cxn>
                <a:cxn ang="0">
                  <a:pos x="859" y="292"/>
                </a:cxn>
                <a:cxn ang="0">
                  <a:pos x="867" y="319"/>
                </a:cxn>
                <a:cxn ang="0">
                  <a:pos x="873" y="346"/>
                </a:cxn>
                <a:cxn ang="0">
                  <a:pos x="879" y="373"/>
                </a:cxn>
                <a:cxn ang="0">
                  <a:pos x="884" y="399"/>
                </a:cxn>
                <a:cxn ang="0">
                  <a:pos x="888" y="427"/>
                </a:cxn>
                <a:cxn ang="0">
                  <a:pos x="891" y="454"/>
                </a:cxn>
                <a:cxn ang="0">
                  <a:pos x="894" y="482"/>
                </a:cxn>
                <a:cxn ang="0">
                  <a:pos x="897" y="510"/>
                </a:cxn>
                <a:cxn ang="0">
                  <a:pos x="899" y="538"/>
                </a:cxn>
                <a:cxn ang="0">
                  <a:pos x="901" y="566"/>
                </a:cxn>
                <a:cxn ang="0">
                  <a:pos x="903" y="592"/>
                </a:cxn>
              </a:cxnLst>
              <a:rect l="0" t="0" r="r" b="b"/>
              <a:pathLst>
                <a:path w="903" h="592">
                  <a:moveTo>
                    <a:pt x="0" y="586"/>
                  </a:moveTo>
                  <a:lnTo>
                    <a:pt x="0" y="582"/>
                  </a:lnTo>
                  <a:lnTo>
                    <a:pt x="0" y="578"/>
                  </a:lnTo>
                  <a:lnTo>
                    <a:pt x="0" y="574"/>
                  </a:lnTo>
                  <a:lnTo>
                    <a:pt x="1" y="570"/>
                  </a:lnTo>
                  <a:lnTo>
                    <a:pt x="1" y="566"/>
                  </a:lnTo>
                  <a:lnTo>
                    <a:pt x="1" y="562"/>
                  </a:lnTo>
                  <a:lnTo>
                    <a:pt x="1" y="558"/>
                  </a:lnTo>
                  <a:lnTo>
                    <a:pt x="2" y="554"/>
                  </a:lnTo>
                  <a:lnTo>
                    <a:pt x="2" y="550"/>
                  </a:lnTo>
                  <a:lnTo>
                    <a:pt x="2" y="546"/>
                  </a:lnTo>
                  <a:lnTo>
                    <a:pt x="2" y="542"/>
                  </a:lnTo>
                  <a:lnTo>
                    <a:pt x="3" y="538"/>
                  </a:lnTo>
                  <a:lnTo>
                    <a:pt x="3" y="534"/>
                  </a:lnTo>
                  <a:lnTo>
                    <a:pt x="3" y="530"/>
                  </a:lnTo>
                  <a:lnTo>
                    <a:pt x="3" y="526"/>
                  </a:lnTo>
                  <a:lnTo>
                    <a:pt x="4" y="522"/>
                  </a:lnTo>
                  <a:lnTo>
                    <a:pt x="4" y="518"/>
                  </a:lnTo>
                  <a:lnTo>
                    <a:pt x="4" y="514"/>
                  </a:lnTo>
                  <a:lnTo>
                    <a:pt x="4" y="510"/>
                  </a:lnTo>
                  <a:lnTo>
                    <a:pt x="5" y="506"/>
                  </a:lnTo>
                  <a:lnTo>
                    <a:pt x="5" y="502"/>
                  </a:lnTo>
                  <a:lnTo>
                    <a:pt x="5" y="498"/>
                  </a:lnTo>
                  <a:lnTo>
                    <a:pt x="6" y="494"/>
                  </a:lnTo>
                  <a:lnTo>
                    <a:pt x="6" y="490"/>
                  </a:lnTo>
                  <a:lnTo>
                    <a:pt x="6" y="486"/>
                  </a:lnTo>
                  <a:lnTo>
                    <a:pt x="7" y="482"/>
                  </a:lnTo>
                  <a:lnTo>
                    <a:pt x="7" y="478"/>
                  </a:lnTo>
                  <a:lnTo>
                    <a:pt x="7" y="474"/>
                  </a:lnTo>
                  <a:lnTo>
                    <a:pt x="8" y="470"/>
                  </a:lnTo>
                  <a:lnTo>
                    <a:pt x="8" y="466"/>
                  </a:lnTo>
                  <a:lnTo>
                    <a:pt x="9" y="462"/>
                  </a:lnTo>
                  <a:lnTo>
                    <a:pt x="9" y="458"/>
                  </a:lnTo>
                  <a:lnTo>
                    <a:pt x="9" y="454"/>
                  </a:lnTo>
                  <a:lnTo>
                    <a:pt x="10" y="450"/>
                  </a:lnTo>
                  <a:lnTo>
                    <a:pt x="10" y="446"/>
                  </a:lnTo>
                  <a:lnTo>
                    <a:pt x="11" y="442"/>
                  </a:lnTo>
                  <a:lnTo>
                    <a:pt x="11" y="438"/>
                  </a:lnTo>
                  <a:lnTo>
                    <a:pt x="12" y="434"/>
                  </a:lnTo>
                  <a:lnTo>
                    <a:pt x="12" y="430"/>
                  </a:lnTo>
                  <a:lnTo>
                    <a:pt x="12" y="426"/>
                  </a:lnTo>
                  <a:lnTo>
                    <a:pt x="13" y="422"/>
                  </a:lnTo>
                  <a:lnTo>
                    <a:pt x="13" y="418"/>
                  </a:lnTo>
                  <a:lnTo>
                    <a:pt x="14" y="414"/>
                  </a:lnTo>
                  <a:lnTo>
                    <a:pt x="15" y="410"/>
                  </a:lnTo>
                  <a:lnTo>
                    <a:pt x="15" y="406"/>
                  </a:lnTo>
                  <a:lnTo>
                    <a:pt x="16" y="402"/>
                  </a:lnTo>
                  <a:lnTo>
                    <a:pt x="16" y="398"/>
                  </a:lnTo>
                  <a:lnTo>
                    <a:pt x="17" y="394"/>
                  </a:lnTo>
                  <a:lnTo>
                    <a:pt x="17" y="390"/>
                  </a:lnTo>
                  <a:lnTo>
                    <a:pt x="18" y="386"/>
                  </a:lnTo>
                  <a:lnTo>
                    <a:pt x="19" y="382"/>
                  </a:lnTo>
                  <a:lnTo>
                    <a:pt x="19" y="378"/>
                  </a:lnTo>
                  <a:lnTo>
                    <a:pt x="20" y="374"/>
                  </a:lnTo>
                  <a:lnTo>
                    <a:pt x="21" y="370"/>
                  </a:lnTo>
                  <a:lnTo>
                    <a:pt x="21" y="366"/>
                  </a:lnTo>
                  <a:lnTo>
                    <a:pt x="22" y="362"/>
                  </a:lnTo>
                  <a:lnTo>
                    <a:pt x="23" y="358"/>
                  </a:lnTo>
                  <a:lnTo>
                    <a:pt x="24" y="354"/>
                  </a:lnTo>
                  <a:lnTo>
                    <a:pt x="24" y="350"/>
                  </a:lnTo>
                  <a:lnTo>
                    <a:pt x="25" y="346"/>
                  </a:lnTo>
                  <a:lnTo>
                    <a:pt x="26" y="342"/>
                  </a:lnTo>
                  <a:lnTo>
                    <a:pt x="27" y="339"/>
                  </a:lnTo>
                  <a:lnTo>
                    <a:pt x="28" y="335"/>
                  </a:lnTo>
                  <a:lnTo>
                    <a:pt x="29" y="331"/>
                  </a:lnTo>
                  <a:lnTo>
                    <a:pt x="30" y="327"/>
                  </a:lnTo>
                  <a:lnTo>
                    <a:pt x="30" y="323"/>
                  </a:lnTo>
                  <a:lnTo>
                    <a:pt x="31" y="319"/>
                  </a:lnTo>
                  <a:lnTo>
                    <a:pt x="32" y="315"/>
                  </a:lnTo>
                  <a:lnTo>
                    <a:pt x="33" y="311"/>
                  </a:lnTo>
                  <a:lnTo>
                    <a:pt x="34" y="307"/>
                  </a:lnTo>
                  <a:lnTo>
                    <a:pt x="35" y="304"/>
                  </a:lnTo>
                  <a:lnTo>
                    <a:pt x="36" y="300"/>
                  </a:lnTo>
                  <a:lnTo>
                    <a:pt x="38" y="296"/>
                  </a:lnTo>
                  <a:lnTo>
                    <a:pt x="39" y="292"/>
                  </a:lnTo>
                  <a:lnTo>
                    <a:pt x="40" y="288"/>
                  </a:lnTo>
                  <a:lnTo>
                    <a:pt x="41" y="284"/>
                  </a:lnTo>
                  <a:lnTo>
                    <a:pt x="42" y="280"/>
                  </a:lnTo>
                  <a:lnTo>
                    <a:pt x="43" y="277"/>
                  </a:lnTo>
                  <a:lnTo>
                    <a:pt x="45" y="273"/>
                  </a:lnTo>
                  <a:lnTo>
                    <a:pt x="46" y="269"/>
                  </a:lnTo>
                  <a:lnTo>
                    <a:pt x="47" y="265"/>
                  </a:lnTo>
                  <a:lnTo>
                    <a:pt x="49" y="261"/>
                  </a:lnTo>
                  <a:lnTo>
                    <a:pt x="50" y="258"/>
                  </a:lnTo>
                  <a:lnTo>
                    <a:pt x="51" y="254"/>
                  </a:lnTo>
                  <a:lnTo>
                    <a:pt x="53" y="250"/>
                  </a:lnTo>
                  <a:lnTo>
                    <a:pt x="54" y="246"/>
                  </a:lnTo>
                  <a:lnTo>
                    <a:pt x="56" y="243"/>
                  </a:lnTo>
                  <a:lnTo>
                    <a:pt x="57" y="239"/>
                  </a:lnTo>
                  <a:lnTo>
                    <a:pt x="59" y="235"/>
                  </a:lnTo>
                  <a:lnTo>
                    <a:pt x="60" y="232"/>
                  </a:lnTo>
                  <a:lnTo>
                    <a:pt x="61" y="229"/>
                  </a:lnTo>
                  <a:lnTo>
                    <a:pt x="63" y="226"/>
                  </a:lnTo>
                  <a:lnTo>
                    <a:pt x="64" y="222"/>
                  </a:lnTo>
                  <a:lnTo>
                    <a:pt x="66" y="218"/>
                  </a:lnTo>
                  <a:lnTo>
                    <a:pt x="68" y="215"/>
                  </a:lnTo>
                  <a:lnTo>
                    <a:pt x="70" y="211"/>
                  </a:lnTo>
                  <a:lnTo>
                    <a:pt x="71" y="207"/>
                  </a:lnTo>
                  <a:lnTo>
                    <a:pt x="73" y="204"/>
                  </a:lnTo>
                  <a:lnTo>
                    <a:pt x="75" y="200"/>
                  </a:lnTo>
                  <a:lnTo>
                    <a:pt x="77" y="197"/>
                  </a:lnTo>
                  <a:lnTo>
                    <a:pt x="79" y="193"/>
                  </a:lnTo>
                  <a:lnTo>
                    <a:pt x="81" y="190"/>
                  </a:lnTo>
                  <a:lnTo>
                    <a:pt x="83" y="186"/>
                  </a:lnTo>
                  <a:lnTo>
                    <a:pt x="85" y="183"/>
                  </a:lnTo>
                  <a:lnTo>
                    <a:pt x="87" y="179"/>
                  </a:lnTo>
                  <a:lnTo>
                    <a:pt x="89" y="176"/>
                  </a:lnTo>
                  <a:lnTo>
                    <a:pt x="91" y="172"/>
                  </a:lnTo>
                  <a:lnTo>
                    <a:pt x="93" y="169"/>
                  </a:lnTo>
                  <a:lnTo>
                    <a:pt x="96" y="165"/>
                  </a:lnTo>
                  <a:lnTo>
                    <a:pt x="98" y="162"/>
                  </a:lnTo>
                  <a:lnTo>
                    <a:pt x="100" y="159"/>
                  </a:lnTo>
                  <a:lnTo>
                    <a:pt x="102" y="155"/>
                  </a:lnTo>
                  <a:lnTo>
                    <a:pt x="105" y="152"/>
                  </a:lnTo>
                  <a:lnTo>
                    <a:pt x="107" y="149"/>
                  </a:lnTo>
                  <a:lnTo>
                    <a:pt x="110" y="146"/>
                  </a:lnTo>
                  <a:lnTo>
                    <a:pt x="112" y="142"/>
                  </a:lnTo>
                  <a:lnTo>
                    <a:pt x="114" y="139"/>
                  </a:lnTo>
                  <a:lnTo>
                    <a:pt x="117" y="136"/>
                  </a:lnTo>
                  <a:lnTo>
                    <a:pt x="120" y="133"/>
                  </a:lnTo>
                  <a:lnTo>
                    <a:pt x="122" y="130"/>
                  </a:lnTo>
                  <a:lnTo>
                    <a:pt x="125" y="127"/>
                  </a:lnTo>
                  <a:lnTo>
                    <a:pt x="127" y="124"/>
                  </a:lnTo>
                  <a:lnTo>
                    <a:pt x="130" y="121"/>
                  </a:lnTo>
                  <a:lnTo>
                    <a:pt x="133" y="118"/>
                  </a:lnTo>
                  <a:lnTo>
                    <a:pt x="135" y="115"/>
                  </a:lnTo>
                  <a:lnTo>
                    <a:pt x="138" y="112"/>
                  </a:lnTo>
                  <a:lnTo>
                    <a:pt x="141" y="109"/>
                  </a:lnTo>
                  <a:lnTo>
                    <a:pt x="144" y="106"/>
                  </a:lnTo>
                  <a:lnTo>
                    <a:pt x="147" y="104"/>
                  </a:lnTo>
                  <a:lnTo>
                    <a:pt x="150" y="101"/>
                  </a:lnTo>
                  <a:lnTo>
                    <a:pt x="153" y="98"/>
                  </a:lnTo>
                  <a:lnTo>
                    <a:pt x="156" y="95"/>
                  </a:lnTo>
                  <a:lnTo>
                    <a:pt x="159" y="93"/>
                  </a:lnTo>
                  <a:lnTo>
                    <a:pt x="162" y="90"/>
                  </a:lnTo>
                  <a:lnTo>
                    <a:pt x="165" y="87"/>
                  </a:lnTo>
                  <a:lnTo>
                    <a:pt x="168" y="85"/>
                  </a:lnTo>
                  <a:lnTo>
                    <a:pt x="172" y="82"/>
                  </a:lnTo>
                  <a:lnTo>
                    <a:pt x="175" y="80"/>
                  </a:lnTo>
                  <a:lnTo>
                    <a:pt x="178" y="78"/>
                  </a:lnTo>
                  <a:lnTo>
                    <a:pt x="181" y="75"/>
                  </a:lnTo>
                  <a:lnTo>
                    <a:pt x="185" y="73"/>
                  </a:lnTo>
                  <a:lnTo>
                    <a:pt x="188" y="71"/>
                  </a:lnTo>
                  <a:lnTo>
                    <a:pt x="191" y="68"/>
                  </a:lnTo>
                  <a:lnTo>
                    <a:pt x="195" y="66"/>
                  </a:lnTo>
                  <a:lnTo>
                    <a:pt x="198" y="64"/>
                  </a:lnTo>
                  <a:lnTo>
                    <a:pt x="201" y="62"/>
                  </a:lnTo>
                  <a:lnTo>
                    <a:pt x="205" y="60"/>
                  </a:lnTo>
                  <a:lnTo>
                    <a:pt x="208" y="58"/>
                  </a:lnTo>
                  <a:lnTo>
                    <a:pt x="212" y="56"/>
                  </a:lnTo>
                  <a:lnTo>
                    <a:pt x="215" y="54"/>
                  </a:lnTo>
                  <a:lnTo>
                    <a:pt x="219" y="52"/>
                  </a:lnTo>
                  <a:lnTo>
                    <a:pt x="222" y="50"/>
                  </a:lnTo>
                  <a:lnTo>
                    <a:pt x="226" y="48"/>
                  </a:lnTo>
                  <a:lnTo>
                    <a:pt x="230" y="46"/>
                  </a:lnTo>
                  <a:lnTo>
                    <a:pt x="233" y="44"/>
                  </a:lnTo>
                  <a:lnTo>
                    <a:pt x="237" y="43"/>
                  </a:lnTo>
                  <a:lnTo>
                    <a:pt x="241" y="41"/>
                  </a:lnTo>
                  <a:lnTo>
                    <a:pt x="244" y="39"/>
                  </a:lnTo>
                  <a:lnTo>
                    <a:pt x="248" y="38"/>
                  </a:lnTo>
                  <a:lnTo>
                    <a:pt x="252" y="36"/>
                  </a:lnTo>
                  <a:lnTo>
                    <a:pt x="255" y="34"/>
                  </a:lnTo>
                  <a:lnTo>
                    <a:pt x="259" y="33"/>
                  </a:lnTo>
                  <a:lnTo>
                    <a:pt x="263" y="31"/>
                  </a:lnTo>
                  <a:lnTo>
                    <a:pt x="267" y="30"/>
                  </a:lnTo>
                  <a:lnTo>
                    <a:pt x="271" y="29"/>
                  </a:lnTo>
                  <a:lnTo>
                    <a:pt x="274" y="27"/>
                  </a:lnTo>
                  <a:lnTo>
                    <a:pt x="278" y="26"/>
                  </a:lnTo>
                  <a:lnTo>
                    <a:pt x="282" y="25"/>
                  </a:lnTo>
                  <a:lnTo>
                    <a:pt x="286" y="23"/>
                  </a:lnTo>
                  <a:lnTo>
                    <a:pt x="290" y="22"/>
                  </a:lnTo>
                  <a:lnTo>
                    <a:pt x="293" y="21"/>
                  </a:lnTo>
                  <a:lnTo>
                    <a:pt x="295" y="20"/>
                  </a:lnTo>
                  <a:lnTo>
                    <a:pt x="299" y="19"/>
                  </a:lnTo>
                  <a:lnTo>
                    <a:pt x="303" y="18"/>
                  </a:lnTo>
                  <a:lnTo>
                    <a:pt x="307" y="17"/>
                  </a:lnTo>
                  <a:lnTo>
                    <a:pt x="311" y="16"/>
                  </a:lnTo>
                  <a:lnTo>
                    <a:pt x="315" y="15"/>
                  </a:lnTo>
                  <a:lnTo>
                    <a:pt x="319" y="14"/>
                  </a:lnTo>
                  <a:lnTo>
                    <a:pt x="322" y="13"/>
                  </a:lnTo>
                  <a:lnTo>
                    <a:pt x="326" y="12"/>
                  </a:lnTo>
                  <a:lnTo>
                    <a:pt x="330" y="12"/>
                  </a:lnTo>
                  <a:lnTo>
                    <a:pt x="334" y="11"/>
                  </a:lnTo>
                  <a:lnTo>
                    <a:pt x="338" y="10"/>
                  </a:lnTo>
                  <a:lnTo>
                    <a:pt x="342" y="9"/>
                  </a:lnTo>
                  <a:lnTo>
                    <a:pt x="346" y="9"/>
                  </a:lnTo>
                  <a:lnTo>
                    <a:pt x="350" y="8"/>
                  </a:lnTo>
                  <a:lnTo>
                    <a:pt x="354" y="7"/>
                  </a:lnTo>
                  <a:lnTo>
                    <a:pt x="358" y="7"/>
                  </a:lnTo>
                  <a:lnTo>
                    <a:pt x="362" y="6"/>
                  </a:lnTo>
                  <a:lnTo>
                    <a:pt x="366" y="6"/>
                  </a:lnTo>
                  <a:lnTo>
                    <a:pt x="370" y="5"/>
                  </a:lnTo>
                  <a:lnTo>
                    <a:pt x="374" y="5"/>
                  </a:lnTo>
                  <a:lnTo>
                    <a:pt x="378" y="4"/>
                  </a:lnTo>
                  <a:lnTo>
                    <a:pt x="382" y="4"/>
                  </a:lnTo>
                  <a:lnTo>
                    <a:pt x="386" y="3"/>
                  </a:lnTo>
                  <a:lnTo>
                    <a:pt x="390" y="3"/>
                  </a:lnTo>
                  <a:lnTo>
                    <a:pt x="394" y="2"/>
                  </a:lnTo>
                  <a:lnTo>
                    <a:pt x="398" y="2"/>
                  </a:lnTo>
                  <a:lnTo>
                    <a:pt x="402" y="2"/>
                  </a:lnTo>
                  <a:lnTo>
                    <a:pt x="406" y="2"/>
                  </a:lnTo>
                  <a:lnTo>
                    <a:pt x="410" y="1"/>
                  </a:lnTo>
                  <a:lnTo>
                    <a:pt x="414" y="1"/>
                  </a:lnTo>
                  <a:lnTo>
                    <a:pt x="418" y="1"/>
                  </a:lnTo>
                  <a:lnTo>
                    <a:pt x="422" y="1"/>
                  </a:lnTo>
                  <a:lnTo>
                    <a:pt x="426" y="0"/>
                  </a:lnTo>
                  <a:lnTo>
                    <a:pt x="430" y="0"/>
                  </a:lnTo>
                  <a:lnTo>
                    <a:pt x="434" y="0"/>
                  </a:lnTo>
                  <a:lnTo>
                    <a:pt x="438" y="0"/>
                  </a:lnTo>
                  <a:lnTo>
                    <a:pt x="442" y="0"/>
                  </a:lnTo>
                  <a:lnTo>
                    <a:pt x="446" y="0"/>
                  </a:lnTo>
                  <a:lnTo>
                    <a:pt x="450" y="0"/>
                  </a:lnTo>
                  <a:lnTo>
                    <a:pt x="454" y="0"/>
                  </a:lnTo>
                  <a:lnTo>
                    <a:pt x="457" y="0"/>
                  </a:lnTo>
                  <a:lnTo>
                    <a:pt x="461" y="0"/>
                  </a:lnTo>
                  <a:lnTo>
                    <a:pt x="465" y="0"/>
                  </a:lnTo>
                  <a:lnTo>
                    <a:pt x="469" y="0"/>
                  </a:lnTo>
                  <a:lnTo>
                    <a:pt x="473" y="0"/>
                  </a:lnTo>
                  <a:lnTo>
                    <a:pt x="477" y="0"/>
                  </a:lnTo>
                  <a:lnTo>
                    <a:pt x="481" y="0"/>
                  </a:lnTo>
                  <a:lnTo>
                    <a:pt x="485" y="0"/>
                  </a:lnTo>
                  <a:lnTo>
                    <a:pt x="489" y="0"/>
                  </a:lnTo>
                  <a:lnTo>
                    <a:pt x="493" y="1"/>
                  </a:lnTo>
                  <a:lnTo>
                    <a:pt x="497" y="1"/>
                  </a:lnTo>
                  <a:lnTo>
                    <a:pt x="501" y="1"/>
                  </a:lnTo>
                  <a:lnTo>
                    <a:pt x="505" y="1"/>
                  </a:lnTo>
                  <a:lnTo>
                    <a:pt x="509" y="1"/>
                  </a:lnTo>
                  <a:lnTo>
                    <a:pt x="513" y="2"/>
                  </a:lnTo>
                  <a:lnTo>
                    <a:pt x="517" y="2"/>
                  </a:lnTo>
                  <a:lnTo>
                    <a:pt x="521" y="2"/>
                  </a:lnTo>
                  <a:lnTo>
                    <a:pt x="525" y="3"/>
                  </a:lnTo>
                  <a:lnTo>
                    <a:pt x="529" y="3"/>
                  </a:lnTo>
                  <a:lnTo>
                    <a:pt x="533" y="4"/>
                  </a:lnTo>
                  <a:lnTo>
                    <a:pt x="537" y="4"/>
                  </a:lnTo>
                  <a:lnTo>
                    <a:pt x="541" y="5"/>
                  </a:lnTo>
                  <a:lnTo>
                    <a:pt x="545" y="5"/>
                  </a:lnTo>
                  <a:lnTo>
                    <a:pt x="549" y="6"/>
                  </a:lnTo>
                  <a:lnTo>
                    <a:pt x="553" y="6"/>
                  </a:lnTo>
                  <a:lnTo>
                    <a:pt x="557" y="7"/>
                  </a:lnTo>
                  <a:lnTo>
                    <a:pt x="561" y="8"/>
                  </a:lnTo>
                  <a:lnTo>
                    <a:pt x="565" y="8"/>
                  </a:lnTo>
                  <a:lnTo>
                    <a:pt x="569" y="9"/>
                  </a:lnTo>
                  <a:lnTo>
                    <a:pt x="573" y="10"/>
                  </a:lnTo>
                  <a:lnTo>
                    <a:pt x="577" y="11"/>
                  </a:lnTo>
                  <a:lnTo>
                    <a:pt x="580" y="11"/>
                  </a:lnTo>
                  <a:lnTo>
                    <a:pt x="584" y="12"/>
                  </a:lnTo>
                  <a:lnTo>
                    <a:pt x="588" y="13"/>
                  </a:lnTo>
                  <a:lnTo>
                    <a:pt x="592" y="14"/>
                  </a:lnTo>
                  <a:lnTo>
                    <a:pt x="596" y="15"/>
                  </a:lnTo>
                  <a:lnTo>
                    <a:pt x="600" y="16"/>
                  </a:lnTo>
                  <a:lnTo>
                    <a:pt x="604" y="17"/>
                  </a:lnTo>
                  <a:lnTo>
                    <a:pt x="608" y="18"/>
                  </a:lnTo>
                  <a:lnTo>
                    <a:pt x="611" y="20"/>
                  </a:lnTo>
                  <a:lnTo>
                    <a:pt x="615" y="21"/>
                  </a:lnTo>
                  <a:lnTo>
                    <a:pt x="617" y="21"/>
                  </a:lnTo>
                  <a:lnTo>
                    <a:pt x="620" y="23"/>
                  </a:lnTo>
                  <a:lnTo>
                    <a:pt x="624" y="24"/>
                  </a:lnTo>
                  <a:lnTo>
                    <a:pt x="628" y="25"/>
                  </a:lnTo>
                  <a:lnTo>
                    <a:pt x="632" y="27"/>
                  </a:lnTo>
                  <a:lnTo>
                    <a:pt x="636" y="28"/>
                  </a:lnTo>
                  <a:lnTo>
                    <a:pt x="639" y="30"/>
                  </a:lnTo>
                  <a:lnTo>
                    <a:pt x="643" y="31"/>
                  </a:lnTo>
                  <a:lnTo>
                    <a:pt x="647" y="33"/>
                  </a:lnTo>
                  <a:lnTo>
                    <a:pt x="650" y="35"/>
                  </a:lnTo>
                  <a:lnTo>
                    <a:pt x="654" y="36"/>
                  </a:lnTo>
                  <a:lnTo>
                    <a:pt x="658" y="38"/>
                  </a:lnTo>
                  <a:lnTo>
                    <a:pt x="661" y="40"/>
                  </a:lnTo>
                  <a:lnTo>
                    <a:pt x="665" y="42"/>
                  </a:lnTo>
                  <a:lnTo>
                    <a:pt x="668" y="43"/>
                  </a:lnTo>
                  <a:lnTo>
                    <a:pt x="672" y="45"/>
                  </a:lnTo>
                  <a:lnTo>
                    <a:pt x="676" y="47"/>
                  </a:lnTo>
                  <a:lnTo>
                    <a:pt x="679" y="49"/>
                  </a:lnTo>
                  <a:lnTo>
                    <a:pt x="683" y="51"/>
                  </a:lnTo>
                  <a:lnTo>
                    <a:pt x="686" y="53"/>
                  </a:lnTo>
                  <a:lnTo>
                    <a:pt x="690" y="55"/>
                  </a:lnTo>
                  <a:lnTo>
                    <a:pt x="693" y="58"/>
                  </a:lnTo>
                  <a:lnTo>
                    <a:pt x="696" y="60"/>
                  </a:lnTo>
                  <a:lnTo>
                    <a:pt x="700" y="62"/>
                  </a:lnTo>
                  <a:lnTo>
                    <a:pt x="703" y="64"/>
                  </a:lnTo>
                  <a:lnTo>
                    <a:pt x="706" y="67"/>
                  </a:lnTo>
                  <a:lnTo>
                    <a:pt x="710" y="69"/>
                  </a:lnTo>
                  <a:lnTo>
                    <a:pt x="713" y="71"/>
                  </a:lnTo>
                  <a:lnTo>
                    <a:pt x="716" y="74"/>
                  </a:lnTo>
                  <a:lnTo>
                    <a:pt x="720" y="76"/>
                  </a:lnTo>
                  <a:lnTo>
                    <a:pt x="723" y="79"/>
                  </a:lnTo>
                  <a:lnTo>
                    <a:pt x="726" y="81"/>
                  </a:lnTo>
                  <a:lnTo>
                    <a:pt x="729" y="84"/>
                  </a:lnTo>
                  <a:lnTo>
                    <a:pt x="732" y="86"/>
                  </a:lnTo>
                  <a:lnTo>
                    <a:pt x="735" y="89"/>
                  </a:lnTo>
                  <a:lnTo>
                    <a:pt x="738" y="91"/>
                  </a:lnTo>
                  <a:lnTo>
                    <a:pt x="741" y="94"/>
                  </a:lnTo>
                  <a:lnTo>
                    <a:pt x="744" y="97"/>
                  </a:lnTo>
                  <a:lnTo>
                    <a:pt x="747" y="100"/>
                  </a:lnTo>
                  <a:lnTo>
                    <a:pt x="750" y="102"/>
                  </a:lnTo>
                  <a:lnTo>
                    <a:pt x="753" y="105"/>
                  </a:lnTo>
                  <a:lnTo>
                    <a:pt x="754" y="106"/>
                  </a:lnTo>
                  <a:lnTo>
                    <a:pt x="757" y="109"/>
                  </a:lnTo>
                  <a:lnTo>
                    <a:pt x="759" y="112"/>
                  </a:lnTo>
                  <a:lnTo>
                    <a:pt x="762" y="115"/>
                  </a:lnTo>
                  <a:lnTo>
                    <a:pt x="765" y="118"/>
                  </a:lnTo>
                  <a:lnTo>
                    <a:pt x="768" y="121"/>
                  </a:lnTo>
                  <a:lnTo>
                    <a:pt x="770" y="124"/>
                  </a:lnTo>
                  <a:lnTo>
                    <a:pt x="773" y="127"/>
                  </a:lnTo>
                  <a:lnTo>
                    <a:pt x="775" y="130"/>
                  </a:lnTo>
                  <a:lnTo>
                    <a:pt x="778" y="133"/>
                  </a:lnTo>
                  <a:lnTo>
                    <a:pt x="780" y="136"/>
                  </a:lnTo>
                  <a:lnTo>
                    <a:pt x="783" y="140"/>
                  </a:lnTo>
                  <a:lnTo>
                    <a:pt x="785" y="143"/>
                  </a:lnTo>
                  <a:lnTo>
                    <a:pt x="788" y="146"/>
                  </a:lnTo>
                  <a:lnTo>
                    <a:pt x="790" y="149"/>
                  </a:lnTo>
                  <a:lnTo>
                    <a:pt x="792" y="153"/>
                  </a:lnTo>
                  <a:lnTo>
                    <a:pt x="795" y="156"/>
                  </a:lnTo>
                  <a:lnTo>
                    <a:pt x="797" y="159"/>
                  </a:lnTo>
                  <a:lnTo>
                    <a:pt x="799" y="163"/>
                  </a:lnTo>
                  <a:lnTo>
                    <a:pt x="801" y="166"/>
                  </a:lnTo>
                  <a:lnTo>
                    <a:pt x="804" y="169"/>
                  </a:lnTo>
                  <a:lnTo>
                    <a:pt x="806" y="173"/>
                  </a:lnTo>
                  <a:lnTo>
                    <a:pt x="808" y="176"/>
                  </a:lnTo>
                  <a:lnTo>
                    <a:pt x="810" y="180"/>
                  </a:lnTo>
                  <a:lnTo>
                    <a:pt x="812" y="183"/>
                  </a:lnTo>
                  <a:lnTo>
                    <a:pt x="814" y="187"/>
                  </a:lnTo>
                  <a:lnTo>
                    <a:pt x="816" y="190"/>
                  </a:lnTo>
                  <a:lnTo>
                    <a:pt x="818" y="194"/>
                  </a:lnTo>
                  <a:lnTo>
                    <a:pt x="820" y="197"/>
                  </a:lnTo>
                  <a:lnTo>
                    <a:pt x="822" y="201"/>
                  </a:lnTo>
                  <a:lnTo>
                    <a:pt x="824" y="204"/>
                  </a:lnTo>
                  <a:lnTo>
                    <a:pt x="825" y="208"/>
                  </a:lnTo>
                  <a:lnTo>
                    <a:pt x="827" y="212"/>
                  </a:lnTo>
                  <a:lnTo>
                    <a:pt x="829" y="215"/>
                  </a:lnTo>
                  <a:lnTo>
                    <a:pt x="831" y="219"/>
                  </a:lnTo>
                  <a:lnTo>
                    <a:pt x="832" y="222"/>
                  </a:lnTo>
                  <a:lnTo>
                    <a:pt x="834" y="226"/>
                  </a:lnTo>
                  <a:lnTo>
                    <a:pt x="836" y="230"/>
                  </a:lnTo>
                  <a:lnTo>
                    <a:pt x="837" y="233"/>
                  </a:lnTo>
                  <a:lnTo>
                    <a:pt x="839" y="237"/>
                  </a:lnTo>
                  <a:lnTo>
                    <a:pt x="840" y="241"/>
                  </a:lnTo>
                  <a:lnTo>
                    <a:pt x="841" y="243"/>
                  </a:lnTo>
                  <a:lnTo>
                    <a:pt x="843" y="246"/>
                  </a:lnTo>
                  <a:lnTo>
                    <a:pt x="844" y="250"/>
                  </a:lnTo>
                  <a:lnTo>
                    <a:pt x="846" y="254"/>
                  </a:lnTo>
                  <a:lnTo>
                    <a:pt x="847" y="258"/>
                  </a:lnTo>
                  <a:lnTo>
                    <a:pt x="849" y="261"/>
                  </a:lnTo>
                  <a:lnTo>
                    <a:pt x="850" y="265"/>
                  </a:lnTo>
                  <a:lnTo>
                    <a:pt x="851" y="269"/>
                  </a:lnTo>
                  <a:lnTo>
                    <a:pt x="853" y="273"/>
                  </a:lnTo>
                  <a:lnTo>
                    <a:pt x="854" y="276"/>
                  </a:lnTo>
                  <a:lnTo>
                    <a:pt x="855" y="280"/>
                  </a:lnTo>
                  <a:lnTo>
                    <a:pt x="856" y="284"/>
                  </a:lnTo>
                  <a:lnTo>
                    <a:pt x="858" y="288"/>
                  </a:lnTo>
                  <a:lnTo>
                    <a:pt x="859" y="292"/>
                  </a:lnTo>
                  <a:lnTo>
                    <a:pt x="860" y="296"/>
                  </a:lnTo>
                  <a:lnTo>
                    <a:pt x="861" y="299"/>
                  </a:lnTo>
                  <a:lnTo>
                    <a:pt x="862" y="303"/>
                  </a:lnTo>
                  <a:lnTo>
                    <a:pt x="863" y="307"/>
                  </a:lnTo>
                  <a:lnTo>
                    <a:pt x="865" y="311"/>
                  </a:lnTo>
                  <a:lnTo>
                    <a:pt x="866" y="315"/>
                  </a:lnTo>
                  <a:lnTo>
                    <a:pt x="867" y="319"/>
                  </a:lnTo>
                  <a:lnTo>
                    <a:pt x="868" y="323"/>
                  </a:lnTo>
                  <a:lnTo>
                    <a:pt x="869" y="326"/>
                  </a:lnTo>
                  <a:lnTo>
                    <a:pt x="870" y="330"/>
                  </a:lnTo>
                  <a:lnTo>
                    <a:pt x="871" y="334"/>
                  </a:lnTo>
                  <a:lnTo>
                    <a:pt x="872" y="338"/>
                  </a:lnTo>
                  <a:lnTo>
                    <a:pt x="872" y="342"/>
                  </a:lnTo>
                  <a:lnTo>
                    <a:pt x="873" y="346"/>
                  </a:lnTo>
                  <a:lnTo>
                    <a:pt x="874" y="350"/>
                  </a:lnTo>
                  <a:lnTo>
                    <a:pt x="875" y="354"/>
                  </a:lnTo>
                  <a:lnTo>
                    <a:pt x="876" y="358"/>
                  </a:lnTo>
                  <a:lnTo>
                    <a:pt x="877" y="362"/>
                  </a:lnTo>
                  <a:lnTo>
                    <a:pt x="878" y="365"/>
                  </a:lnTo>
                  <a:lnTo>
                    <a:pt x="878" y="369"/>
                  </a:lnTo>
                  <a:lnTo>
                    <a:pt x="879" y="373"/>
                  </a:lnTo>
                  <a:lnTo>
                    <a:pt x="880" y="377"/>
                  </a:lnTo>
                  <a:lnTo>
                    <a:pt x="881" y="381"/>
                  </a:lnTo>
                  <a:lnTo>
                    <a:pt x="881" y="385"/>
                  </a:lnTo>
                  <a:lnTo>
                    <a:pt x="882" y="389"/>
                  </a:lnTo>
                  <a:lnTo>
                    <a:pt x="883" y="393"/>
                  </a:lnTo>
                  <a:lnTo>
                    <a:pt x="883" y="397"/>
                  </a:lnTo>
                  <a:lnTo>
                    <a:pt x="884" y="399"/>
                  </a:lnTo>
                  <a:lnTo>
                    <a:pt x="884" y="403"/>
                  </a:lnTo>
                  <a:lnTo>
                    <a:pt x="885" y="407"/>
                  </a:lnTo>
                  <a:lnTo>
                    <a:pt x="886" y="411"/>
                  </a:lnTo>
                  <a:lnTo>
                    <a:pt x="886" y="415"/>
                  </a:lnTo>
                  <a:lnTo>
                    <a:pt x="887" y="419"/>
                  </a:lnTo>
                  <a:lnTo>
                    <a:pt x="887" y="423"/>
                  </a:lnTo>
                  <a:lnTo>
                    <a:pt x="888" y="427"/>
                  </a:lnTo>
                  <a:lnTo>
                    <a:pt x="888" y="431"/>
                  </a:lnTo>
                  <a:lnTo>
                    <a:pt x="889" y="435"/>
                  </a:lnTo>
                  <a:lnTo>
                    <a:pt x="890" y="439"/>
                  </a:lnTo>
                  <a:lnTo>
                    <a:pt x="890" y="443"/>
                  </a:lnTo>
                  <a:lnTo>
                    <a:pt x="891" y="447"/>
                  </a:lnTo>
                  <a:lnTo>
                    <a:pt x="891" y="451"/>
                  </a:lnTo>
                  <a:lnTo>
                    <a:pt x="891" y="454"/>
                  </a:lnTo>
                  <a:lnTo>
                    <a:pt x="892" y="458"/>
                  </a:lnTo>
                  <a:lnTo>
                    <a:pt x="892" y="462"/>
                  </a:lnTo>
                  <a:lnTo>
                    <a:pt x="893" y="466"/>
                  </a:lnTo>
                  <a:lnTo>
                    <a:pt x="893" y="470"/>
                  </a:lnTo>
                  <a:lnTo>
                    <a:pt x="894" y="474"/>
                  </a:lnTo>
                  <a:lnTo>
                    <a:pt x="894" y="478"/>
                  </a:lnTo>
                  <a:lnTo>
                    <a:pt x="894" y="482"/>
                  </a:lnTo>
                  <a:lnTo>
                    <a:pt x="895" y="486"/>
                  </a:lnTo>
                  <a:lnTo>
                    <a:pt x="895" y="490"/>
                  </a:lnTo>
                  <a:lnTo>
                    <a:pt x="896" y="494"/>
                  </a:lnTo>
                  <a:lnTo>
                    <a:pt x="896" y="498"/>
                  </a:lnTo>
                  <a:lnTo>
                    <a:pt x="896" y="502"/>
                  </a:lnTo>
                  <a:lnTo>
                    <a:pt x="897" y="506"/>
                  </a:lnTo>
                  <a:lnTo>
                    <a:pt x="897" y="510"/>
                  </a:lnTo>
                  <a:lnTo>
                    <a:pt x="897" y="514"/>
                  </a:lnTo>
                  <a:lnTo>
                    <a:pt x="898" y="518"/>
                  </a:lnTo>
                  <a:lnTo>
                    <a:pt x="898" y="522"/>
                  </a:lnTo>
                  <a:lnTo>
                    <a:pt x="898" y="526"/>
                  </a:lnTo>
                  <a:lnTo>
                    <a:pt x="899" y="530"/>
                  </a:lnTo>
                  <a:lnTo>
                    <a:pt x="899" y="534"/>
                  </a:lnTo>
                  <a:lnTo>
                    <a:pt x="899" y="538"/>
                  </a:lnTo>
                  <a:lnTo>
                    <a:pt x="900" y="542"/>
                  </a:lnTo>
                  <a:lnTo>
                    <a:pt x="900" y="546"/>
                  </a:lnTo>
                  <a:lnTo>
                    <a:pt x="900" y="550"/>
                  </a:lnTo>
                  <a:lnTo>
                    <a:pt x="900" y="554"/>
                  </a:lnTo>
                  <a:lnTo>
                    <a:pt x="901" y="558"/>
                  </a:lnTo>
                  <a:lnTo>
                    <a:pt x="901" y="562"/>
                  </a:lnTo>
                  <a:lnTo>
                    <a:pt x="901" y="566"/>
                  </a:lnTo>
                  <a:lnTo>
                    <a:pt x="902" y="570"/>
                  </a:lnTo>
                  <a:lnTo>
                    <a:pt x="902" y="574"/>
                  </a:lnTo>
                  <a:lnTo>
                    <a:pt x="902" y="578"/>
                  </a:lnTo>
                  <a:lnTo>
                    <a:pt x="902" y="582"/>
                  </a:lnTo>
                  <a:lnTo>
                    <a:pt x="903" y="586"/>
                  </a:lnTo>
                  <a:lnTo>
                    <a:pt x="903" y="590"/>
                  </a:lnTo>
                  <a:lnTo>
                    <a:pt x="903" y="592"/>
                  </a:lnTo>
                  <a:lnTo>
                    <a:pt x="903" y="592"/>
                  </a:lnTo>
                </a:path>
              </a:pathLst>
            </a:custGeom>
            <a:noFill/>
            <a:ln w="0">
              <a:solidFill>
                <a:srgbClr val="000000"/>
              </a:solidFill>
              <a:prstDash val="solid"/>
              <a:round/>
              <a:headEnd/>
              <a:tailEnd/>
            </a:ln>
          </p:spPr>
          <p:txBody>
            <a:bodyPr/>
            <a:lstStyle/>
            <a:p>
              <a:endParaRPr lang="el-GR"/>
            </a:p>
          </p:txBody>
        </p:sp>
        <p:sp>
          <p:nvSpPr>
            <p:cNvPr id="108695" name="Freeform 151"/>
            <p:cNvSpPr>
              <a:spLocks noChangeAspect="1"/>
            </p:cNvSpPr>
            <p:nvPr/>
          </p:nvSpPr>
          <p:spPr bwMode="auto">
            <a:xfrm>
              <a:off x="3550" y="1670"/>
              <a:ext cx="646" cy="164"/>
            </a:xfrm>
            <a:custGeom>
              <a:avLst/>
              <a:gdLst/>
              <a:ahLst/>
              <a:cxnLst>
                <a:cxn ang="0">
                  <a:pos x="3" y="73"/>
                </a:cxn>
                <a:cxn ang="0">
                  <a:pos x="9" y="67"/>
                </a:cxn>
                <a:cxn ang="0">
                  <a:pos x="15" y="62"/>
                </a:cxn>
                <a:cxn ang="0">
                  <a:pos x="21" y="56"/>
                </a:cxn>
                <a:cxn ang="0">
                  <a:pos x="27" y="51"/>
                </a:cxn>
                <a:cxn ang="0">
                  <a:pos x="34" y="45"/>
                </a:cxn>
                <a:cxn ang="0">
                  <a:pos x="40" y="40"/>
                </a:cxn>
                <a:cxn ang="0">
                  <a:pos x="46" y="35"/>
                </a:cxn>
                <a:cxn ang="0">
                  <a:pos x="53" y="30"/>
                </a:cxn>
                <a:cxn ang="0">
                  <a:pos x="59" y="26"/>
                </a:cxn>
                <a:cxn ang="0">
                  <a:pos x="66" y="22"/>
                </a:cxn>
                <a:cxn ang="0">
                  <a:pos x="73" y="18"/>
                </a:cxn>
                <a:cxn ang="0">
                  <a:pos x="80" y="14"/>
                </a:cxn>
                <a:cxn ang="0">
                  <a:pos x="88" y="11"/>
                </a:cxn>
                <a:cxn ang="0">
                  <a:pos x="95" y="8"/>
                </a:cxn>
                <a:cxn ang="0">
                  <a:pos x="103" y="6"/>
                </a:cxn>
                <a:cxn ang="0">
                  <a:pos x="110" y="4"/>
                </a:cxn>
                <a:cxn ang="0">
                  <a:pos x="118" y="3"/>
                </a:cxn>
                <a:cxn ang="0">
                  <a:pos x="126" y="2"/>
                </a:cxn>
                <a:cxn ang="0">
                  <a:pos x="134" y="1"/>
                </a:cxn>
                <a:cxn ang="0">
                  <a:pos x="143" y="0"/>
                </a:cxn>
                <a:cxn ang="0">
                  <a:pos x="151" y="0"/>
                </a:cxn>
                <a:cxn ang="0">
                  <a:pos x="159" y="1"/>
                </a:cxn>
                <a:cxn ang="0">
                  <a:pos x="167" y="1"/>
                </a:cxn>
                <a:cxn ang="0">
                  <a:pos x="175" y="2"/>
                </a:cxn>
                <a:cxn ang="0">
                  <a:pos x="183" y="3"/>
                </a:cxn>
                <a:cxn ang="0">
                  <a:pos x="192" y="5"/>
                </a:cxn>
                <a:cxn ang="0">
                  <a:pos x="199" y="7"/>
                </a:cxn>
                <a:cxn ang="0">
                  <a:pos x="207" y="9"/>
                </a:cxn>
                <a:cxn ang="0">
                  <a:pos x="215" y="11"/>
                </a:cxn>
                <a:cxn ang="0">
                  <a:pos x="222" y="14"/>
                </a:cxn>
                <a:cxn ang="0">
                  <a:pos x="230" y="17"/>
                </a:cxn>
                <a:cxn ang="0">
                  <a:pos x="237" y="20"/>
                </a:cxn>
                <a:cxn ang="0">
                  <a:pos x="244" y="23"/>
                </a:cxn>
                <a:cxn ang="0">
                  <a:pos x="252" y="27"/>
                </a:cxn>
                <a:cxn ang="0">
                  <a:pos x="259" y="31"/>
                </a:cxn>
                <a:cxn ang="0">
                  <a:pos x="266" y="34"/>
                </a:cxn>
                <a:cxn ang="0">
                  <a:pos x="273" y="38"/>
                </a:cxn>
                <a:cxn ang="0">
                  <a:pos x="280" y="42"/>
                </a:cxn>
                <a:cxn ang="0">
                  <a:pos x="287" y="46"/>
                </a:cxn>
                <a:cxn ang="0">
                  <a:pos x="294" y="50"/>
                </a:cxn>
                <a:cxn ang="0">
                  <a:pos x="298" y="52"/>
                </a:cxn>
              </a:cxnLst>
              <a:rect l="0" t="0" r="r" b="b"/>
              <a:pathLst>
                <a:path w="298" h="76">
                  <a:moveTo>
                    <a:pt x="0" y="76"/>
                  </a:moveTo>
                  <a:lnTo>
                    <a:pt x="3" y="73"/>
                  </a:lnTo>
                  <a:lnTo>
                    <a:pt x="6" y="70"/>
                  </a:lnTo>
                  <a:lnTo>
                    <a:pt x="9" y="67"/>
                  </a:lnTo>
                  <a:lnTo>
                    <a:pt x="12" y="64"/>
                  </a:lnTo>
                  <a:lnTo>
                    <a:pt x="15" y="62"/>
                  </a:lnTo>
                  <a:lnTo>
                    <a:pt x="18" y="59"/>
                  </a:lnTo>
                  <a:lnTo>
                    <a:pt x="21" y="56"/>
                  </a:lnTo>
                  <a:lnTo>
                    <a:pt x="24" y="53"/>
                  </a:lnTo>
                  <a:lnTo>
                    <a:pt x="27" y="51"/>
                  </a:lnTo>
                  <a:lnTo>
                    <a:pt x="30" y="48"/>
                  </a:lnTo>
                  <a:lnTo>
                    <a:pt x="34" y="45"/>
                  </a:lnTo>
                  <a:lnTo>
                    <a:pt x="37" y="43"/>
                  </a:lnTo>
                  <a:lnTo>
                    <a:pt x="40" y="40"/>
                  </a:lnTo>
                  <a:lnTo>
                    <a:pt x="43" y="38"/>
                  </a:lnTo>
                  <a:lnTo>
                    <a:pt x="46" y="35"/>
                  </a:lnTo>
                  <a:lnTo>
                    <a:pt x="49" y="33"/>
                  </a:lnTo>
                  <a:lnTo>
                    <a:pt x="53" y="30"/>
                  </a:lnTo>
                  <a:lnTo>
                    <a:pt x="56" y="28"/>
                  </a:lnTo>
                  <a:lnTo>
                    <a:pt x="59" y="26"/>
                  </a:lnTo>
                  <a:lnTo>
                    <a:pt x="62" y="24"/>
                  </a:lnTo>
                  <a:lnTo>
                    <a:pt x="66" y="22"/>
                  </a:lnTo>
                  <a:lnTo>
                    <a:pt x="69" y="20"/>
                  </a:lnTo>
                  <a:lnTo>
                    <a:pt x="73" y="18"/>
                  </a:lnTo>
                  <a:lnTo>
                    <a:pt x="76" y="16"/>
                  </a:lnTo>
                  <a:lnTo>
                    <a:pt x="80" y="14"/>
                  </a:lnTo>
                  <a:lnTo>
                    <a:pt x="83" y="13"/>
                  </a:lnTo>
                  <a:lnTo>
                    <a:pt x="88" y="11"/>
                  </a:lnTo>
                  <a:lnTo>
                    <a:pt x="91" y="10"/>
                  </a:lnTo>
                  <a:lnTo>
                    <a:pt x="95" y="8"/>
                  </a:lnTo>
                  <a:lnTo>
                    <a:pt x="99" y="7"/>
                  </a:lnTo>
                  <a:lnTo>
                    <a:pt x="103" y="6"/>
                  </a:lnTo>
                  <a:lnTo>
                    <a:pt x="106" y="5"/>
                  </a:lnTo>
                  <a:lnTo>
                    <a:pt x="110" y="4"/>
                  </a:lnTo>
                  <a:lnTo>
                    <a:pt x="114" y="3"/>
                  </a:lnTo>
                  <a:lnTo>
                    <a:pt x="118" y="3"/>
                  </a:lnTo>
                  <a:lnTo>
                    <a:pt x="122" y="2"/>
                  </a:lnTo>
                  <a:lnTo>
                    <a:pt x="126" y="2"/>
                  </a:lnTo>
                  <a:lnTo>
                    <a:pt x="130" y="1"/>
                  </a:lnTo>
                  <a:lnTo>
                    <a:pt x="134" y="1"/>
                  </a:lnTo>
                  <a:lnTo>
                    <a:pt x="138" y="0"/>
                  </a:lnTo>
                  <a:lnTo>
                    <a:pt x="143" y="0"/>
                  </a:lnTo>
                  <a:lnTo>
                    <a:pt x="147" y="0"/>
                  </a:lnTo>
                  <a:lnTo>
                    <a:pt x="151" y="0"/>
                  </a:lnTo>
                  <a:lnTo>
                    <a:pt x="155" y="0"/>
                  </a:lnTo>
                  <a:lnTo>
                    <a:pt x="159" y="1"/>
                  </a:lnTo>
                  <a:lnTo>
                    <a:pt x="163" y="1"/>
                  </a:lnTo>
                  <a:lnTo>
                    <a:pt x="167" y="1"/>
                  </a:lnTo>
                  <a:lnTo>
                    <a:pt x="171" y="2"/>
                  </a:lnTo>
                  <a:lnTo>
                    <a:pt x="175" y="2"/>
                  </a:lnTo>
                  <a:lnTo>
                    <a:pt x="179" y="3"/>
                  </a:lnTo>
                  <a:lnTo>
                    <a:pt x="183" y="3"/>
                  </a:lnTo>
                  <a:lnTo>
                    <a:pt x="188" y="4"/>
                  </a:lnTo>
                  <a:lnTo>
                    <a:pt x="192" y="5"/>
                  </a:lnTo>
                  <a:lnTo>
                    <a:pt x="195" y="6"/>
                  </a:lnTo>
                  <a:lnTo>
                    <a:pt x="199" y="7"/>
                  </a:lnTo>
                  <a:lnTo>
                    <a:pt x="203" y="8"/>
                  </a:lnTo>
                  <a:lnTo>
                    <a:pt x="207" y="9"/>
                  </a:lnTo>
                  <a:lnTo>
                    <a:pt x="211" y="10"/>
                  </a:lnTo>
                  <a:lnTo>
                    <a:pt x="215" y="11"/>
                  </a:lnTo>
                  <a:lnTo>
                    <a:pt x="219" y="13"/>
                  </a:lnTo>
                  <a:lnTo>
                    <a:pt x="222" y="14"/>
                  </a:lnTo>
                  <a:lnTo>
                    <a:pt x="226" y="16"/>
                  </a:lnTo>
                  <a:lnTo>
                    <a:pt x="230" y="17"/>
                  </a:lnTo>
                  <a:lnTo>
                    <a:pt x="233" y="19"/>
                  </a:lnTo>
                  <a:lnTo>
                    <a:pt x="237" y="20"/>
                  </a:lnTo>
                  <a:lnTo>
                    <a:pt x="241" y="22"/>
                  </a:lnTo>
                  <a:lnTo>
                    <a:pt x="244" y="23"/>
                  </a:lnTo>
                  <a:lnTo>
                    <a:pt x="248" y="25"/>
                  </a:lnTo>
                  <a:lnTo>
                    <a:pt x="252" y="27"/>
                  </a:lnTo>
                  <a:lnTo>
                    <a:pt x="255" y="29"/>
                  </a:lnTo>
                  <a:lnTo>
                    <a:pt x="259" y="31"/>
                  </a:lnTo>
                  <a:lnTo>
                    <a:pt x="262" y="32"/>
                  </a:lnTo>
                  <a:lnTo>
                    <a:pt x="266" y="34"/>
                  </a:lnTo>
                  <a:lnTo>
                    <a:pt x="269" y="36"/>
                  </a:lnTo>
                  <a:lnTo>
                    <a:pt x="273" y="38"/>
                  </a:lnTo>
                  <a:lnTo>
                    <a:pt x="276" y="40"/>
                  </a:lnTo>
                  <a:lnTo>
                    <a:pt x="280" y="42"/>
                  </a:lnTo>
                  <a:lnTo>
                    <a:pt x="283" y="44"/>
                  </a:lnTo>
                  <a:lnTo>
                    <a:pt x="287" y="46"/>
                  </a:lnTo>
                  <a:lnTo>
                    <a:pt x="290" y="48"/>
                  </a:lnTo>
                  <a:lnTo>
                    <a:pt x="294" y="50"/>
                  </a:lnTo>
                  <a:lnTo>
                    <a:pt x="298" y="52"/>
                  </a:lnTo>
                  <a:lnTo>
                    <a:pt x="298" y="52"/>
                  </a:lnTo>
                </a:path>
              </a:pathLst>
            </a:custGeom>
            <a:noFill/>
            <a:ln w="0">
              <a:solidFill>
                <a:srgbClr val="000000"/>
              </a:solidFill>
              <a:prstDash val="solid"/>
              <a:round/>
              <a:headEnd/>
              <a:tailEnd/>
            </a:ln>
          </p:spPr>
          <p:txBody>
            <a:bodyPr/>
            <a:lstStyle/>
            <a:p>
              <a:endParaRPr lang="el-GR"/>
            </a:p>
          </p:txBody>
        </p:sp>
        <p:sp>
          <p:nvSpPr>
            <p:cNvPr id="108696" name="Freeform 152"/>
            <p:cNvSpPr>
              <a:spLocks noChangeAspect="1"/>
            </p:cNvSpPr>
            <p:nvPr/>
          </p:nvSpPr>
          <p:spPr bwMode="auto">
            <a:xfrm>
              <a:off x="4539" y="1667"/>
              <a:ext cx="646" cy="174"/>
            </a:xfrm>
            <a:custGeom>
              <a:avLst/>
              <a:gdLst/>
              <a:ahLst/>
              <a:cxnLst>
                <a:cxn ang="0">
                  <a:pos x="295" y="77"/>
                </a:cxn>
                <a:cxn ang="0">
                  <a:pos x="289" y="72"/>
                </a:cxn>
                <a:cxn ang="0">
                  <a:pos x="283" y="66"/>
                </a:cxn>
                <a:cxn ang="0">
                  <a:pos x="277" y="60"/>
                </a:cxn>
                <a:cxn ang="0">
                  <a:pos x="271" y="55"/>
                </a:cxn>
                <a:cxn ang="0">
                  <a:pos x="265" y="49"/>
                </a:cxn>
                <a:cxn ang="0">
                  <a:pos x="259" y="44"/>
                </a:cxn>
                <a:cxn ang="0">
                  <a:pos x="253" y="39"/>
                </a:cxn>
                <a:cxn ang="0">
                  <a:pos x="247" y="34"/>
                </a:cxn>
                <a:cxn ang="0">
                  <a:pos x="240" y="29"/>
                </a:cxn>
                <a:cxn ang="0">
                  <a:pos x="234" y="25"/>
                </a:cxn>
                <a:cxn ang="0">
                  <a:pos x="227" y="21"/>
                </a:cxn>
                <a:cxn ang="0">
                  <a:pos x="220" y="17"/>
                </a:cxn>
                <a:cxn ang="0">
                  <a:pos x="212" y="13"/>
                </a:cxn>
                <a:cxn ang="0">
                  <a:pos x="204" y="10"/>
                </a:cxn>
                <a:cxn ang="0">
                  <a:pos x="197" y="8"/>
                </a:cxn>
                <a:cxn ang="0">
                  <a:pos x="189" y="6"/>
                </a:cxn>
                <a:cxn ang="0">
                  <a:pos x="181" y="4"/>
                </a:cxn>
                <a:cxn ang="0">
                  <a:pos x="173" y="2"/>
                </a:cxn>
                <a:cxn ang="0">
                  <a:pos x="165" y="1"/>
                </a:cxn>
                <a:cxn ang="0">
                  <a:pos x="157" y="1"/>
                </a:cxn>
                <a:cxn ang="0">
                  <a:pos x="149" y="0"/>
                </a:cxn>
                <a:cxn ang="0">
                  <a:pos x="140" y="0"/>
                </a:cxn>
                <a:cxn ang="0">
                  <a:pos x="132" y="1"/>
                </a:cxn>
                <a:cxn ang="0">
                  <a:pos x="124" y="2"/>
                </a:cxn>
                <a:cxn ang="0">
                  <a:pos x="116" y="3"/>
                </a:cxn>
                <a:cxn ang="0">
                  <a:pos x="108" y="4"/>
                </a:cxn>
                <a:cxn ang="0">
                  <a:pos x="99" y="6"/>
                </a:cxn>
                <a:cxn ang="0">
                  <a:pos x="91" y="8"/>
                </a:cxn>
                <a:cxn ang="0">
                  <a:pos x="84" y="10"/>
                </a:cxn>
                <a:cxn ang="0">
                  <a:pos x="76" y="13"/>
                </a:cxn>
                <a:cxn ang="0">
                  <a:pos x="69" y="16"/>
                </a:cxn>
                <a:cxn ang="0">
                  <a:pos x="61" y="19"/>
                </a:cxn>
                <a:cxn ang="0">
                  <a:pos x="54" y="22"/>
                </a:cxn>
                <a:cxn ang="0">
                  <a:pos x="47" y="26"/>
                </a:cxn>
                <a:cxn ang="0">
                  <a:pos x="40" y="29"/>
                </a:cxn>
                <a:cxn ang="0">
                  <a:pos x="33" y="33"/>
                </a:cxn>
                <a:cxn ang="0">
                  <a:pos x="26" y="37"/>
                </a:cxn>
                <a:cxn ang="0">
                  <a:pos x="19" y="41"/>
                </a:cxn>
                <a:cxn ang="0">
                  <a:pos x="12" y="45"/>
                </a:cxn>
                <a:cxn ang="0">
                  <a:pos x="5" y="49"/>
                </a:cxn>
                <a:cxn ang="0">
                  <a:pos x="0" y="52"/>
                </a:cxn>
              </a:cxnLst>
              <a:rect l="0" t="0" r="r" b="b"/>
              <a:pathLst>
                <a:path w="298" h="80">
                  <a:moveTo>
                    <a:pt x="298" y="80"/>
                  </a:moveTo>
                  <a:lnTo>
                    <a:pt x="295" y="77"/>
                  </a:lnTo>
                  <a:lnTo>
                    <a:pt x="292" y="75"/>
                  </a:lnTo>
                  <a:lnTo>
                    <a:pt x="289" y="72"/>
                  </a:lnTo>
                  <a:lnTo>
                    <a:pt x="286" y="69"/>
                  </a:lnTo>
                  <a:lnTo>
                    <a:pt x="283" y="66"/>
                  </a:lnTo>
                  <a:lnTo>
                    <a:pt x="280" y="63"/>
                  </a:lnTo>
                  <a:lnTo>
                    <a:pt x="277" y="60"/>
                  </a:lnTo>
                  <a:lnTo>
                    <a:pt x="274" y="57"/>
                  </a:lnTo>
                  <a:lnTo>
                    <a:pt x="271" y="55"/>
                  </a:lnTo>
                  <a:lnTo>
                    <a:pt x="268" y="52"/>
                  </a:lnTo>
                  <a:lnTo>
                    <a:pt x="265" y="49"/>
                  </a:lnTo>
                  <a:lnTo>
                    <a:pt x="262" y="46"/>
                  </a:lnTo>
                  <a:lnTo>
                    <a:pt x="259" y="44"/>
                  </a:lnTo>
                  <a:lnTo>
                    <a:pt x="256" y="41"/>
                  </a:lnTo>
                  <a:lnTo>
                    <a:pt x="253" y="39"/>
                  </a:lnTo>
                  <a:lnTo>
                    <a:pt x="250" y="36"/>
                  </a:lnTo>
                  <a:lnTo>
                    <a:pt x="247" y="34"/>
                  </a:lnTo>
                  <a:lnTo>
                    <a:pt x="243" y="31"/>
                  </a:lnTo>
                  <a:lnTo>
                    <a:pt x="240" y="29"/>
                  </a:lnTo>
                  <a:lnTo>
                    <a:pt x="237" y="27"/>
                  </a:lnTo>
                  <a:lnTo>
                    <a:pt x="234" y="25"/>
                  </a:lnTo>
                  <a:lnTo>
                    <a:pt x="230" y="23"/>
                  </a:lnTo>
                  <a:lnTo>
                    <a:pt x="227" y="21"/>
                  </a:lnTo>
                  <a:lnTo>
                    <a:pt x="223" y="19"/>
                  </a:lnTo>
                  <a:lnTo>
                    <a:pt x="220" y="17"/>
                  </a:lnTo>
                  <a:lnTo>
                    <a:pt x="216" y="15"/>
                  </a:lnTo>
                  <a:lnTo>
                    <a:pt x="212" y="13"/>
                  </a:lnTo>
                  <a:lnTo>
                    <a:pt x="208" y="12"/>
                  </a:lnTo>
                  <a:lnTo>
                    <a:pt x="204" y="10"/>
                  </a:lnTo>
                  <a:lnTo>
                    <a:pt x="201" y="9"/>
                  </a:lnTo>
                  <a:lnTo>
                    <a:pt x="197" y="8"/>
                  </a:lnTo>
                  <a:lnTo>
                    <a:pt x="193" y="7"/>
                  </a:lnTo>
                  <a:lnTo>
                    <a:pt x="189" y="6"/>
                  </a:lnTo>
                  <a:lnTo>
                    <a:pt x="185" y="5"/>
                  </a:lnTo>
                  <a:lnTo>
                    <a:pt x="181" y="4"/>
                  </a:lnTo>
                  <a:lnTo>
                    <a:pt x="177" y="3"/>
                  </a:lnTo>
                  <a:lnTo>
                    <a:pt x="173" y="2"/>
                  </a:lnTo>
                  <a:lnTo>
                    <a:pt x="169" y="2"/>
                  </a:lnTo>
                  <a:lnTo>
                    <a:pt x="165" y="1"/>
                  </a:lnTo>
                  <a:lnTo>
                    <a:pt x="161" y="1"/>
                  </a:lnTo>
                  <a:lnTo>
                    <a:pt x="157" y="1"/>
                  </a:lnTo>
                  <a:lnTo>
                    <a:pt x="153" y="0"/>
                  </a:lnTo>
                  <a:lnTo>
                    <a:pt x="149" y="0"/>
                  </a:lnTo>
                  <a:lnTo>
                    <a:pt x="145" y="0"/>
                  </a:lnTo>
                  <a:lnTo>
                    <a:pt x="140" y="0"/>
                  </a:lnTo>
                  <a:lnTo>
                    <a:pt x="136" y="1"/>
                  </a:lnTo>
                  <a:lnTo>
                    <a:pt x="132" y="1"/>
                  </a:lnTo>
                  <a:lnTo>
                    <a:pt x="128" y="1"/>
                  </a:lnTo>
                  <a:lnTo>
                    <a:pt x="124" y="2"/>
                  </a:lnTo>
                  <a:lnTo>
                    <a:pt x="120" y="2"/>
                  </a:lnTo>
                  <a:lnTo>
                    <a:pt x="116" y="3"/>
                  </a:lnTo>
                  <a:lnTo>
                    <a:pt x="112" y="3"/>
                  </a:lnTo>
                  <a:lnTo>
                    <a:pt x="108" y="4"/>
                  </a:lnTo>
                  <a:lnTo>
                    <a:pt x="104" y="5"/>
                  </a:lnTo>
                  <a:lnTo>
                    <a:pt x="99" y="6"/>
                  </a:lnTo>
                  <a:lnTo>
                    <a:pt x="95" y="7"/>
                  </a:lnTo>
                  <a:lnTo>
                    <a:pt x="91" y="8"/>
                  </a:lnTo>
                  <a:lnTo>
                    <a:pt x="88" y="9"/>
                  </a:lnTo>
                  <a:lnTo>
                    <a:pt x="84" y="10"/>
                  </a:lnTo>
                  <a:lnTo>
                    <a:pt x="80" y="12"/>
                  </a:lnTo>
                  <a:lnTo>
                    <a:pt x="76" y="13"/>
                  </a:lnTo>
                  <a:lnTo>
                    <a:pt x="72" y="14"/>
                  </a:lnTo>
                  <a:lnTo>
                    <a:pt x="69" y="16"/>
                  </a:lnTo>
                  <a:lnTo>
                    <a:pt x="65" y="17"/>
                  </a:lnTo>
                  <a:lnTo>
                    <a:pt x="61" y="19"/>
                  </a:lnTo>
                  <a:lnTo>
                    <a:pt x="58" y="20"/>
                  </a:lnTo>
                  <a:lnTo>
                    <a:pt x="54" y="22"/>
                  </a:lnTo>
                  <a:lnTo>
                    <a:pt x="50" y="24"/>
                  </a:lnTo>
                  <a:lnTo>
                    <a:pt x="47" y="26"/>
                  </a:lnTo>
                  <a:lnTo>
                    <a:pt x="43" y="27"/>
                  </a:lnTo>
                  <a:lnTo>
                    <a:pt x="40" y="29"/>
                  </a:lnTo>
                  <a:lnTo>
                    <a:pt x="36" y="31"/>
                  </a:lnTo>
                  <a:lnTo>
                    <a:pt x="33" y="33"/>
                  </a:lnTo>
                  <a:lnTo>
                    <a:pt x="29" y="35"/>
                  </a:lnTo>
                  <a:lnTo>
                    <a:pt x="26" y="37"/>
                  </a:lnTo>
                  <a:lnTo>
                    <a:pt x="22" y="39"/>
                  </a:lnTo>
                  <a:lnTo>
                    <a:pt x="19" y="41"/>
                  </a:lnTo>
                  <a:lnTo>
                    <a:pt x="15" y="43"/>
                  </a:lnTo>
                  <a:lnTo>
                    <a:pt x="12" y="45"/>
                  </a:lnTo>
                  <a:lnTo>
                    <a:pt x="8" y="47"/>
                  </a:lnTo>
                  <a:lnTo>
                    <a:pt x="5" y="49"/>
                  </a:lnTo>
                  <a:lnTo>
                    <a:pt x="0" y="52"/>
                  </a:lnTo>
                  <a:lnTo>
                    <a:pt x="0" y="52"/>
                  </a:lnTo>
                </a:path>
              </a:pathLst>
            </a:custGeom>
            <a:noFill/>
            <a:ln w="0">
              <a:solidFill>
                <a:srgbClr val="000000"/>
              </a:solidFill>
              <a:prstDash val="solid"/>
              <a:round/>
              <a:headEnd/>
              <a:tailEnd/>
            </a:ln>
          </p:spPr>
          <p:txBody>
            <a:bodyPr/>
            <a:lstStyle/>
            <a:p>
              <a:endParaRPr lang="el-GR"/>
            </a:p>
          </p:txBody>
        </p:sp>
        <p:sp>
          <p:nvSpPr>
            <p:cNvPr id="108697" name="Line 153"/>
            <p:cNvSpPr>
              <a:spLocks noChangeAspect="1" noChangeShapeType="1"/>
            </p:cNvSpPr>
            <p:nvPr/>
          </p:nvSpPr>
          <p:spPr bwMode="auto">
            <a:xfrm>
              <a:off x="4806" y="1995"/>
              <a:ext cx="104" cy="80"/>
            </a:xfrm>
            <a:prstGeom prst="line">
              <a:avLst/>
            </a:prstGeom>
            <a:noFill/>
            <a:ln w="0">
              <a:solidFill>
                <a:srgbClr val="000000"/>
              </a:solidFill>
              <a:round/>
              <a:headEnd/>
              <a:tailEnd/>
            </a:ln>
          </p:spPr>
          <p:txBody>
            <a:bodyPr/>
            <a:lstStyle/>
            <a:p>
              <a:endParaRPr lang="el-GR"/>
            </a:p>
          </p:txBody>
        </p:sp>
        <p:sp>
          <p:nvSpPr>
            <p:cNvPr id="108698" name="Line 154"/>
            <p:cNvSpPr>
              <a:spLocks noChangeAspect="1" noChangeShapeType="1"/>
            </p:cNvSpPr>
            <p:nvPr/>
          </p:nvSpPr>
          <p:spPr bwMode="auto">
            <a:xfrm flipH="1">
              <a:off x="4693" y="1995"/>
              <a:ext cx="113" cy="76"/>
            </a:xfrm>
            <a:prstGeom prst="line">
              <a:avLst/>
            </a:prstGeom>
            <a:noFill/>
            <a:ln w="0">
              <a:solidFill>
                <a:srgbClr val="000000"/>
              </a:solidFill>
              <a:round/>
              <a:headEnd/>
              <a:tailEnd/>
            </a:ln>
          </p:spPr>
          <p:txBody>
            <a:bodyPr/>
            <a:lstStyle/>
            <a:p>
              <a:endParaRPr lang="el-GR"/>
            </a:p>
          </p:txBody>
        </p:sp>
        <p:sp>
          <p:nvSpPr>
            <p:cNvPr id="108699" name="Line 155"/>
            <p:cNvSpPr>
              <a:spLocks noChangeAspect="1" noChangeShapeType="1"/>
            </p:cNvSpPr>
            <p:nvPr/>
          </p:nvSpPr>
          <p:spPr bwMode="auto">
            <a:xfrm flipV="1">
              <a:off x="4806" y="1958"/>
              <a:ext cx="98" cy="37"/>
            </a:xfrm>
            <a:prstGeom prst="line">
              <a:avLst/>
            </a:prstGeom>
            <a:noFill/>
            <a:ln w="0">
              <a:solidFill>
                <a:srgbClr val="000000"/>
              </a:solidFill>
              <a:round/>
              <a:headEnd/>
              <a:tailEnd/>
            </a:ln>
          </p:spPr>
          <p:txBody>
            <a:bodyPr/>
            <a:lstStyle/>
            <a:p>
              <a:endParaRPr lang="el-GR"/>
            </a:p>
          </p:txBody>
        </p:sp>
        <p:sp>
          <p:nvSpPr>
            <p:cNvPr id="108700" name="Line 156"/>
            <p:cNvSpPr>
              <a:spLocks noChangeAspect="1" noChangeShapeType="1"/>
            </p:cNvSpPr>
            <p:nvPr/>
          </p:nvSpPr>
          <p:spPr bwMode="auto">
            <a:xfrm flipH="1" flipV="1">
              <a:off x="4689" y="1966"/>
              <a:ext cx="117" cy="29"/>
            </a:xfrm>
            <a:prstGeom prst="line">
              <a:avLst/>
            </a:prstGeom>
            <a:noFill/>
            <a:ln w="0">
              <a:solidFill>
                <a:srgbClr val="000000"/>
              </a:solidFill>
              <a:round/>
              <a:headEnd/>
              <a:tailEnd/>
            </a:ln>
          </p:spPr>
          <p:txBody>
            <a:bodyPr/>
            <a:lstStyle/>
            <a:p>
              <a:endParaRPr lang="el-GR"/>
            </a:p>
          </p:txBody>
        </p:sp>
        <p:sp>
          <p:nvSpPr>
            <p:cNvPr id="108701" name="Line 157"/>
            <p:cNvSpPr>
              <a:spLocks noChangeAspect="1" noChangeShapeType="1"/>
            </p:cNvSpPr>
            <p:nvPr/>
          </p:nvSpPr>
          <p:spPr bwMode="auto">
            <a:xfrm>
              <a:off x="4806" y="1995"/>
              <a:ext cx="191" cy="32"/>
            </a:xfrm>
            <a:prstGeom prst="line">
              <a:avLst/>
            </a:prstGeom>
            <a:noFill/>
            <a:ln w="0">
              <a:solidFill>
                <a:srgbClr val="000000"/>
              </a:solidFill>
              <a:round/>
              <a:headEnd/>
              <a:tailEnd/>
            </a:ln>
          </p:spPr>
          <p:txBody>
            <a:bodyPr/>
            <a:lstStyle/>
            <a:p>
              <a:endParaRPr lang="el-GR"/>
            </a:p>
          </p:txBody>
        </p:sp>
        <p:sp>
          <p:nvSpPr>
            <p:cNvPr id="108702" name="Line 158"/>
            <p:cNvSpPr>
              <a:spLocks noChangeAspect="1" noChangeShapeType="1"/>
            </p:cNvSpPr>
            <p:nvPr/>
          </p:nvSpPr>
          <p:spPr bwMode="auto">
            <a:xfrm flipH="1">
              <a:off x="4604" y="1995"/>
              <a:ext cx="202" cy="48"/>
            </a:xfrm>
            <a:prstGeom prst="line">
              <a:avLst/>
            </a:prstGeom>
            <a:noFill/>
            <a:ln w="0">
              <a:solidFill>
                <a:srgbClr val="000000"/>
              </a:solidFill>
              <a:round/>
              <a:headEnd/>
              <a:tailEnd/>
            </a:ln>
          </p:spPr>
          <p:txBody>
            <a:bodyPr/>
            <a:lstStyle/>
            <a:p>
              <a:endParaRPr lang="el-GR"/>
            </a:p>
          </p:txBody>
        </p:sp>
        <p:sp>
          <p:nvSpPr>
            <p:cNvPr id="108703" name="Line 159"/>
            <p:cNvSpPr>
              <a:spLocks noChangeAspect="1" noChangeShapeType="1"/>
            </p:cNvSpPr>
            <p:nvPr/>
          </p:nvSpPr>
          <p:spPr bwMode="auto">
            <a:xfrm flipH="1">
              <a:off x="3832" y="1990"/>
              <a:ext cx="104" cy="81"/>
            </a:xfrm>
            <a:prstGeom prst="line">
              <a:avLst/>
            </a:prstGeom>
            <a:noFill/>
            <a:ln w="0">
              <a:solidFill>
                <a:srgbClr val="000000"/>
              </a:solidFill>
              <a:round/>
              <a:headEnd/>
              <a:tailEnd/>
            </a:ln>
          </p:spPr>
          <p:txBody>
            <a:bodyPr/>
            <a:lstStyle/>
            <a:p>
              <a:endParaRPr lang="el-GR"/>
            </a:p>
          </p:txBody>
        </p:sp>
        <p:sp>
          <p:nvSpPr>
            <p:cNvPr id="108704" name="Line 160"/>
            <p:cNvSpPr>
              <a:spLocks noChangeAspect="1" noChangeShapeType="1"/>
            </p:cNvSpPr>
            <p:nvPr/>
          </p:nvSpPr>
          <p:spPr bwMode="auto">
            <a:xfrm>
              <a:off x="3936" y="1990"/>
              <a:ext cx="109" cy="77"/>
            </a:xfrm>
            <a:prstGeom prst="line">
              <a:avLst/>
            </a:prstGeom>
            <a:noFill/>
            <a:ln w="0">
              <a:solidFill>
                <a:srgbClr val="000000"/>
              </a:solidFill>
              <a:round/>
              <a:headEnd/>
              <a:tailEnd/>
            </a:ln>
          </p:spPr>
          <p:txBody>
            <a:bodyPr/>
            <a:lstStyle/>
            <a:p>
              <a:endParaRPr lang="el-GR"/>
            </a:p>
          </p:txBody>
        </p:sp>
        <p:sp>
          <p:nvSpPr>
            <p:cNvPr id="108705" name="Line 161"/>
            <p:cNvSpPr>
              <a:spLocks noChangeAspect="1" noChangeShapeType="1"/>
            </p:cNvSpPr>
            <p:nvPr/>
          </p:nvSpPr>
          <p:spPr bwMode="auto">
            <a:xfrm flipH="1" flipV="1">
              <a:off x="3836" y="1956"/>
              <a:ext cx="100" cy="34"/>
            </a:xfrm>
            <a:prstGeom prst="line">
              <a:avLst/>
            </a:prstGeom>
            <a:noFill/>
            <a:ln w="0">
              <a:solidFill>
                <a:srgbClr val="000000"/>
              </a:solidFill>
              <a:round/>
              <a:headEnd/>
              <a:tailEnd/>
            </a:ln>
          </p:spPr>
          <p:txBody>
            <a:bodyPr/>
            <a:lstStyle/>
            <a:p>
              <a:endParaRPr lang="el-GR"/>
            </a:p>
          </p:txBody>
        </p:sp>
        <p:sp>
          <p:nvSpPr>
            <p:cNvPr id="108706" name="Line 162"/>
            <p:cNvSpPr>
              <a:spLocks noChangeAspect="1" noChangeShapeType="1"/>
            </p:cNvSpPr>
            <p:nvPr/>
          </p:nvSpPr>
          <p:spPr bwMode="auto">
            <a:xfrm flipV="1">
              <a:off x="3936" y="1964"/>
              <a:ext cx="115" cy="26"/>
            </a:xfrm>
            <a:prstGeom prst="line">
              <a:avLst/>
            </a:prstGeom>
            <a:noFill/>
            <a:ln w="0">
              <a:solidFill>
                <a:srgbClr val="000000"/>
              </a:solidFill>
              <a:round/>
              <a:headEnd/>
              <a:tailEnd/>
            </a:ln>
          </p:spPr>
          <p:txBody>
            <a:bodyPr/>
            <a:lstStyle/>
            <a:p>
              <a:endParaRPr lang="el-GR"/>
            </a:p>
          </p:txBody>
        </p:sp>
        <p:sp>
          <p:nvSpPr>
            <p:cNvPr id="108707" name="Line 163"/>
            <p:cNvSpPr>
              <a:spLocks noChangeAspect="1" noChangeShapeType="1"/>
            </p:cNvSpPr>
            <p:nvPr/>
          </p:nvSpPr>
          <p:spPr bwMode="auto">
            <a:xfrm>
              <a:off x="3936" y="1990"/>
              <a:ext cx="198" cy="46"/>
            </a:xfrm>
            <a:prstGeom prst="line">
              <a:avLst/>
            </a:prstGeom>
            <a:noFill/>
            <a:ln w="0">
              <a:solidFill>
                <a:srgbClr val="000000"/>
              </a:solidFill>
              <a:round/>
              <a:headEnd/>
              <a:tailEnd/>
            </a:ln>
          </p:spPr>
          <p:txBody>
            <a:bodyPr/>
            <a:lstStyle/>
            <a:p>
              <a:endParaRPr lang="el-GR"/>
            </a:p>
          </p:txBody>
        </p:sp>
        <p:sp>
          <p:nvSpPr>
            <p:cNvPr id="108708" name="Line 164"/>
            <p:cNvSpPr>
              <a:spLocks noChangeAspect="1" noChangeShapeType="1"/>
            </p:cNvSpPr>
            <p:nvPr/>
          </p:nvSpPr>
          <p:spPr bwMode="auto">
            <a:xfrm flipH="1">
              <a:off x="3747" y="1990"/>
              <a:ext cx="189" cy="31"/>
            </a:xfrm>
            <a:prstGeom prst="line">
              <a:avLst/>
            </a:prstGeom>
            <a:noFill/>
            <a:ln w="0">
              <a:solidFill>
                <a:srgbClr val="000000"/>
              </a:solidFill>
              <a:round/>
              <a:headEnd/>
              <a:tailEnd/>
            </a:ln>
          </p:spPr>
          <p:txBody>
            <a:bodyPr/>
            <a:lstStyle/>
            <a:p>
              <a:endParaRPr lang="el-GR"/>
            </a:p>
          </p:txBody>
        </p:sp>
      </p:grpSp>
      <p:grpSp>
        <p:nvGrpSpPr>
          <p:cNvPr id="108873" name="Group 329"/>
          <p:cNvGrpSpPr>
            <a:grpSpLocks/>
          </p:cNvGrpSpPr>
          <p:nvPr/>
        </p:nvGrpSpPr>
        <p:grpSpPr bwMode="auto">
          <a:xfrm>
            <a:off x="2643188" y="1379538"/>
            <a:ext cx="3857625" cy="4783137"/>
            <a:chOff x="-315" y="869"/>
            <a:chExt cx="2430" cy="3013"/>
          </a:xfrm>
        </p:grpSpPr>
        <p:sp>
          <p:nvSpPr>
            <p:cNvPr id="108714" name="Rectangle 170"/>
            <p:cNvSpPr>
              <a:spLocks noChangeAspect="1" noChangeArrowheads="1"/>
            </p:cNvSpPr>
            <p:nvPr/>
          </p:nvSpPr>
          <p:spPr bwMode="auto">
            <a:xfrm>
              <a:off x="1706" y="1789"/>
              <a:ext cx="16" cy="15"/>
            </a:xfrm>
            <a:prstGeom prst="rect">
              <a:avLst/>
            </a:prstGeom>
            <a:solidFill>
              <a:srgbClr val="FF0000"/>
            </a:solidFill>
            <a:ln w="0">
              <a:solidFill>
                <a:srgbClr val="FF0000"/>
              </a:solidFill>
              <a:miter lim="800000"/>
              <a:headEnd/>
              <a:tailEnd/>
            </a:ln>
          </p:spPr>
          <p:txBody>
            <a:bodyPr/>
            <a:lstStyle/>
            <a:p>
              <a:endParaRPr lang="el-GR"/>
            </a:p>
          </p:txBody>
        </p:sp>
        <p:sp>
          <p:nvSpPr>
            <p:cNvPr id="108715" name="Rectangle 171"/>
            <p:cNvSpPr>
              <a:spLocks noChangeAspect="1" noChangeArrowheads="1"/>
            </p:cNvSpPr>
            <p:nvPr/>
          </p:nvSpPr>
          <p:spPr bwMode="auto">
            <a:xfrm>
              <a:off x="1063" y="1719"/>
              <a:ext cx="15" cy="16"/>
            </a:xfrm>
            <a:prstGeom prst="rect">
              <a:avLst/>
            </a:prstGeom>
            <a:solidFill>
              <a:srgbClr val="FF0000"/>
            </a:solidFill>
            <a:ln w="0">
              <a:solidFill>
                <a:srgbClr val="FF0000"/>
              </a:solidFill>
              <a:miter lim="800000"/>
              <a:headEnd/>
              <a:tailEnd/>
            </a:ln>
          </p:spPr>
          <p:txBody>
            <a:bodyPr/>
            <a:lstStyle/>
            <a:p>
              <a:endParaRPr lang="el-GR"/>
            </a:p>
          </p:txBody>
        </p:sp>
        <p:sp>
          <p:nvSpPr>
            <p:cNvPr id="108716" name="Rectangle 172"/>
            <p:cNvSpPr>
              <a:spLocks noChangeAspect="1" noChangeArrowheads="1"/>
            </p:cNvSpPr>
            <p:nvPr/>
          </p:nvSpPr>
          <p:spPr bwMode="auto">
            <a:xfrm>
              <a:off x="89" y="1784"/>
              <a:ext cx="15" cy="16"/>
            </a:xfrm>
            <a:prstGeom prst="rect">
              <a:avLst/>
            </a:prstGeom>
            <a:solidFill>
              <a:srgbClr val="FF0000"/>
            </a:solidFill>
            <a:ln w="0">
              <a:solidFill>
                <a:srgbClr val="FF0000"/>
              </a:solidFill>
              <a:miter lim="800000"/>
              <a:headEnd/>
              <a:tailEnd/>
            </a:ln>
          </p:spPr>
          <p:txBody>
            <a:bodyPr/>
            <a:lstStyle/>
            <a:p>
              <a:endParaRPr lang="el-GR"/>
            </a:p>
          </p:txBody>
        </p:sp>
        <p:sp>
          <p:nvSpPr>
            <p:cNvPr id="108717" name="Rectangle 173"/>
            <p:cNvSpPr>
              <a:spLocks noChangeAspect="1" noChangeArrowheads="1"/>
            </p:cNvSpPr>
            <p:nvPr/>
          </p:nvSpPr>
          <p:spPr bwMode="auto">
            <a:xfrm>
              <a:off x="741" y="1728"/>
              <a:ext cx="15" cy="15"/>
            </a:xfrm>
            <a:prstGeom prst="rect">
              <a:avLst/>
            </a:prstGeom>
            <a:solidFill>
              <a:srgbClr val="FF0000"/>
            </a:solidFill>
            <a:ln w="0">
              <a:solidFill>
                <a:srgbClr val="FF0000"/>
              </a:solidFill>
              <a:miter lim="800000"/>
              <a:headEnd/>
              <a:tailEnd/>
            </a:ln>
          </p:spPr>
          <p:txBody>
            <a:bodyPr/>
            <a:lstStyle/>
            <a:p>
              <a:endParaRPr lang="el-GR"/>
            </a:p>
          </p:txBody>
        </p:sp>
        <p:sp>
          <p:nvSpPr>
            <p:cNvPr id="108718" name="Rectangle 174"/>
            <p:cNvSpPr>
              <a:spLocks noChangeAspect="1" noChangeArrowheads="1"/>
            </p:cNvSpPr>
            <p:nvPr/>
          </p:nvSpPr>
          <p:spPr bwMode="auto">
            <a:xfrm>
              <a:off x="900" y="2554"/>
              <a:ext cx="15" cy="16"/>
            </a:xfrm>
            <a:prstGeom prst="rect">
              <a:avLst/>
            </a:prstGeom>
            <a:solidFill>
              <a:srgbClr val="FF0000"/>
            </a:solidFill>
            <a:ln w="0">
              <a:solidFill>
                <a:srgbClr val="FF0000"/>
              </a:solidFill>
              <a:miter lim="800000"/>
              <a:headEnd/>
              <a:tailEnd/>
            </a:ln>
          </p:spPr>
          <p:txBody>
            <a:bodyPr/>
            <a:lstStyle/>
            <a:p>
              <a:endParaRPr lang="el-GR"/>
            </a:p>
          </p:txBody>
        </p:sp>
        <p:sp>
          <p:nvSpPr>
            <p:cNvPr id="108719" name="Rectangle 175"/>
            <p:cNvSpPr>
              <a:spLocks noChangeAspect="1" noChangeArrowheads="1"/>
            </p:cNvSpPr>
            <p:nvPr/>
          </p:nvSpPr>
          <p:spPr bwMode="auto">
            <a:xfrm>
              <a:off x="1017" y="2474"/>
              <a:ext cx="15" cy="15"/>
            </a:xfrm>
            <a:prstGeom prst="rect">
              <a:avLst/>
            </a:prstGeom>
            <a:solidFill>
              <a:srgbClr val="FF0000"/>
            </a:solidFill>
            <a:ln w="0">
              <a:solidFill>
                <a:srgbClr val="FF0000"/>
              </a:solidFill>
              <a:miter lim="800000"/>
              <a:headEnd/>
              <a:tailEnd/>
            </a:ln>
          </p:spPr>
          <p:txBody>
            <a:bodyPr/>
            <a:lstStyle/>
            <a:p>
              <a:endParaRPr lang="el-GR"/>
            </a:p>
          </p:txBody>
        </p:sp>
        <p:sp>
          <p:nvSpPr>
            <p:cNvPr id="108720" name="Rectangle 176"/>
            <p:cNvSpPr>
              <a:spLocks noChangeAspect="1" noChangeArrowheads="1"/>
            </p:cNvSpPr>
            <p:nvPr/>
          </p:nvSpPr>
          <p:spPr bwMode="auto">
            <a:xfrm>
              <a:off x="772" y="2476"/>
              <a:ext cx="15" cy="15"/>
            </a:xfrm>
            <a:prstGeom prst="rect">
              <a:avLst/>
            </a:prstGeom>
            <a:solidFill>
              <a:srgbClr val="FF0000"/>
            </a:solidFill>
            <a:ln w="0">
              <a:solidFill>
                <a:srgbClr val="FF0000"/>
              </a:solidFill>
              <a:miter lim="800000"/>
              <a:headEnd/>
              <a:tailEnd/>
            </a:ln>
          </p:spPr>
          <p:txBody>
            <a:bodyPr/>
            <a:lstStyle/>
            <a:p>
              <a:endParaRPr lang="el-GR"/>
            </a:p>
          </p:txBody>
        </p:sp>
        <p:sp>
          <p:nvSpPr>
            <p:cNvPr id="108721" name="Rectangle 177"/>
            <p:cNvSpPr>
              <a:spLocks noChangeAspect="1" noChangeArrowheads="1"/>
            </p:cNvSpPr>
            <p:nvPr/>
          </p:nvSpPr>
          <p:spPr bwMode="auto">
            <a:xfrm>
              <a:off x="826" y="2897"/>
              <a:ext cx="16" cy="15"/>
            </a:xfrm>
            <a:prstGeom prst="rect">
              <a:avLst/>
            </a:prstGeom>
            <a:solidFill>
              <a:srgbClr val="FF0000"/>
            </a:solidFill>
            <a:ln w="0">
              <a:solidFill>
                <a:srgbClr val="FF0000"/>
              </a:solidFill>
              <a:miter lim="800000"/>
              <a:headEnd/>
              <a:tailEnd/>
            </a:ln>
          </p:spPr>
          <p:txBody>
            <a:bodyPr/>
            <a:lstStyle/>
            <a:p>
              <a:endParaRPr lang="el-GR"/>
            </a:p>
          </p:txBody>
        </p:sp>
        <p:sp>
          <p:nvSpPr>
            <p:cNvPr id="108722" name="Rectangle 178"/>
            <p:cNvSpPr>
              <a:spLocks noChangeAspect="1" noChangeArrowheads="1"/>
            </p:cNvSpPr>
            <p:nvPr/>
          </p:nvSpPr>
          <p:spPr bwMode="auto">
            <a:xfrm>
              <a:off x="963" y="2895"/>
              <a:ext cx="15" cy="15"/>
            </a:xfrm>
            <a:prstGeom prst="rect">
              <a:avLst/>
            </a:prstGeom>
            <a:solidFill>
              <a:srgbClr val="FF0000"/>
            </a:solidFill>
            <a:ln w="0">
              <a:solidFill>
                <a:srgbClr val="FF0000"/>
              </a:solidFill>
              <a:miter lim="800000"/>
              <a:headEnd/>
              <a:tailEnd/>
            </a:ln>
          </p:spPr>
          <p:txBody>
            <a:bodyPr/>
            <a:lstStyle/>
            <a:p>
              <a:endParaRPr lang="el-GR"/>
            </a:p>
          </p:txBody>
        </p:sp>
        <p:sp>
          <p:nvSpPr>
            <p:cNvPr id="108723" name="Rectangle 179"/>
            <p:cNvSpPr>
              <a:spLocks noChangeAspect="1" noChangeArrowheads="1"/>
            </p:cNvSpPr>
            <p:nvPr/>
          </p:nvSpPr>
          <p:spPr bwMode="auto">
            <a:xfrm>
              <a:off x="1102" y="2891"/>
              <a:ext cx="15" cy="14"/>
            </a:xfrm>
            <a:prstGeom prst="rect">
              <a:avLst/>
            </a:prstGeom>
            <a:solidFill>
              <a:srgbClr val="FF0000"/>
            </a:solidFill>
            <a:ln w="0">
              <a:solidFill>
                <a:srgbClr val="FF0000"/>
              </a:solidFill>
              <a:miter lim="800000"/>
              <a:headEnd/>
              <a:tailEnd/>
            </a:ln>
          </p:spPr>
          <p:txBody>
            <a:bodyPr/>
            <a:lstStyle/>
            <a:p>
              <a:endParaRPr lang="el-GR"/>
            </a:p>
          </p:txBody>
        </p:sp>
        <p:sp>
          <p:nvSpPr>
            <p:cNvPr id="108724" name="Rectangle 180"/>
            <p:cNvSpPr>
              <a:spLocks noChangeAspect="1" noChangeArrowheads="1"/>
            </p:cNvSpPr>
            <p:nvPr/>
          </p:nvSpPr>
          <p:spPr bwMode="auto">
            <a:xfrm>
              <a:off x="696" y="2888"/>
              <a:ext cx="16" cy="16"/>
            </a:xfrm>
            <a:prstGeom prst="rect">
              <a:avLst/>
            </a:prstGeom>
            <a:solidFill>
              <a:srgbClr val="FF0000"/>
            </a:solidFill>
            <a:ln w="0">
              <a:solidFill>
                <a:srgbClr val="FF0000"/>
              </a:solidFill>
              <a:miter lim="800000"/>
              <a:headEnd/>
              <a:tailEnd/>
            </a:ln>
          </p:spPr>
          <p:txBody>
            <a:bodyPr/>
            <a:lstStyle/>
            <a:p>
              <a:endParaRPr lang="el-GR"/>
            </a:p>
          </p:txBody>
        </p:sp>
        <p:sp>
          <p:nvSpPr>
            <p:cNvPr id="108725" name="Rectangle 181"/>
            <p:cNvSpPr>
              <a:spLocks noChangeAspect="1" noChangeArrowheads="1"/>
            </p:cNvSpPr>
            <p:nvPr/>
          </p:nvSpPr>
          <p:spPr bwMode="auto">
            <a:xfrm>
              <a:off x="794" y="2873"/>
              <a:ext cx="15" cy="15"/>
            </a:xfrm>
            <a:prstGeom prst="rect">
              <a:avLst/>
            </a:prstGeom>
            <a:solidFill>
              <a:srgbClr val="FF0000"/>
            </a:solidFill>
            <a:ln w="0">
              <a:solidFill>
                <a:srgbClr val="FF0000"/>
              </a:solidFill>
              <a:miter lim="800000"/>
              <a:headEnd/>
              <a:tailEnd/>
            </a:ln>
          </p:spPr>
          <p:txBody>
            <a:bodyPr/>
            <a:lstStyle/>
            <a:p>
              <a:endParaRPr lang="el-GR"/>
            </a:p>
          </p:txBody>
        </p:sp>
        <p:sp>
          <p:nvSpPr>
            <p:cNvPr id="108726" name="Rectangle 182"/>
            <p:cNvSpPr>
              <a:spLocks noChangeAspect="1" noChangeArrowheads="1"/>
            </p:cNvSpPr>
            <p:nvPr/>
          </p:nvSpPr>
          <p:spPr bwMode="auto">
            <a:xfrm>
              <a:off x="902" y="2878"/>
              <a:ext cx="15" cy="15"/>
            </a:xfrm>
            <a:prstGeom prst="rect">
              <a:avLst/>
            </a:prstGeom>
            <a:solidFill>
              <a:srgbClr val="FF0000"/>
            </a:solidFill>
            <a:ln w="0">
              <a:solidFill>
                <a:srgbClr val="FF0000"/>
              </a:solidFill>
              <a:miter lim="800000"/>
              <a:headEnd/>
              <a:tailEnd/>
            </a:ln>
          </p:spPr>
          <p:txBody>
            <a:bodyPr/>
            <a:lstStyle/>
            <a:p>
              <a:endParaRPr lang="el-GR"/>
            </a:p>
          </p:txBody>
        </p:sp>
        <p:sp>
          <p:nvSpPr>
            <p:cNvPr id="108727" name="Rectangle 183"/>
            <p:cNvSpPr>
              <a:spLocks noChangeAspect="1" noChangeArrowheads="1"/>
            </p:cNvSpPr>
            <p:nvPr/>
          </p:nvSpPr>
          <p:spPr bwMode="auto">
            <a:xfrm>
              <a:off x="1006" y="2873"/>
              <a:ext cx="16" cy="15"/>
            </a:xfrm>
            <a:prstGeom prst="rect">
              <a:avLst/>
            </a:prstGeom>
            <a:solidFill>
              <a:srgbClr val="FF0000"/>
            </a:solidFill>
            <a:ln w="0">
              <a:solidFill>
                <a:srgbClr val="FF0000"/>
              </a:solidFill>
              <a:miter lim="800000"/>
              <a:headEnd/>
              <a:tailEnd/>
            </a:ln>
          </p:spPr>
          <p:txBody>
            <a:bodyPr/>
            <a:lstStyle/>
            <a:p>
              <a:endParaRPr lang="el-GR"/>
            </a:p>
          </p:txBody>
        </p:sp>
        <p:sp>
          <p:nvSpPr>
            <p:cNvPr id="108728" name="Rectangle 184"/>
            <p:cNvSpPr>
              <a:spLocks noChangeAspect="1" noChangeArrowheads="1"/>
            </p:cNvSpPr>
            <p:nvPr/>
          </p:nvSpPr>
          <p:spPr bwMode="auto">
            <a:xfrm>
              <a:off x="674" y="2994"/>
              <a:ext cx="16" cy="16"/>
            </a:xfrm>
            <a:prstGeom prst="rect">
              <a:avLst/>
            </a:prstGeom>
            <a:solidFill>
              <a:srgbClr val="FF0000"/>
            </a:solidFill>
            <a:ln w="0">
              <a:solidFill>
                <a:srgbClr val="FF0000"/>
              </a:solidFill>
              <a:miter lim="800000"/>
              <a:headEnd/>
              <a:tailEnd/>
            </a:ln>
          </p:spPr>
          <p:txBody>
            <a:bodyPr/>
            <a:lstStyle/>
            <a:p>
              <a:endParaRPr lang="el-GR"/>
            </a:p>
          </p:txBody>
        </p:sp>
        <p:sp>
          <p:nvSpPr>
            <p:cNvPr id="108729" name="Rectangle 185"/>
            <p:cNvSpPr>
              <a:spLocks noChangeAspect="1" noChangeArrowheads="1"/>
            </p:cNvSpPr>
            <p:nvPr/>
          </p:nvSpPr>
          <p:spPr bwMode="auto">
            <a:xfrm>
              <a:off x="815" y="3047"/>
              <a:ext cx="15" cy="15"/>
            </a:xfrm>
            <a:prstGeom prst="rect">
              <a:avLst/>
            </a:prstGeom>
            <a:solidFill>
              <a:srgbClr val="FF0000"/>
            </a:solidFill>
            <a:ln w="0">
              <a:solidFill>
                <a:srgbClr val="FF0000"/>
              </a:solidFill>
              <a:miter lim="800000"/>
              <a:headEnd/>
              <a:tailEnd/>
            </a:ln>
          </p:spPr>
          <p:txBody>
            <a:bodyPr/>
            <a:lstStyle/>
            <a:p>
              <a:endParaRPr lang="el-GR"/>
            </a:p>
          </p:txBody>
        </p:sp>
        <p:sp>
          <p:nvSpPr>
            <p:cNvPr id="108730" name="Rectangle 186"/>
            <p:cNvSpPr>
              <a:spLocks noChangeAspect="1" noChangeArrowheads="1"/>
            </p:cNvSpPr>
            <p:nvPr/>
          </p:nvSpPr>
          <p:spPr bwMode="auto">
            <a:xfrm>
              <a:off x="974" y="3047"/>
              <a:ext cx="15" cy="15"/>
            </a:xfrm>
            <a:prstGeom prst="rect">
              <a:avLst/>
            </a:prstGeom>
            <a:solidFill>
              <a:srgbClr val="FF0000"/>
            </a:solidFill>
            <a:ln w="0">
              <a:solidFill>
                <a:srgbClr val="FF0000"/>
              </a:solidFill>
              <a:miter lim="800000"/>
              <a:headEnd/>
              <a:tailEnd/>
            </a:ln>
          </p:spPr>
          <p:txBody>
            <a:bodyPr/>
            <a:lstStyle/>
            <a:p>
              <a:endParaRPr lang="el-GR"/>
            </a:p>
          </p:txBody>
        </p:sp>
        <p:sp>
          <p:nvSpPr>
            <p:cNvPr id="108731" name="Rectangle 187"/>
            <p:cNvSpPr>
              <a:spLocks noChangeAspect="1" noChangeArrowheads="1"/>
            </p:cNvSpPr>
            <p:nvPr/>
          </p:nvSpPr>
          <p:spPr bwMode="auto">
            <a:xfrm>
              <a:off x="1117" y="2999"/>
              <a:ext cx="15" cy="15"/>
            </a:xfrm>
            <a:prstGeom prst="rect">
              <a:avLst/>
            </a:prstGeom>
            <a:solidFill>
              <a:srgbClr val="FF0000"/>
            </a:solidFill>
            <a:ln w="0">
              <a:solidFill>
                <a:srgbClr val="FF0000"/>
              </a:solidFill>
              <a:miter lim="800000"/>
              <a:headEnd/>
              <a:tailEnd/>
            </a:ln>
          </p:spPr>
          <p:txBody>
            <a:bodyPr/>
            <a:lstStyle/>
            <a:p>
              <a:endParaRPr lang="el-GR"/>
            </a:p>
          </p:txBody>
        </p:sp>
        <p:sp>
          <p:nvSpPr>
            <p:cNvPr id="108732" name="Rectangle 188"/>
            <p:cNvSpPr>
              <a:spLocks noChangeAspect="1" noChangeArrowheads="1"/>
            </p:cNvSpPr>
            <p:nvPr/>
          </p:nvSpPr>
          <p:spPr bwMode="auto">
            <a:xfrm>
              <a:off x="1234" y="2904"/>
              <a:ext cx="15" cy="15"/>
            </a:xfrm>
            <a:prstGeom prst="rect">
              <a:avLst/>
            </a:prstGeom>
            <a:solidFill>
              <a:srgbClr val="FF0000"/>
            </a:solidFill>
            <a:ln w="0">
              <a:solidFill>
                <a:srgbClr val="FF0000"/>
              </a:solidFill>
              <a:miter lim="800000"/>
              <a:headEnd/>
              <a:tailEnd/>
            </a:ln>
          </p:spPr>
          <p:txBody>
            <a:bodyPr/>
            <a:lstStyle/>
            <a:p>
              <a:endParaRPr lang="el-GR"/>
            </a:p>
          </p:txBody>
        </p:sp>
        <p:sp>
          <p:nvSpPr>
            <p:cNvPr id="108733" name="Rectangle 189"/>
            <p:cNvSpPr>
              <a:spLocks noChangeAspect="1" noChangeArrowheads="1"/>
            </p:cNvSpPr>
            <p:nvPr/>
          </p:nvSpPr>
          <p:spPr bwMode="auto">
            <a:xfrm>
              <a:off x="555" y="2897"/>
              <a:ext cx="15" cy="15"/>
            </a:xfrm>
            <a:prstGeom prst="rect">
              <a:avLst/>
            </a:prstGeom>
            <a:solidFill>
              <a:srgbClr val="FF0000"/>
            </a:solidFill>
            <a:ln w="0">
              <a:solidFill>
                <a:srgbClr val="FF0000"/>
              </a:solidFill>
              <a:miter lim="800000"/>
              <a:headEnd/>
              <a:tailEnd/>
            </a:ln>
          </p:spPr>
          <p:txBody>
            <a:bodyPr/>
            <a:lstStyle/>
            <a:p>
              <a:endParaRPr lang="el-GR"/>
            </a:p>
          </p:txBody>
        </p:sp>
        <p:sp>
          <p:nvSpPr>
            <p:cNvPr id="108734" name="Rectangle 190"/>
            <p:cNvSpPr>
              <a:spLocks noChangeAspect="1" noChangeArrowheads="1"/>
            </p:cNvSpPr>
            <p:nvPr/>
          </p:nvSpPr>
          <p:spPr bwMode="auto">
            <a:xfrm>
              <a:off x="652" y="2832"/>
              <a:ext cx="16" cy="15"/>
            </a:xfrm>
            <a:prstGeom prst="rect">
              <a:avLst/>
            </a:prstGeom>
            <a:solidFill>
              <a:srgbClr val="FF0000"/>
            </a:solidFill>
            <a:ln w="0">
              <a:solidFill>
                <a:srgbClr val="FF0000"/>
              </a:solidFill>
              <a:miter lim="800000"/>
              <a:headEnd/>
              <a:tailEnd/>
            </a:ln>
          </p:spPr>
          <p:txBody>
            <a:bodyPr/>
            <a:lstStyle/>
            <a:p>
              <a:endParaRPr lang="el-GR"/>
            </a:p>
          </p:txBody>
        </p:sp>
        <p:sp>
          <p:nvSpPr>
            <p:cNvPr id="108735" name="Rectangle 191"/>
            <p:cNvSpPr>
              <a:spLocks noChangeAspect="1" noChangeArrowheads="1"/>
            </p:cNvSpPr>
            <p:nvPr/>
          </p:nvSpPr>
          <p:spPr bwMode="auto">
            <a:xfrm>
              <a:off x="759" y="2772"/>
              <a:ext cx="15" cy="15"/>
            </a:xfrm>
            <a:prstGeom prst="rect">
              <a:avLst/>
            </a:prstGeom>
            <a:solidFill>
              <a:srgbClr val="FF0000"/>
            </a:solidFill>
            <a:ln w="0">
              <a:solidFill>
                <a:srgbClr val="FF0000"/>
              </a:solidFill>
              <a:miter lim="800000"/>
              <a:headEnd/>
              <a:tailEnd/>
            </a:ln>
          </p:spPr>
          <p:txBody>
            <a:bodyPr/>
            <a:lstStyle/>
            <a:p>
              <a:endParaRPr lang="el-GR"/>
            </a:p>
          </p:txBody>
        </p:sp>
        <p:sp>
          <p:nvSpPr>
            <p:cNvPr id="108736" name="Rectangle 192"/>
            <p:cNvSpPr>
              <a:spLocks noChangeAspect="1" noChangeArrowheads="1"/>
            </p:cNvSpPr>
            <p:nvPr/>
          </p:nvSpPr>
          <p:spPr bwMode="auto">
            <a:xfrm>
              <a:off x="1136" y="2830"/>
              <a:ext cx="16" cy="15"/>
            </a:xfrm>
            <a:prstGeom prst="rect">
              <a:avLst/>
            </a:prstGeom>
            <a:solidFill>
              <a:srgbClr val="FF0000"/>
            </a:solidFill>
            <a:ln w="0">
              <a:solidFill>
                <a:srgbClr val="FF0000"/>
              </a:solidFill>
              <a:miter lim="800000"/>
              <a:headEnd/>
              <a:tailEnd/>
            </a:ln>
          </p:spPr>
          <p:txBody>
            <a:bodyPr/>
            <a:lstStyle/>
            <a:p>
              <a:endParaRPr lang="el-GR"/>
            </a:p>
          </p:txBody>
        </p:sp>
        <p:sp>
          <p:nvSpPr>
            <p:cNvPr id="108737" name="Rectangle 193"/>
            <p:cNvSpPr>
              <a:spLocks noChangeAspect="1" noChangeArrowheads="1"/>
            </p:cNvSpPr>
            <p:nvPr/>
          </p:nvSpPr>
          <p:spPr bwMode="auto">
            <a:xfrm>
              <a:off x="1023" y="2772"/>
              <a:ext cx="16" cy="15"/>
            </a:xfrm>
            <a:prstGeom prst="rect">
              <a:avLst/>
            </a:prstGeom>
            <a:solidFill>
              <a:srgbClr val="FF0000"/>
            </a:solidFill>
            <a:ln w="0">
              <a:solidFill>
                <a:srgbClr val="FF0000"/>
              </a:solidFill>
              <a:miter lim="800000"/>
              <a:headEnd/>
              <a:tailEnd/>
            </a:ln>
          </p:spPr>
          <p:txBody>
            <a:bodyPr/>
            <a:lstStyle/>
            <a:p>
              <a:endParaRPr lang="el-GR"/>
            </a:p>
          </p:txBody>
        </p:sp>
        <p:sp>
          <p:nvSpPr>
            <p:cNvPr id="108738" name="Rectangle 194"/>
            <p:cNvSpPr>
              <a:spLocks noChangeAspect="1" noChangeArrowheads="1"/>
            </p:cNvSpPr>
            <p:nvPr/>
          </p:nvSpPr>
          <p:spPr bwMode="auto">
            <a:xfrm>
              <a:off x="891" y="2784"/>
              <a:ext cx="16" cy="15"/>
            </a:xfrm>
            <a:prstGeom prst="rect">
              <a:avLst/>
            </a:prstGeom>
            <a:solidFill>
              <a:srgbClr val="FF0000"/>
            </a:solidFill>
            <a:ln w="0">
              <a:solidFill>
                <a:srgbClr val="FF0000"/>
              </a:solidFill>
              <a:miter lim="800000"/>
              <a:headEnd/>
              <a:tailEnd/>
            </a:ln>
          </p:spPr>
          <p:txBody>
            <a:bodyPr/>
            <a:lstStyle/>
            <a:p>
              <a:endParaRPr lang="el-GR"/>
            </a:p>
          </p:txBody>
        </p:sp>
        <p:sp>
          <p:nvSpPr>
            <p:cNvPr id="108739" name="Rectangle 195"/>
            <p:cNvSpPr>
              <a:spLocks noChangeAspect="1" noChangeArrowheads="1"/>
            </p:cNvSpPr>
            <p:nvPr/>
          </p:nvSpPr>
          <p:spPr bwMode="auto">
            <a:xfrm>
              <a:off x="1525" y="1639"/>
              <a:ext cx="15" cy="15"/>
            </a:xfrm>
            <a:prstGeom prst="rect">
              <a:avLst/>
            </a:prstGeom>
            <a:solidFill>
              <a:srgbClr val="FF0000"/>
            </a:solidFill>
            <a:ln w="0">
              <a:solidFill>
                <a:srgbClr val="FF0000"/>
              </a:solidFill>
              <a:miter lim="800000"/>
              <a:headEnd/>
              <a:tailEnd/>
            </a:ln>
          </p:spPr>
          <p:txBody>
            <a:bodyPr/>
            <a:lstStyle/>
            <a:p>
              <a:endParaRPr lang="el-GR"/>
            </a:p>
          </p:txBody>
        </p:sp>
        <p:sp>
          <p:nvSpPr>
            <p:cNvPr id="108740" name="Rectangle 196"/>
            <p:cNvSpPr>
              <a:spLocks noChangeAspect="1" noChangeArrowheads="1"/>
            </p:cNvSpPr>
            <p:nvPr/>
          </p:nvSpPr>
          <p:spPr bwMode="auto">
            <a:xfrm>
              <a:off x="1280" y="1630"/>
              <a:ext cx="15" cy="16"/>
            </a:xfrm>
            <a:prstGeom prst="rect">
              <a:avLst/>
            </a:prstGeom>
            <a:solidFill>
              <a:srgbClr val="FF0000"/>
            </a:solidFill>
            <a:ln w="0">
              <a:solidFill>
                <a:srgbClr val="FF0000"/>
              </a:solidFill>
              <a:miter lim="800000"/>
              <a:headEnd/>
              <a:tailEnd/>
            </a:ln>
          </p:spPr>
          <p:txBody>
            <a:bodyPr/>
            <a:lstStyle/>
            <a:p>
              <a:endParaRPr lang="el-GR"/>
            </a:p>
          </p:txBody>
        </p:sp>
        <p:sp>
          <p:nvSpPr>
            <p:cNvPr id="108741" name="Rectangle 197"/>
            <p:cNvSpPr>
              <a:spLocks noChangeAspect="1" noChangeArrowheads="1"/>
            </p:cNvSpPr>
            <p:nvPr/>
          </p:nvSpPr>
          <p:spPr bwMode="auto">
            <a:xfrm>
              <a:off x="277" y="1641"/>
              <a:ext cx="16" cy="15"/>
            </a:xfrm>
            <a:prstGeom prst="rect">
              <a:avLst/>
            </a:prstGeom>
            <a:solidFill>
              <a:srgbClr val="FF0000"/>
            </a:solidFill>
            <a:ln w="0">
              <a:solidFill>
                <a:srgbClr val="FF0000"/>
              </a:solidFill>
              <a:miter lim="800000"/>
              <a:headEnd/>
              <a:tailEnd/>
            </a:ln>
          </p:spPr>
          <p:txBody>
            <a:bodyPr/>
            <a:lstStyle/>
            <a:p>
              <a:endParaRPr lang="el-GR"/>
            </a:p>
          </p:txBody>
        </p:sp>
        <p:sp>
          <p:nvSpPr>
            <p:cNvPr id="108742" name="Rectangle 198"/>
            <p:cNvSpPr>
              <a:spLocks noChangeAspect="1" noChangeArrowheads="1"/>
            </p:cNvSpPr>
            <p:nvPr/>
          </p:nvSpPr>
          <p:spPr bwMode="auto">
            <a:xfrm>
              <a:off x="525" y="1627"/>
              <a:ext cx="14" cy="14"/>
            </a:xfrm>
            <a:prstGeom prst="rect">
              <a:avLst/>
            </a:prstGeom>
            <a:solidFill>
              <a:srgbClr val="FF0000"/>
            </a:solidFill>
            <a:ln w="0">
              <a:solidFill>
                <a:srgbClr val="FF0000"/>
              </a:solidFill>
              <a:miter lim="800000"/>
              <a:headEnd/>
              <a:tailEnd/>
            </a:ln>
          </p:spPr>
          <p:txBody>
            <a:bodyPr/>
            <a:lstStyle/>
            <a:p>
              <a:endParaRPr lang="el-GR"/>
            </a:p>
          </p:txBody>
        </p:sp>
        <p:sp>
          <p:nvSpPr>
            <p:cNvPr id="108743" name="Rectangle 199"/>
            <p:cNvSpPr>
              <a:spLocks noChangeAspect="1" noChangeArrowheads="1"/>
            </p:cNvSpPr>
            <p:nvPr/>
          </p:nvSpPr>
          <p:spPr bwMode="auto">
            <a:xfrm>
              <a:off x="1681" y="1843"/>
              <a:ext cx="15" cy="15"/>
            </a:xfrm>
            <a:prstGeom prst="rect">
              <a:avLst/>
            </a:prstGeom>
            <a:solidFill>
              <a:srgbClr val="FF0000"/>
            </a:solidFill>
            <a:ln w="0">
              <a:solidFill>
                <a:srgbClr val="FF0000"/>
              </a:solidFill>
              <a:miter lim="800000"/>
              <a:headEnd/>
              <a:tailEnd/>
            </a:ln>
          </p:spPr>
          <p:txBody>
            <a:bodyPr/>
            <a:lstStyle/>
            <a:p>
              <a:endParaRPr lang="el-GR"/>
            </a:p>
          </p:txBody>
        </p:sp>
        <p:sp>
          <p:nvSpPr>
            <p:cNvPr id="108744" name="Rectangle 200"/>
            <p:cNvSpPr>
              <a:spLocks noChangeAspect="1" noChangeArrowheads="1"/>
            </p:cNvSpPr>
            <p:nvPr/>
          </p:nvSpPr>
          <p:spPr bwMode="auto">
            <a:xfrm>
              <a:off x="1058" y="2563"/>
              <a:ext cx="15" cy="15"/>
            </a:xfrm>
            <a:prstGeom prst="rect">
              <a:avLst/>
            </a:prstGeom>
            <a:solidFill>
              <a:srgbClr val="FF0000"/>
            </a:solidFill>
            <a:ln w="0">
              <a:solidFill>
                <a:srgbClr val="FF0000"/>
              </a:solidFill>
              <a:miter lim="800000"/>
              <a:headEnd/>
              <a:tailEnd/>
            </a:ln>
          </p:spPr>
          <p:txBody>
            <a:bodyPr/>
            <a:lstStyle/>
            <a:p>
              <a:endParaRPr lang="el-GR"/>
            </a:p>
          </p:txBody>
        </p:sp>
        <p:sp>
          <p:nvSpPr>
            <p:cNvPr id="108745" name="Rectangle 201"/>
            <p:cNvSpPr>
              <a:spLocks noChangeAspect="1" noChangeArrowheads="1"/>
            </p:cNvSpPr>
            <p:nvPr/>
          </p:nvSpPr>
          <p:spPr bwMode="auto">
            <a:xfrm>
              <a:off x="1540" y="1762"/>
              <a:ext cx="15" cy="16"/>
            </a:xfrm>
            <a:prstGeom prst="rect">
              <a:avLst/>
            </a:prstGeom>
            <a:solidFill>
              <a:srgbClr val="FF0000"/>
            </a:solidFill>
            <a:ln w="0">
              <a:solidFill>
                <a:srgbClr val="FF0000"/>
              </a:solidFill>
              <a:miter lim="800000"/>
              <a:headEnd/>
              <a:tailEnd/>
            </a:ln>
          </p:spPr>
          <p:txBody>
            <a:bodyPr/>
            <a:lstStyle/>
            <a:p>
              <a:endParaRPr lang="el-GR"/>
            </a:p>
          </p:txBody>
        </p:sp>
        <p:sp>
          <p:nvSpPr>
            <p:cNvPr id="108746" name="Rectangle 202"/>
            <p:cNvSpPr>
              <a:spLocks noChangeAspect="1" noChangeArrowheads="1"/>
            </p:cNvSpPr>
            <p:nvPr/>
          </p:nvSpPr>
          <p:spPr bwMode="auto">
            <a:xfrm>
              <a:off x="1364" y="1733"/>
              <a:ext cx="15" cy="15"/>
            </a:xfrm>
            <a:prstGeom prst="rect">
              <a:avLst/>
            </a:prstGeom>
            <a:solidFill>
              <a:srgbClr val="FF0000"/>
            </a:solidFill>
            <a:ln w="0">
              <a:solidFill>
                <a:srgbClr val="FF0000"/>
              </a:solidFill>
              <a:miter lim="800000"/>
              <a:headEnd/>
              <a:tailEnd/>
            </a:ln>
          </p:spPr>
          <p:txBody>
            <a:bodyPr/>
            <a:lstStyle/>
            <a:p>
              <a:endParaRPr lang="el-GR"/>
            </a:p>
          </p:txBody>
        </p:sp>
        <p:sp>
          <p:nvSpPr>
            <p:cNvPr id="108747" name="Rectangle 203"/>
            <p:cNvSpPr>
              <a:spLocks noChangeAspect="1" noChangeArrowheads="1"/>
            </p:cNvSpPr>
            <p:nvPr/>
          </p:nvSpPr>
          <p:spPr bwMode="auto">
            <a:xfrm>
              <a:off x="1182" y="1754"/>
              <a:ext cx="16" cy="15"/>
            </a:xfrm>
            <a:prstGeom prst="rect">
              <a:avLst/>
            </a:prstGeom>
            <a:solidFill>
              <a:srgbClr val="FF0000"/>
            </a:solidFill>
            <a:ln w="0">
              <a:solidFill>
                <a:srgbClr val="FF0000"/>
              </a:solidFill>
              <a:miter lim="800000"/>
              <a:headEnd/>
              <a:tailEnd/>
            </a:ln>
          </p:spPr>
          <p:txBody>
            <a:bodyPr/>
            <a:lstStyle/>
            <a:p>
              <a:endParaRPr lang="el-GR"/>
            </a:p>
          </p:txBody>
        </p:sp>
        <p:sp>
          <p:nvSpPr>
            <p:cNvPr id="108748" name="Rectangle 204"/>
            <p:cNvSpPr>
              <a:spLocks noChangeAspect="1" noChangeArrowheads="1"/>
            </p:cNvSpPr>
            <p:nvPr/>
          </p:nvSpPr>
          <p:spPr bwMode="auto">
            <a:xfrm>
              <a:off x="1041" y="1854"/>
              <a:ext cx="15" cy="16"/>
            </a:xfrm>
            <a:prstGeom prst="rect">
              <a:avLst/>
            </a:prstGeom>
            <a:solidFill>
              <a:srgbClr val="FF0000"/>
            </a:solidFill>
            <a:ln w="0">
              <a:solidFill>
                <a:srgbClr val="FF0000"/>
              </a:solidFill>
              <a:miter lim="800000"/>
              <a:headEnd/>
              <a:tailEnd/>
            </a:ln>
          </p:spPr>
          <p:txBody>
            <a:bodyPr/>
            <a:lstStyle/>
            <a:p>
              <a:endParaRPr lang="el-GR"/>
            </a:p>
          </p:txBody>
        </p:sp>
        <p:sp>
          <p:nvSpPr>
            <p:cNvPr id="108749" name="Rectangle 205"/>
            <p:cNvSpPr>
              <a:spLocks noChangeAspect="1" noChangeArrowheads="1"/>
            </p:cNvSpPr>
            <p:nvPr/>
          </p:nvSpPr>
          <p:spPr bwMode="auto">
            <a:xfrm>
              <a:off x="1004" y="2053"/>
              <a:ext cx="16" cy="15"/>
            </a:xfrm>
            <a:prstGeom prst="rect">
              <a:avLst/>
            </a:prstGeom>
            <a:solidFill>
              <a:srgbClr val="FF0000"/>
            </a:solidFill>
            <a:ln w="0">
              <a:solidFill>
                <a:srgbClr val="FF0000"/>
              </a:solidFill>
              <a:miter lim="800000"/>
              <a:headEnd/>
              <a:tailEnd/>
            </a:ln>
          </p:spPr>
          <p:txBody>
            <a:bodyPr/>
            <a:lstStyle/>
            <a:p>
              <a:endParaRPr lang="el-GR"/>
            </a:p>
          </p:txBody>
        </p:sp>
        <p:sp>
          <p:nvSpPr>
            <p:cNvPr id="108750" name="Rectangle 206"/>
            <p:cNvSpPr>
              <a:spLocks noChangeAspect="1" noChangeArrowheads="1"/>
            </p:cNvSpPr>
            <p:nvPr/>
          </p:nvSpPr>
          <p:spPr bwMode="auto">
            <a:xfrm>
              <a:off x="1054" y="2251"/>
              <a:ext cx="15" cy="15"/>
            </a:xfrm>
            <a:prstGeom prst="rect">
              <a:avLst/>
            </a:prstGeom>
            <a:solidFill>
              <a:srgbClr val="FF0000"/>
            </a:solidFill>
            <a:ln w="0">
              <a:solidFill>
                <a:srgbClr val="FF0000"/>
              </a:solidFill>
              <a:miter lim="800000"/>
              <a:headEnd/>
              <a:tailEnd/>
            </a:ln>
          </p:spPr>
          <p:txBody>
            <a:bodyPr/>
            <a:lstStyle/>
            <a:p>
              <a:endParaRPr lang="el-GR"/>
            </a:p>
          </p:txBody>
        </p:sp>
        <p:sp>
          <p:nvSpPr>
            <p:cNvPr id="108751" name="Rectangle 207"/>
            <p:cNvSpPr>
              <a:spLocks noChangeAspect="1" noChangeArrowheads="1"/>
            </p:cNvSpPr>
            <p:nvPr/>
          </p:nvSpPr>
          <p:spPr bwMode="auto">
            <a:xfrm>
              <a:off x="1145" y="2457"/>
              <a:ext cx="15" cy="15"/>
            </a:xfrm>
            <a:prstGeom prst="rect">
              <a:avLst/>
            </a:prstGeom>
            <a:solidFill>
              <a:srgbClr val="FF0000"/>
            </a:solidFill>
            <a:ln w="0">
              <a:solidFill>
                <a:srgbClr val="FF0000"/>
              </a:solidFill>
              <a:miter lim="800000"/>
              <a:headEnd/>
              <a:tailEnd/>
            </a:ln>
          </p:spPr>
          <p:txBody>
            <a:bodyPr/>
            <a:lstStyle/>
            <a:p>
              <a:endParaRPr lang="el-GR"/>
            </a:p>
          </p:txBody>
        </p:sp>
        <p:sp>
          <p:nvSpPr>
            <p:cNvPr id="108752" name="Rectangle 208"/>
            <p:cNvSpPr>
              <a:spLocks noChangeAspect="1" noChangeArrowheads="1"/>
            </p:cNvSpPr>
            <p:nvPr/>
          </p:nvSpPr>
          <p:spPr bwMode="auto">
            <a:xfrm>
              <a:off x="1112" y="2527"/>
              <a:ext cx="16" cy="15"/>
            </a:xfrm>
            <a:prstGeom prst="rect">
              <a:avLst/>
            </a:prstGeom>
            <a:solidFill>
              <a:srgbClr val="FF0000"/>
            </a:solidFill>
            <a:ln w="0">
              <a:solidFill>
                <a:srgbClr val="FF0000"/>
              </a:solidFill>
              <a:miter lim="800000"/>
              <a:headEnd/>
              <a:tailEnd/>
            </a:ln>
          </p:spPr>
          <p:txBody>
            <a:bodyPr/>
            <a:lstStyle/>
            <a:p>
              <a:endParaRPr lang="el-GR"/>
            </a:p>
          </p:txBody>
        </p:sp>
        <p:sp>
          <p:nvSpPr>
            <p:cNvPr id="108753" name="Rectangle 209"/>
            <p:cNvSpPr>
              <a:spLocks noChangeAspect="1" noChangeArrowheads="1"/>
            </p:cNvSpPr>
            <p:nvPr/>
          </p:nvSpPr>
          <p:spPr bwMode="auto">
            <a:xfrm>
              <a:off x="125" y="1841"/>
              <a:ext cx="15" cy="15"/>
            </a:xfrm>
            <a:prstGeom prst="rect">
              <a:avLst/>
            </a:prstGeom>
            <a:solidFill>
              <a:srgbClr val="FF0000"/>
            </a:solidFill>
            <a:ln w="0">
              <a:solidFill>
                <a:srgbClr val="FF0000"/>
              </a:solidFill>
              <a:miter lim="800000"/>
              <a:headEnd/>
              <a:tailEnd/>
            </a:ln>
          </p:spPr>
          <p:txBody>
            <a:bodyPr/>
            <a:lstStyle/>
            <a:p>
              <a:endParaRPr lang="el-GR"/>
            </a:p>
          </p:txBody>
        </p:sp>
        <p:sp>
          <p:nvSpPr>
            <p:cNvPr id="108754" name="Rectangle 210"/>
            <p:cNvSpPr>
              <a:spLocks noChangeAspect="1" noChangeArrowheads="1"/>
            </p:cNvSpPr>
            <p:nvPr/>
          </p:nvSpPr>
          <p:spPr bwMode="auto">
            <a:xfrm>
              <a:off x="733" y="2570"/>
              <a:ext cx="15" cy="15"/>
            </a:xfrm>
            <a:prstGeom prst="rect">
              <a:avLst/>
            </a:prstGeom>
            <a:solidFill>
              <a:srgbClr val="FF0000"/>
            </a:solidFill>
            <a:ln w="0">
              <a:solidFill>
                <a:srgbClr val="FF0000"/>
              </a:solidFill>
              <a:miter lim="800000"/>
              <a:headEnd/>
              <a:tailEnd/>
            </a:ln>
          </p:spPr>
          <p:txBody>
            <a:bodyPr/>
            <a:lstStyle/>
            <a:p>
              <a:endParaRPr lang="el-GR"/>
            </a:p>
          </p:txBody>
        </p:sp>
        <p:sp>
          <p:nvSpPr>
            <p:cNvPr id="108755" name="Rectangle 211"/>
            <p:cNvSpPr>
              <a:spLocks noChangeAspect="1" noChangeArrowheads="1"/>
            </p:cNvSpPr>
            <p:nvPr/>
          </p:nvSpPr>
          <p:spPr bwMode="auto">
            <a:xfrm>
              <a:off x="267" y="1762"/>
              <a:ext cx="15" cy="16"/>
            </a:xfrm>
            <a:prstGeom prst="rect">
              <a:avLst/>
            </a:prstGeom>
            <a:solidFill>
              <a:srgbClr val="FF0000"/>
            </a:solidFill>
            <a:ln w="0">
              <a:solidFill>
                <a:srgbClr val="FF0000"/>
              </a:solidFill>
              <a:miter lim="800000"/>
              <a:headEnd/>
              <a:tailEnd/>
            </a:ln>
          </p:spPr>
          <p:txBody>
            <a:bodyPr/>
            <a:lstStyle/>
            <a:p>
              <a:endParaRPr lang="el-GR"/>
            </a:p>
          </p:txBody>
        </p:sp>
        <p:sp>
          <p:nvSpPr>
            <p:cNvPr id="108756" name="Rectangle 212"/>
            <p:cNvSpPr>
              <a:spLocks noChangeAspect="1" noChangeArrowheads="1"/>
            </p:cNvSpPr>
            <p:nvPr/>
          </p:nvSpPr>
          <p:spPr bwMode="auto">
            <a:xfrm>
              <a:off x="440" y="1733"/>
              <a:ext cx="15" cy="15"/>
            </a:xfrm>
            <a:prstGeom prst="rect">
              <a:avLst/>
            </a:prstGeom>
            <a:solidFill>
              <a:srgbClr val="FF0000"/>
            </a:solidFill>
            <a:ln w="0">
              <a:solidFill>
                <a:srgbClr val="FF0000"/>
              </a:solidFill>
              <a:miter lim="800000"/>
              <a:headEnd/>
              <a:tailEnd/>
            </a:ln>
          </p:spPr>
          <p:txBody>
            <a:bodyPr/>
            <a:lstStyle/>
            <a:p>
              <a:endParaRPr lang="el-GR"/>
            </a:p>
          </p:txBody>
        </p:sp>
        <p:sp>
          <p:nvSpPr>
            <p:cNvPr id="108757" name="Rectangle 213"/>
            <p:cNvSpPr>
              <a:spLocks noChangeAspect="1" noChangeArrowheads="1"/>
            </p:cNvSpPr>
            <p:nvPr/>
          </p:nvSpPr>
          <p:spPr bwMode="auto">
            <a:xfrm>
              <a:off x="618" y="1759"/>
              <a:ext cx="15" cy="15"/>
            </a:xfrm>
            <a:prstGeom prst="rect">
              <a:avLst/>
            </a:prstGeom>
            <a:solidFill>
              <a:srgbClr val="FF0000"/>
            </a:solidFill>
            <a:ln w="0">
              <a:solidFill>
                <a:srgbClr val="FF0000"/>
              </a:solidFill>
              <a:miter lim="800000"/>
              <a:headEnd/>
              <a:tailEnd/>
            </a:ln>
          </p:spPr>
          <p:txBody>
            <a:bodyPr/>
            <a:lstStyle/>
            <a:p>
              <a:endParaRPr lang="el-GR"/>
            </a:p>
          </p:txBody>
        </p:sp>
        <p:sp>
          <p:nvSpPr>
            <p:cNvPr id="108758" name="Rectangle 214"/>
            <p:cNvSpPr>
              <a:spLocks noChangeAspect="1" noChangeArrowheads="1"/>
            </p:cNvSpPr>
            <p:nvPr/>
          </p:nvSpPr>
          <p:spPr bwMode="auto">
            <a:xfrm>
              <a:off x="753" y="1858"/>
              <a:ext cx="15" cy="15"/>
            </a:xfrm>
            <a:prstGeom prst="rect">
              <a:avLst/>
            </a:prstGeom>
            <a:solidFill>
              <a:srgbClr val="FF0000"/>
            </a:solidFill>
            <a:ln w="0">
              <a:solidFill>
                <a:srgbClr val="FF0000"/>
              </a:solidFill>
              <a:miter lim="800000"/>
              <a:headEnd/>
              <a:tailEnd/>
            </a:ln>
          </p:spPr>
          <p:txBody>
            <a:bodyPr/>
            <a:lstStyle/>
            <a:p>
              <a:endParaRPr lang="el-GR"/>
            </a:p>
          </p:txBody>
        </p:sp>
        <p:sp>
          <p:nvSpPr>
            <p:cNvPr id="108759" name="Rectangle 215"/>
            <p:cNvSpPr>
              <a:spLocks noChangeAspect="1" noChangeArrowheads="1"/>
            </p:cNvSpPr>
            <p:nvPr/>
          </p:nvSpPr>
          <p:spPr bwMode="auto">
            <a:xfrm>
              <a:off x="777" y="2056"/>
              <a:ext cx="15" cy="14"/>
            </a:xfrm>
            <a:prstGeom prst="rect">
              <a:avLst/>
            </a:prstGeom>
            <a:solidFill>
              <a:srgbClr val="FF0000"/>
            </a:solidFill>
            <a:ln w="0">
              <a:solidFill>
                <a:srgbClr val="FF0000"/>
              </a:solidFill>
              <a:miter lim="800000"/>
              <a:headEnd/>
              <a:tailEnd/>
            </a:ln>
          </p:spPr>
          <p:txBody>
            <a:bodyPr/>
            <a:lstStyle/>
            <a:p>
              <a:endParaRPr lang="el-GR"/>
            </a:p>
          </p:txBody>
        </p:sp>
        <p:sp>
          <p:nvSpPr>
            <p:cNvPr id="108760" name="Rectangle 216"/>
            <p:cNvSpPr>
              <a:spLocks noChangeAspect="1" noChangeArrowheads="1"/>
            </p:cNvSpPr>
            <p:nvPr/>
          </p:nvSpPr>
          <p:spPr bwMode="auto">
            <a:xfrm>
              <a:off x="733" y="2253"/>
              <a:ext cx="15" cy="15"/>
            </a:xfrm>
            <a:prstGeom prst="rect">
              <a:avLst/>
            </a:prstGeom>
            <a:solidFill>
              <a:srgbClr val="FF0000"/>
            </a:solidFill>
            <a:ln w="0">
              <a:solidFill>
                <a:srgbClr val="FF0000"/>
              </a:solidFill>
              <a:miter lim="800000"/>
              <a:headEnd/>
              <a:tailEnd/>
            </a:ln>
          </p:spPr>
          <p:txBody>
            <a:bodyPr/>
            <a:lstStyle/>
            <a:p>
              <a:endParaRPr lang="el-GR"/>
            </a:p>
          </p:txBody>
        </p:sp>
        <p:sp>
          <p:nvSpPr>
            <p:cNvPr id="108761" name="Rectangle 217"/>
            <p:cNvSpPr>
              <a:spLocks noChangeAspect="1" noChangeArrowheads="1"/>
            </p:cNvSpPr>
            <p:nvPr/>
          </p:nvSpPr>
          <p:spPr bwMode="auto">
            <a:xfrm>
              <a:off x="642" y="2457"/>
              <a:ext cx="15" cy="15"/>
            </a:xfrm>
            <a:prstGeom prst="rect">
              <a:avLst/>
            </a:prstGeom>
            <a:solidFill>
              <a:srgbClr val="FF0000"/>
            </a:solidFill>
            <a:ln w="0">
              <a:solidFill>
                <a:srgbClr val="FF0000"/>
              </a:solidFill>
              <a:miter lim="800000"/>
              <a:headEnd/>
              <a:tailEnd/>
            </a:ln>
          </p:spPr>
          <p:txBody>
            <a:bodyPr/>
            <a:lstStyle/>
            <a:p>
              <a:endParaRPr lang="el-GR"/>
            </a:p>
          </p:txBody>
        </p:sp>
        <p:sp>
          <p:nvSpPr>
            <p:cNvPr id="108762" name="Rectangle 218"/>
            <p:cNvSpPr>
              <a:spLocks noChangeAspect="1" noChangeArrowheads="1"/>
            </p:cNvSpPr>
            <p:nvPr/>
          </p:nvSpPr>
          <p:spPr bwMode="auto">
            <a:xfrm>
              <a:off x="674" y="2532"/>
              <a:ext cx="16" cy="16"/>
            </a:xfrm>
            <a:prstGeom prst="rect">
              <a:avLst/>
            </a:prstGeom>
            <a:solidFill>
              <a:srgbClr val="FF0000"/>
            </a:solidFill>
            <a:ln w="0">
              <a:solidFill>
                <a:srgbClr val="FF0000"/>
              </a:solidFill>
              <a:miter lim="800000"/>
              <a:headEnd/>
              <a:tailEnd/>
            </a:ln>
          </p:spPr>
          <p:txBody>
            <a:bodyPr/>
            <a:lstStyle/>
            <a:p>
              <a:endParaRPr lang="el-GR"/>
            </a:p>
          </p:txBody>
        </p:sp>
        <p:sp>
          <p:nvSpPr>
            <p:cNvPr id="108772" name="Rectangle 228"/>
            <p:cNvSpPr>
              <a:spLocks noChangeAspect="1" noChangeArrowheads="1"/>
            </p:cNvSpPr>
            <p:nvPr/>
          </p:nvSpPr>
          <p:spPr bwMode="auto">
            <a:xfrm>
              <a:off x="-53" y="1680"/>
              <a:ext cx="15" cy="15"/>
            </a:xfrm>
            <a:prstGeom prst="rect">
              <a:avLst/>
            </a:prstGeom>
            <a:solidFill>
              <a:srgbClr val="FF0000"/>
            </a:solidFill>
            <a:ln w="0">
              <a:solidFill>
                <a:srgbClr val="FF0000"/>
              </a:solidFill>
              <a:miter lim="800000"/>
              <a:headEnd/>
              <a:tailEnd/>
            </a:ln>
          </p:spPr>
          <p:txBody>
            <a:bodyPr/>
            <a:lstStyle/>
            <a:p>
              <a:endParaRPr lang="el-GR"/>
            </a:p>
          </p:txBody>
        </p:sp>
        <p:sp>
          <p:nvSpPr>
            <p:cNvPr id="108773" name="Rectangle 229"/>
            <p:cNvSpPr>
              <a:spLocks noChangeAspect="1" noChangeArrowheads="1"/>
            </p:cNvSpPr>
            <p:nvPr/>
          </p:nvSpPr>
          <p:spPr bwMode="auto">
            <a:xfrm>
              <a:off x="43" y="1340"/>
              <a:ext cx="15" cy="15"/>
            </a:xfrm>
            <a:prstGeom prst="rect">
              <a:avLst/>
            </a:prstGeom>
            <a:solidFill>
              <a:srgbClr val="FF0000"/>
            </a:solidFill>
            <a:ln w="0">
              <a:solidFill>
                <a:srgbClr val="FF0000"/>
              </a:solidFill>
              <a:miter lim="800000"/>
              <a:headEnd/>
              <a:tailEnd/>
            </a:ln>
          </p:spPr>
          <p:txBody>
            <a:bodyPr/>
            <a:lstStyle/>
            <a:p>
              <a:endParaRPr lang="el-GR"/>
            </a:p>
          </p:txBody>
        </p:sp>
        <p:sp>
          <p:nvSpPr>
            <p:cNvPr id="108774" name="Rectangle 230"/>
            <p:cNvSpPr>
              <a:spLocks noChangeAspect="1" noChangeArrowheads="1"/>
            </p:cNvSpPr>
            <p:nvPr/>
          </p:nvSpPr>
          <p:spPr bwMode="auto">
            <a:xfrm>
              <a:off x="226" y="1043"/>
              <a:ext cx="15" cy="14"/>
            </a:xfrm>
            <a:prstGeom prst="rect">
              <a:avLst/>
            </a:prstGeom>
            <a:solidFill>
              <a:srgbClr val="FF0000"/>
            </a:solidFill>
            <a:ln w="0">
              <a:solidFill>
                <a:srgbClr val="FF0000"/>
              </a:solidFill>
              <a:miter lim="800000"/>
              <a:headEnd/>
              <a:tailEnd/>
            </a:ln>
          </p:spPr>
          <p:txBody>
            <a:bodyPr/>
            <a:lstStyle/>
            <a:p>
              <a:endParaRPr lang="el-GR"/>
            </a:p>
          </p:txBody>
        </p:sp>
        <p:sp>
          <p:nvSpPr>
            <p:cNvPr id="108775" name="Rectangle 231"/>
            <p:cNvSpPr>
              <a:spLocks noChangeAspect="1" noChangeArrowheads="1"/>
            </p:cNvSpPr>
            <p:nvPr/>
          </p:nvSpPr>
          <p:spPr bwMode="auto">
            <a:xfrm>
              <a:off x="546" y="900"/>
              <a:ext cx="15" cy="15"/>
            </a:xfrm>
            <a:prstGeom prst="rect">
              <a:avLst/>
            </a:prstGeom>
            <a:solidFill>
              <a:srgbClr val="FF0000"/>
            </a:solidFill>
            <a:ln w="0">
              <a:solidFill>
                <a:srgbClr val="FF0000"/>
              </a:solidFill>
              <a:miter lim="800000"/>
              <a:headEnd/>
              <a:tailEnd/>
            </a:ln>
          </p:spPr>
          <p:txBody>
            <a:bodyPr/>
            <a:lstStyle/>
            <a:p>
              <a:endParaRPr lang="el-GR"/>
            </a:p>
          </p:txBody>
        </p:sp>
        <p:sp>
          <p:nvSpPr>
            <p:cNvPr id="108776" name="Rectangle 232"/>
            <p:cNvSpPr>
              <a:spLocks noChangeAspect="1" noChangeArrowheads="1"/>
            </p:cNvSpPr>
            <p:nvPr/>
          </p:nvSpPr>
          <p:spPr bwMode="auto">
            <a:xfrm>
              <a:off x="902" y="869"/>
              <a:ext cx="15" cy="15"/>
            </a:xfrm>
            <a:prstGeom prst="rect">
              <a:avLst/>
            </a:prstGeom>
            <a:solidFill>
              <a:srgbClr val="FF0000"/>
            </a:solidFill>
            <a:ln w="0">
              <a:solidFill>
                <a:srgbClr val="FF0000"/>
              </a:solidFill>
              <a:miter lim="800000"/>
              <a:headEnd/>
              <a:tailEnd/>
            </a:ln>
          </p:spPr>
          <p:txBody>
            <a:bodyPr/>
            <a:lstStyle/>
            <a:p>
              <a:endParaRPr lang="el-GR"/>
            </a:p>
          </p:txBody>
        </p:sp>
        <p:sp>
          <p:nvSpPr>
            <p:cNvPr id="108777" name="Rectangle 233"/>
            <p:cNvSpPr>
              <a:spLocks noChangeAspect="1" noChangeArrowheads="1"/>
            </p:cNvSpPr>
            <p:nvPr/>
          </p:nvSpPr>
          <p:spPr bwMode="auto">
            <a:xfrm>
              <a:off x="1254" y="900"/>
              <a:ext cx="14" cy="15"/>
            </a:xfrm>
            <a:prstGeom prst="rect">
              <a:avLst/>
            </a:prstGeom>
            <a:solidFill>
              <a:srgbClr val="FF0000"/>
            </a:solidFill>
            <a:ln w="0">
              <a:solidFill>
                <a:srgbClr val="FF0000"/>
              </a:solidFill>
              <a:miter lim="800000"/>
              <a:headEnd/>
              <a:tailEnd/>
            </a:ln>
          </p:spPr>
          <p:txBody>
            <a:bodyPr/>
            <a:lstStyle/>
            <a:p>
              <a:endParaRPr lang="el-GR"/>
            </a:p>
          </p:txBody>
        </p:sp>
        <p:sp>
          <p:nvSpPr>
            <p:cNvPr id="108778" name="Rectangle 234"/>
            <p:cNvSpPr>
              <a:spLocks noChangeAspect="1" noChangeArrowheads="1"/>
            </p:cNvSpPr>
            <p:nvPr/>
          </p:nvSpPr>
          <p:spPr bwMode="auto">
            <a:xfrm>
              <a:off x="1566" y="1057"/>
              <a:ext cx="15" cy="16"/>
            </a:xfrm>
            <a:prstGeom prst="rect">
              <a:avLst/>
            </a:prstGeom>
            <a:solidFill>
              <a:srgbClr val="FF0000"/>
            </a:solidFill>
            <a:ln w="0">
              <a:solidFill>
                <a:srgbClr val="FF0000"/>
              </a:solidFill>
              <a:miter lim="800000"/>
              <a:headEnd/>
              <a:tailEnd/>
            </a:ln>
          </p:spPr>
          <p:txBody>
            <a:bodyPr/>
            <a:lstStyle/>
            <a:p>
              <a:endParaRPr lang="el-GR"/>
            </a:p>
          </p:txBody>
        </p:sp>
        <p:sp>
          <p:nvSpPr>
            <p:cNvPr id="108779" name="Rectangle 235"/>
            <p:cNvSpPr>
              <a:spLocks noChangeAspect="1" noChangeArrowheads="1"/>
            </p:cNvSpPr>
            <p:nvPr/>
          </p:nvSpPr>
          <p:spPr bwMode="auto">
            <a:xfrm>
              <a:off x="1742" y="1362"/>
              <a:ext cx="15" cy="15"/>
            </a:xfrm>
            <a:prstGeom prst="rect">
              <a:avLst/>
            </a:prstGeom>
            <a:solidFill>
              <a:srgbClr val="FF0000"/>
            </a:solidFill>
            <a:ln w="0">
              <a:solidFill>
                <a:srgbClr val="FF0000"/>
              </a:solidFill>
              <a:miter lim="800000"/>
              <a:headEnd/>
              <a:tailEnd/>
            </a:ln>
          </p:spPr>
          <p:txBody>
            <a:bodyPr/>
            <a:lstStyle/>
            <a:p>
              <a:endParaRPr lang="el-GR"/>
            </a:p>
          </p:txBody>
        </p:sp>
        <p:sp>
          <p:nvSpPr>
            <p:cNvPr id="108780" name="Rectangle 236"/>
            <p:cNvSpPr>
              <a:spLocks noChangeAspect="1" noChangeArrowheads="1"/>
            </p:cNvSpPr>
            <p:nvPr/>
          </p:nvSpPr>
          <p:spPr bwMode="auto">
            <a:xfrm>
              <a:off x="1828" y="1706"/>
              <a:ext cx="15" cy="15"/>
            </a:xfrm>
            <a:prstGeom prst="rect">
              <a:avLst/>
            </a:prstGeom>
            <a:solidFill>
              <a:srgbClr val="FF0000"/>
            </a:solidFill>
            <a:ln w="0">
              <a:solidFill>
                <a:srgbClr val="FF0000"/>
              </a:solidFill>
              <a:miter lim="800000"/>
              <a:headEnd/>
              <a:tailEnd/>
            </a:ln>
          </p:spPr>
          <p:txBody>
            <a:bodyPr/>
            <a:lstStyle/>
            <a:p>
              <a:endParaRPr lang="el-GR"/>
            </a:p>
          </p:txBody>
        </p:sp>
        <p:sp>
          <p:nvSpPr>
            <p:cNvPr id="108781" name="Rectangle 237"/>
            <p:cNvSpPr>
              <a:spLocks noChangeAspect="1" noChangeArrowheads="1"/>
            </p:cNvSpPr>
            <p:nvPr/>
          </p:nvSpPr>
          <p:spPr bwMode="auto">
            <a:xfrm>
              <a:off x="1592" y="3466"/>
              <a:ext cx="15" cy="14"/>
            </a:xfrm>
            <a:prstGeom prst="rect">
              <a:avLst/>
            </a:prstGeom>
            <a:solidFill>
              <a:srgbClr val="FF0000"/>
            </a:solidFill>
            <a:ln w="0">
              <a:solidFill>
                <a:srgbClr val="FF0000"/>
              </a:solidFill>
              <a:miter lim="800000"/>
              <a:headEnd/>
              <a:tailEnd/>
            </a:ln>
          </p:spPr>
          <p:txBody>
            <a:bodyPr/>
            <a:lstStyle/>
            <a:p>
              <a:endParaRPr lang="el-GR"/>
            </a:p>
          </p:txBody>
        </p:sp>
        <p:sp>
          <p:nvSpPr>
            <p:cNvPr id="108782" name="Rectangle 238"/>
            <p:cNvSpPr>
              <a:spLocks noChangeAspect="1" noChangeArrowheads="1"/>
            </p:cNvSpPr>
            <p:nvPr/>
          </p:nvSpPr>
          <p:spPr bwMode="auto">
            <a:xfrm>
              <a:off x="1603" y="3867"/>
              <a:ext cx="15" cy="15"/>
            </a:xfrm>
            <a:prstGeom prst="rect">
              <a:avLst/>
            </a:prstGeom>
            <a:solidFill>
              <a:srgbClr val="FF0000"/>
            </a:solidFill>
            <a:ln w="0">
              <a:solidFill>
                <a:srgbClr val="FF0000"/>
              </a:solidFill>
              <a:miter lim="800000"/>
              <a:headEnd/>
              <a:tailEnd/>
            </a:ln>
          </p:spPr>
          <p:txBody>
            <a:bodyPr/>
            <a:lstStyle/>
            <a:p>
              <a:endParaRPr lang="el-GR"/>
            </a:p>
          </p:txBody>
        </p:sp>
        <p:sp>
          <p:nvSpPr>
            <p:cNvPr id="108783" name="Rectangle 239"/>
            <p:cNvSpPr>
              <a:spLocks noChangeAspect="1" noChangeArrowheads="1"/>
            </p:cNvSpPr>
            <p:nvPr/>
          </p:nvSpPr>
          <p:spPr bwMode="auto">
            <a:xfrm>
              <a:off x="137" y="3411"/>
              <a:ext cx="15" cy="16"/>
            </a:xfrm>
            <a:prstGeom prst="rect">
              <a:avLst/>
            </a:prstGeom>
            <a:solidFill>
              <a:srgbClr val="FF0000"/>
            </a:solidFill>
            <a:ln w="0">
              <a:solidFill>
                <a:srgbClr val="FF0000"/>
              </a:solidFill>
              <a:miter lim="800000"/>
              <a:headEnd/>
              <a:tailEnd/>
            </a:ln>
          </p:spPr>
          <p:txBody>
            <a:bodyPr/>
            <a:lstStyle/>
            <a:p>
              <a:endParaRPr lang="el-GR"/>
            </a:p>
          </p:txBody>
        </p:sp>
        <p:sp>
          <p:nvSpPr>
            <p:cNvPr id="108784" name="Rectangle 240"/>
            <p:cNvSpPr>
              <a:spLocks noChangeAspect="1" noChangeArrowheads="1"/>
            </p:cNvSpPr>
            <p:nvPr/>
          </p:nvSpPr>
          <p:spPr bwMode="auto">
            <a:xfrm>
              <a:off x="104" y="3817"/>
              <a:ext cx="15" cy="15"/>
            </a:xfrm>
            <a:prstGeom prst="rect">
              <a:avLst/>
            </a:prstGeom>
            <a:solidFill>
              <a:srgbClr val="FF0000"/>
            </a:solidFill>
            <a:ln w="0">
              <a:solidFill>
                <a:srgbClr val="FF0000"/>
              </a:solidFill>
              <a:miter lim="800000"/>
              <a:headEnd/>
              <a:tailEnd/>
            </a:ln>
          </p:spPr>
          <p:txBody>
            <a:bodyPr/>
            <a:lstStyle/>
            <a:p>
              <a:endParaRPr lang="el-GR"/>
            </a:p>
          </p:txBody>
        </p:sp>
        <p:sp>
          <p:nvSpPr>
            <p:cNvPr id="108785" name="Rectangle 241"/>
            <p:cNvSpPr>
              <a:spLocks noChangeAspect="1" noChangeArrowheads="1"/>
            </p:cNvSpPr>
            <p:nvPr/>
          </p:nvSpPr>
          <p:spPr bwMode="auto">
            <a:xfrm>
              <a:off x="1978" y="1919"/>
              <a:ext cx="16" cy="16"/>
            </a:xfrm>
            <a:prstGeom prst="rect">
              <a:avLst/>
            </a:prstGeom>
            <a:solidFill>
              <a:srgbClr val="FF0000"/>
            </a:solidFill>
            <a:ln w="0">
              <a:solidFill>
                <a:srgbClr val="FF0000"/>
              </a:solidFill>
              <a:miter lim="800000"/>
              <a:headEnd/>
              <a:tailEnd/>
            </a:ln>
          </p:spPr>
          <p:txBody>
            <a:bodyPr/>
            <a:lstStyle/>
            <a:p>
              <a:endParaRPr lang="el-GR"/>
            </a:p>
          </p:txBody>
        </p:sp>
        <p:sp>
          <p:nvSpPr>
            <p:cNvPr id="108786" name="Rectangle 242"/>
            <p:cNvSpPr>
              <a:spLocks noChangeAspect="1" noChangeArrowheads="1"/>
            </p:cNvSpPr>
            <p:nvPr/>
          </p:nvSpPr>
          <p:spPr bwMode="auto">
            <a:xfrm>
              <a:off x="2093" y="2003"/>
              <a:ext cx="15" cy="16"/>
            </a:xfrm>
            <a:prstGeom prst="rect">
              <a:avLst/>
            </a:prstGeom>
            <a:solidFill>
              <a:srgbClr val="FF0000"/>
            </a:solidFill>
            <a:ln w="0">
              <a:solidFill>
                <a:srgbClr val="FF0000"/>
              </a:solidFill>
              <a:miter lim="800000"/>
              <a:headEnd/>
              <a:tailEnd/>
            </a:ln>
          </p:spPr>
          <p:txBody>
            <a:bodyPr/>
            <a:lstStyle/>
            <a:p>
              <a:endParaRPr lang="el-GR"/>
            </a:p>
          </p:txBody>
        </p:sp>
        <p:sp>
          <p:nvSpPr>
            <p:cNvPr id="108787" name="Rectangle 243"/>
            <p:cNvSpPr>
              <a:spLocks noChangeAspect="1" noChangeArrowheads="1"/>
            </p:cNvSpPr>
            <p:nvPr/>
          </p:nvSpPr>
          <p:spPr bwMode="auto">
            <a:xfrm>
              <a:off x="2078" y="2175"/>
              <a:ext cx="15" cy="15"/>
            </a:xfrm>
            <a:prstGeom prst="rect">
              <a:avLst/>
            </a:prstGeom>
            <a:solidFill>
              <a:srgbClr val="FF0000"/>
            </a:solidFill>
            <a:ln w="0">
              <a:solidFill>
                <a:srgbClr val="FF0000"/>
              </a:solidFill>
              <a:miter lim="800000"/>
              <a:headEnd/>
              <a:tailEnd/>
            </a:ln>
          </p:spPr>
          <p:txBody>
            <a:bodyPr/>
            <a:lstStyle/>
            <a:p>
              <a:endParaRPr lang="el-GR"/>
            </a:p>
          </p:txBody>
        </p:sp>
        <p:sp>
          <p:nvSpPr>
            <p:cNvPr id="108788" name="Rectangle 244"/>
            <p:cNvSpPr>
              <a:spLocks noChangeAspect="1" noChangeArrowheads="1"/>
            </p:cNvSpPr>
            <p:nvPr/>
          </p:nvSpPr>
          <p:spPr bwMode="auto">
            <a:xfrm>
              <a:off x="2041" y="2344"/>
              <a:ext cx="16" cy="15"/>
            </a:xfrm>
            <a:prstGeom prst="rect">
              <a:avLst/>
            </a:prstGeom>
            <a:solidFill>
              <a:srgbClr val="FF0000"/>
            </a:solidFill>
            <a:ln w="0">
              <a:solidFill>
                <a:srgbClr val="FF0000"/>
              </a:solidFill>
              <a:miter lim="800000"/>
              <a:headEnd/>
              <a:tailEnd/>
            </a:ln>
          </p:spPr>
          <p:txBody>
            <a:bodyPr/>
            <a:lstStyle/>
            <a:p>
              <a:endParaRPr lang="el-GR"/>
            </a:p>
          </p:txBody>
        </p:sp>
        <p:sp>
          <p:nvSpPr>
            <p:cNvPr id="108789" name="Rectangle 245"/>
            <p:cNvSpPr>
              <a:spLocks noChangeAspect="1" noChangeArrowheads="1"/>
            </p:cNvSpPr>
            <p:nvPr/>
          </p:nvSpPr>
          <p:spPr bwMode="auto">
            <a:xfrm>
              <a:off x="1989" y="2509"/>
              <a:ext cx="15" cy="15"/>
            </a:xfrm>
            <a:prstGeom prst="rect">
              <a:avLst/>
            </a:prstGeom>
            <a:solidFill>
              <a:srgbClr val="FF0000"/>
            </a:solidFill>
            <a:ln w="0">
              <a:solidFill>
                <a:srgbClr val="FF0000"/>
              </a:solidFill>
              <a:miter lim="800000"/>
              <a:headEnd/>
              <a:tailEnd/>
            </a:ln>
          </p:spPr>
          <p:txBody>
            <a:bodyPr/>
            <a:lstStyle/>
            <a:p>
              <a:endParaRPr lang="el-GR"/>
            </a:p>
          </p:txBody>
        </p:sp>
        <p:sp>
          <p:nvSpPr>
            <p:cNvPr id="108790" name="Rectangle 246"/>
            <p:cNvSpPr>
              <a:spLocks noChangeAspect="1" noChangeArrowheads="1"/>
            </p:cNvSpPr>
            <p:nvPr/>
          </p:nvSpPr>
          <p:spPr bwMode="auto">
            <a:xfrm>
              <a:off x="1881" y="2637"/>
              <a:ext cx="15" cy="15"/>
            </a:xfrm>
            <a:prstGeom prst="rect">
              <a:avLst/>
            </a:prstGeom>
            <a:solidFill>
              <a:srgbClr val="FF0000"/>
            </a:solidFill>
            <a:ln w="0">
              <a:solidFill>
                <a:srgbClr val="FF0000"/>
              </a:solidFill>
              <a:miter lim="800000"/>
              <a:headEnd/>
              <a:tailEnd/>
            </a:ln>
          </p:spPr>
          <p:txBody>
            <a:bodyPr/>
            <a:lstStyle/>
            <a:p>
              <a:endParaRPr lang="el-GR"/>
            </a:p>
          </p:txBody>
        </p:sp>
        <p:sp>
          <p:nvSpPr>
            <p:cNvPr id="108791" name="Rectangle 247"/>
            <p:cNvSpPr>
              <a:spLocks noChangeAspect="1" noChangeArrowheads="1"/>
            </p:cNvSpPr>
            <p:nvPr/>
          </p:nvSpPr>
          <p:spPr bwMode="auto">
            <a:xfrm>
              <a:off x="-200" y="1899"/>
              <a:ext cx="15" cy="15"/>
            </a:xfrm>
            <a:prstGeom prst="rect">
              <a:avLst/>
            </a:prstGeom>
            <a:solidFill>
              <a:srgbClr val="FF0000"/>
            </a:solidFill>
            <a:ln w="0">
              <a:solidFill>
                <a:srgbClr val="FF0000"/>
              </a:solidFill>
              <a:miter lim="800000"/>
              <a:headEnd/>
              <a:tailEnd/>
            </a:ln>
          </p:spPr>
          <p:txBody>
            <a:bodyPr/>
            <a:lstStyle/>
            <a:p>
              <a:endParaRPr lang="el-GR"/>
            </a:p>
          </p:txBody>
        </p:sp>
        <p:sp>
          <p:nvSpPr>
            <p:cNvPr id="108792" name="Rectangle 248"/>
            <p:cNvSpPr>
              <a:spLocks noChangeAspect="1" noChangeArrowheads="1"/>
            </p:cNvSpPr>
            <p:nvPr/>
          </p:nvSpPr>
          <p:spPr bwMode="auto">
            <a:xfrm>
              <a:off x="-313" y="1981"/>
              <a:ext cx="15" cy="16"/>
            </a:xfrm>
            <a:prstGeom prst="rect">
              <a:avLst/>
            </a:prstGeom>
            <a:solidFill>
              <a:srgbClr val="FF0000"/>
            </a:solidFill>
            <a:ln w="0">
              <a:solidFill>
                <a:srgbClr val="FF0000"/>
              </a:solidFill>
              <a:miter lim="800000"/>
              <a:headEnd/>
              <a:tailEnd/>
            </a:ln>
          </p:spPr>
          <p:txBody>
            <a:bodyPr/>
            <a:lstStyle/>
            <a:p>
              <a:endParaRPr lang="el-GR"/>
            </a:p>
          </p:txBody>
        </p:sp>
        <p:sp>
          <p:nvSpPr>
            <p:cNvPr id="108793" name="Rectangle 249"/>
            <p:cNvSpPr>
              <a:spLocks noChangeAspect="1" noChangeArrowheads="1"/>
            </p:cNvSpPr>
            <p:nvPr/>
          </p:nvSpPr>
          <p:spPr bwMode="auto">
            <a:xfrm>
              <a:off x="-304" y="2157"/>
              <a:ext cx="15" cy="16"/>
            </a:xfrm>
            <a:prstGeom prst="rect">
              <a:avLst/>
            </a:prstGeom>
            <a:solidFill>
              <a:srgbClr val="FF0000"/>
            </a:solidFill>
            <a:ln w="0">
              <a:solidFill>
                <a:srgbClr val="FF0000"/>
              </a:solidFill>
              <a:miter lim="800000"/>
              <a:headEnd/>
              <a:tailEnd/>
            </a:ln>
          </p:spPr>
          <p:txBody>
            <a:bodyPr/>
            <a:lstStyle/>
            <a:p>
              <a:endParaRPr lang="el-GR"/>
            </a:p>
          </p:txBody>
        </p:sp>
        <p:sp>
          <p:nvSpPr>
            <p:cNvPr id="108794" name="Rectangle 250"/>
            <p:cNvSpPr>
              <a:spLocks noChangeAspect="1" noChangeArrowheads="1"/>
            </p:cNvSpPr>
            <p:nvPr/>
          </p:nvSpPr>
          <p:spPr bwMode="auto">
            <a:xfrm>
              <a:off x="-267" y="2327"/>
              <a:ext cx="15" cy="15"/>
            </a:xfrm>
            <a:prstGeom prst="rect">
              <a:avLst/>
            </a:prstGeom>
            <a:solidFill>
              <a:srgbClr val="FF0000"/>
            </a:solidFill>
            <a:ln w="0">
              <a:solidFill>
                <a:srgbClr val="FF0000"/>
              </a:solidFill>
              <a:miter lim="800000"/>
              <a:headEnd/>
              <a:tailEnd/>
            </a:ln>
          </p:spPr>
          <p:txBody>
            <a:bodyPr/>
            <a:lstStyle/>
            <a:p>
              <a:endParaRPr lang="el-GR"/>
            </a:p>
          </p:txBody>
        </p:sp>
        <p:sp>
          <p:nvSpPr>
            <p:cNvPr id="108795" name="Rectangle 251"/>
            <p:cNvSpPr>
              <a:spLocks noChangeAspect="1" noChangeArrowheads="1"/>
            </p:cNvSpPr>
            <p:nvPr/>
          </p:nvSpPr>
          <p:spPr bwMode="auto">
            <a:xfrm>
              <a:off x="-219" y="2496"/>
              <a:ext cx="15" cy="15"/>
            </a:xfrm>
            <a:prstGeom prst="rect">
              <a:avLst/>
            </a:prstGeom>
            <a:solidFill>
              <a:srgbClr val="FF0000"/>
            </a:solidFill>
            <a:ln w="0">
              <a:solidFill>
                <a:srgbClr val="FF0000"/>
              </a:solidFill>
              <a:miter lim="800000"/>
              <a:headEnd/>
              <a:tailEnd/>
            </a:ln>
          </p:spPr>
          <p:txBody>
            <a:bodyPr/>
            <a:lstStyle/>
            <a:p>
              <a:endParaRPr lang="el-GR"/>
            </a:p>
          </p:txBody>
        </p:sp>
        <p:sp>
          <p:nvSpPr>
            <p:cNvPr id="108796" name="Rectangle 252"/>
            <p:cNvSpPr>
              <a:spLocks noChangeAspect="1" noChangeArrowheads="1"/>
            </p:cNvSpPr>
            <p:nvPr/>
          </p:nvSpPr>
          <p:spPr bwMode="auto">
            <a:xfrm>
              <a:off x="-109" y="2630"/>
              <a:ext cx="15" cy="15"/>
            </a:xfrm>
            <a:prstGeom prst="rect">
              <a:avLst/>
            </a:prstGeom>
            <a:solidFill>
              <a:srgbClr val="FF0000"/>
            </a:solidFill>
            <a:ln w="0">
              <a:solidFill>
                <a:srgbClr val="FF0000"/>
              </a:solidFill>
              <a:miter lim="800000"/>
              <a:headEnd/>
              <a:tailEnd/>
            </a:ln>
          </p:spPr>
          <p:txBody>
            <a:bodyPr/>
            <a:lstStyle/>
            <a:p>
              <a:endParaRPr lang="el-GR"/>
            </a:p>
          </p:txBody>
        </p:sp>
        <p:sp>
          <p:nvSpPr>
            <p:cNvPr id="108797" name="Rectangle 253"/>
            <p:cNvSpPr>
              <a:spLocks noChangeAspect="1" noChangeArrowheads="1"/>
            </p:cNvSpPr>
            <p:nvPr/>
          </p:nvSpPr>
          <p:spPr bwMode="auto">
            <a:xfrm>
              <a:off x="-98" y="2108"/>
              <a:ext cx="15" cy="15"/>
            </a:xfrm>
            <a:prstGeom prst="rect">
              <a:avLst/>
            </a:prstGeom>
            <a:solidFill>
              <a:srgbClr val="FF0000"/>
            </a:solidFill>
            <a:ln w="0">
              <a:solidFill>
                <a:srgbClr val="FF0000"/>
              </a:solidFill>
              <a:miter lim="800000"/>
              <a:headEnd/>
              <a:tailEnd/>
            </a:ln>
          </p:spPr>
          <p:txBody>
            <a:bodyPr/>
            <a:lstStyle/>
            <a:p>
              <a:endParaRPr lang="el-GR"/>
            </a:p>
          </p:txBody>
        </p:sp>
        <p:sp>
          <p:nvSpPr>
            <p:cNvPr id="108798" name="Rectangle 254"/>
            <p:cNvSpPr>
              <a:spLocks noChangeAspect="1" noChangeArrowheads="1"/>
            </p:cNvSpPr>
            <p:nvPr/>
          </p:nvSpPr>
          <p:spPr bwMode="auto">
            <a:xfrm>
              <a:off x="705" y="3489"/>
              <a:ext cx="15" cy="15"/>
            </a:xfrm>
            <a:prstGeom prst="rect">
              <a:avLst/>
            </a:prstGeom>
            <a:solidFill>
              <a:srgbClr val="FF0000"/>
            </a:solidFill>
            <a:ln w="0">
              <a:solidFill>
                <a:srgbClr val="FF0000"/>
              </a:solidFill>
              <a:miter lim="800000"/>
              <a:headEnd/>
              <a:tailEnd/>
            </a:ln>
          </p:spPr>
          <p:txBody>
            <a:bodyPr/>
            <a:lstStyle/>
            <a:p>
              <a:endParaRPr lang="el-GR"/>
            </a:p>
          </p:txBody>
        </p:sp>
        <p:sp>
          <p:nvSpPr>
            <p:cNvPr id="108799" name="Rectangle 255"/>
            <p:cNvSpPr>
              <a:spLocks noChangeAspect="1" noChangeArrowheads="1"/>
            </p:cNvSpPr>
            <p:nvPr/>
          </p:nvSpPr>
          <p:spPr bwMode="auto">
            <a:xfrm>
              <a:off x="878" y="3513"/>
              <a:ext cx="15" cy="15"/>
            </a:xfrm>
            <a:prstGeom prst="rect">
              <a:avLst/>
            </a:prstGeom>
            <a:solidFill>
              <a:srgbClr val="FF0000"/>
            </a:solidFill>
            <a:ln w="0">
              <a:solidFill>
                <a:srgbClr val="FF0000"/>
              </a:solidFill>
              <a:miter lim="800000"/>
              <a:headEnd/>
              <a:tailEnd/>
            </a:ln>
          </p:spPr>
          <p:txBody>
            <a:bodyPr/>
            <a:lstStyle/>
            <a:p>
              <a:endParaRPr lang="el-GR"/>
            </a:p>
          </p:txBody>
        </p:sp>
        <p:sp>
          <p:nvSpPr>
            <p:cNvPr id="108800" name="Rectangle 256"/>
            <p:cNvSpPr>
              <a:spLocks noChangeAspect="1" noChangeArrowheads="1"/>
            </p:cNvSpPr>
            <p:nvPr/>
          </p:nvSpPr>
          <p:spPr bwMode="auto">
            <a:xfrm>
              <a:off x="1054" y="3500"/>
              <a:ext cx="15" cy="16"/>
            </a:xfrm>
            <a:prstGeom prst="rect">
              <a:avLst/>
            </a:prstGeom>
            <a:solidFill>
              <a:srgbClr val="FF0000"/>
            </a:solidFill>
            <a:ln w="0">
              <a:solidFill>
                <a:srgbClr val="FF0000"/>
              </a:solidFill>
              <a:miter lim="800000"/>
              <a:headEnd/>
              <a:tailEnd/>
            </a:ln>
          </p:spPr>
          <p:txBody>
            <a:bodyPr/>
            <a:lstStyle/>
            <a:p>
              <a:endParaRPr lang="el-GR"/>
            </a:p>
          </p:txBody>
        </p:sp>
        <p:sp>
          <p:nvSpPr>
            <p:cNvPr id="108801" name="Rectangle 257"/>
            <p:cNvSpPr>
              <a:spLocks noChangeAspect="1" noChangeArrowheads="1"/>
            </p:cNvSpPr>
            <p:nvPr/>
          </p:nvSpPr>
          <p:spPr bwMode="auto">
            <a:xfrm>
              <a:off x="1212" y="3437"/>
              <a:ext cx="15" cy="16"/>
            </a:xfrm>
            <a:prstGeom prst="rect">
              <a:avLst/>
            </a:prstGeom>
            <a:solidFill>
              <a:srgbClr val="FF0000"/>
            </a:solidFill>
            <a:ln w="0">
              <a:solidFill>
                <a:srgbClr val="FF0000"/>
              </a:solidFill>
              <a:miter lim="800000"/>
              <a:headEnd/>
              <a:tailEnd/>
            </a:ln>
          </p:spPr>
          <p:txBody>
            <a:bodyPr/>
            <a:lstStyle/>
            <a:p>
              <a:endParaRPr lang="el-GR"/>
            </a:p>
          </p:txBody>
        </p:sp>
        <p:sp>
          <p:nvSpPr>
            <p:cNvPr id="108802" name="Rectangle 258"/>
            <p:cNvSpPr>
              <a:spLocks noChangeAspect="1" noChangeArrowheads="1"/>
            </p:cNvSpPr>
            <p:nvPr/>
          </p:nvSpPr>
          <p:spPr bwMode="auto">
            <a:xfrm>
              <a:off x="1357" y="3338"/>
              <a:ext cx="16" cy="15"/>
            </a:xfrm>
            <a:prstGeom prst="rect">
              <a:avLst/>
            </a:prstGeom>
            <a:solidFill>
              <a:srgbClr val="FF0000"/>
            </a:solidFill>
            <a:ln w="0">
              <a:solidFill>
                <a:srgbClr val="FF0000"/>
              </a:solidFill>
              <a:miter lim="800000"/>
              <a:headEnd/>
              <a:tailEnd/>
            </a:ln>
          </p:spPr>
          <p:txBody>
            <a:bodyPr/>
            <a:lstStyle/>
            <a:p>
              <a:endParaRPr lang="el-GR"/>
            </a:p>
          </p:txBody>
        </p:sp>
        <p:sp>
          <p:nvSpPr>
            <p:cNvPr id="108803" name="Rectangle 259"/>
            <p:cNvSpPr>
              <a:spLocks noChangeAspect="1" noChangeArrowheads="1"/>
            </p:cNvSpPr>
            <p:nvPr/>
          </p:nvSpPr>
          <p:spPr bwMode="auto">
            <a:xfrm>
              <a:off x="1492" y="3220"/>
              <a:ext cx="16" cy="15"/>
            </a:xfrm>
            <a:prstGeom prst="rect">
              <a:avLst/>
            </a:prstGeom>
            <a:solidFill>
              <a:srgbClr val="FF0000"/>
            </a:solidFill>
            <a:ln w="0">
              <a:solidFill>
                <a:srgbClr val="FF0000"/>
              </a:solidFill>
              <a:miter lim="800000"/>
              <a:headEnd/>
              <a:tailEnd/>
            </a:ln>
          </p:spPr>
          <p:txBody>
            <a:bodyPr/>
            <a:lstStyle/>
            <a:p>
              <a:endParaRPr lang="el-GR"/>
            </a:p>
          </p:txBody>
        </p:sp>
        <p:sp>
          <p:nvSpPr>
            <p:cNvPr id="108804" name="Rectangle 260"/>
            <p:cNvSpPr>
              <a:spLocks noChangeAspect="1" noChangeArrowheads="1"/>
            </p:cNvSpPr>
            <p:nvPr/>
          </p:nvSpPr>
          <p:spPr bwMode="auto">
            <a:xfrm>
              <a:off x="1603" y="3086"/>
              <a:ext cx="15" cy="15"/>
            </a:xfrm>
            <a:prstGeom prst="rect">
              <a:avLst/>
            </a:prstGeom>
            <a:solidFill>
              <a:srgbClr val="FF0000"/>
            </a:solidFill>
            <a:ln w="0">
              <a:solidFill>
                <a:srgbClr val="FF0000"/>
              </a:solidFill>
              <a:miter lim="800000"/>
              <a:headEnd/>
              <a:tailEnd/>
            </a:ln>
          </p:spPr>
          <p:txBody>
            <a:bodyPr/>
            <a:lstStyle/>
            <a:p>
              <a:endParaRPr lang="el-GR"/>
            </a:p>
          </p:txBody>
        </p:sp>
        <p:sp>
          <p:nvSpPr>
            <p:cNvPr id="108805" name="Rectangle 261"/>
            <p:cNvSpPr>
              <a:spLocks noChangeAspect="1" noChangeArrowheads="1"/>
            </p:cNvSpPr>
            <p:nvPr/>
          </p:nvSpPr>
          <p:spPr bwMode="auto">
            <a:xfrm>
              <a:off x="1698" y="2895"/>
              <a:ext cx="15" cy="15"/>
            </a:xfrm>
            <a:prstGeom prst="rect">
              <a:avLst/>
            </a:prstGeom>
            <a:solidFill>
              <a:srgbClr val="FF0000"/>
            </a:solidFill>
            <a:ln w="0">
              <a:solidFill>
                <a:srgbClr val="FF0000"/>
              </a:solidFill>
              <a:miter lim="800000"/>
              <a:headEnd/>
              <a:tailEnd/>
            </a:ln>
          </p:spPr>
          <p:txBody>
            <a:bodyPr/>
            <a:lstStyle/>
            <a:p>
              <a:endParaRPr lang="el-GR"/>
            </a:p>
          </p:txBody>
        </p:sp>
        <p:sp>
          <p:nvSpPr>
            <p:cNvPr id="108806" name="Rectangle 262"/>
            <p:cNvSpPr>
              <a:spLocks noChangeAspect="1" noChangeArrowheads="1"/>
            </p:cNvSpPr>
            <p:nvPr/>
          </p:nvSpPr>
          <p:spPr bwMode="auto">
            <a:xfrm>
              <a:off x="1761" y="2686"/>
              <a:ext cx="15" cy="16"/>
            </a:xfrm>
            <a:prstGeom prst="rect">
              <a:avLst/>
            </a:prstGeom>
            <a:solidFill>
              <a:srgbClr val="FF0000"/>
            </a:solidFill>
            <a:ln w="0">
              <a:solidFill>
                <a:srgbClr val="FF0000"/>
              </a:solidFill>
              <a:miter lim="800000"/>
              <a:headEnd/>
              <a:tailEnd/>
            </a:ln>
          </p:spPr>
          <p:txBody>
            <a:bodyPr/>
            <a:lstStyle/>
            <a:p>
              <a:endParaRPr lang="el-GR"/>
            </a:p>
          </p:txBody>
        </p:sp>
        <p:sp>
          <p:nvSpPr>
            <p:cNvPr id="108807" name="Rectangle 263"/>
            <p:cNvSpPr>
              <a:spLocks noChangeAspect="1" noChangeArrowheads="1"/>
            </p:cNvSpPr>
            <p:nvPr/>
          </p:nvSpPr>
          <p:spPr bwMode="auto">
            <a:xfrm>
              <a:off x="1809" y="2474"/>
              <a:ext cx="15" cy="15"/>
            </a:xfrm>
            <a:prstGeom prst="rect">
              <a:avLst/>
            </a:prstGeom>
            <a:solidFill>
              <a:srgbClr val="FF0000"/>
            </a:solidFill>
            <a:ln w="0">
              <a:solidFill>
                <a:srgbClr val="FF0000"/>
              </a:solidFill>
              <a:miter lim="800000"/>
              <a:headEnd/>
              <a:tailEnd/>
            </a:ln>
          </p:spPr>
          <p:txBody>
            <a:bodyPr/>
            <a:lstStyle/>
            <a:p>
              <a:endParaRPr lang="el-GR"/>
            </a:p>
          </p:txBody>
        </p:sp>
        <p:sp>
          <p:nvSpPr>
            <p:cNvPr id="108808" name="Rectangle 264"/>
            <p:cNvSpPr>
              <a:spLocks noChangeAspect="1" noChangeArrowheads="1"/>
            </p:cNvSpPr>
            <p:nvPr/>
          </p:nvSpPr>
          <p:spPr bwMode="auto">
            <a:xfrm>
              <a:off x="-77" y="2268"/>
              <a:ext cx="16" cy="16"/>
            </a:xfrm>
            <a:prstGeom prst="rect">
              <a:avLst/>
            </a:prstGeom>
            <a:solidFill>
              <a:srgbClr val="FF0000"/>
            </a:solidFill>
            <a:ln w="0">
              <a:solidFill>
                <a:srgbClr val="FF0000"/>
              </a:solidFill>
              <a:miter lim="800000"/>
              <a:headEnd/>
              <a:tailEnd/>
            </a:ln>
          </p:spPr>
          <p:txBody>
            <a:bodyPr/>
            <a:lstStyle/>
            <a:p>
              <a:endParaRPr lang="el-GR"/>
            </a:p>
          </p:txBody>
        </p:sp>
        <p:sp>
          <p:nvSpPr>
            <p:cNvPr id="108809" name="Rectangle 265"/>
            <p:cNvSpPr>
              <a:spLocks noChangeAspect="1" noChangeArrowheads="1"/>
            </p:cNvSpPr>
            <p:nvPr/>
          </p:nvSpPr>
          <p:spPr bwMode="auto">
            <a:xfrm>
              <a:off x="1863" y="2106"/>
              <a:ext cx="16" cy="15"/>
            </a:xfrm>
            <a:prstGeom prst="rect">
              <a:avLst/>
            </a:prstGeom>
            <a:solidFill>
              <a:srgbClr val="FF0000"/>
            </a:solidFill>
            <a:ln w="0">
              <a:solidFill>
                <a:srgbClr val="FF0000"/>
              </a:solidFill>
              <a:miter lim="800000"/>
              <a:headEnd/>
              <a:tailEnd/>
            </a:ln>
          </p:spPr>
          <p:txBody>
            <a:bodyPr/>
            <a:lstStyle/>
            <a:p>
              <a:endParaRPr lang="el-GR"/>
            </a:p>
          </p:txBody>
        </p:sp>
        <p:sp>
          <p:nvSpPr>
            <p:cNvPr id="108810" name="Rectangle 266"/>
            <p:cNvSpPr>
              <a:spLocks noChangeAspect="1" noChangeArrowheads="1"/>
            </p:cNvSpPr>
            <p:nvPr/>
          </p:nvSpPr>
          <p:spPr bwMode="auto">
            <a:xfrm>
              <a:off x="1846" y="2262"/>
              <a:ext cx="15" cy="15"/>
            </a:xfrm>
            <a:prstGeom prst="rect">
              <a:avLst/>
            </a:prstGeom>
            <a:solidFill>
              <a:srgbClr val="FF0000"/>
            </a:solidFill>
            <a:ln w="0">
              <a:solidFill>
                <a:srgbClr val="FF0000"/>
              </a:solidFill>
              <a:miter lim="800000"/>
              <a:headEnd/>
              <a:tailEnd/>
            </a:ln>
          </p:spPr>
          <p:txBody>
            <a:bodyPr/>
            <a:lstStyle/>
            <a:p>
              <a:endParaRPr lang="el-GR"/>
            </a:p>
          </p:txBody>
        </p:sp>
        <p:sp>
          <p:nvSpPr>
            <p:cNvPr id="108811" name="Rectangle 267"/>
            <p:cNvSpPr>
              <a:spLocks noChangeAspect="1" noChangeArrowheads="1"/>
            </p:cNvSpPr>
            <p:nvPr/>
          </p:nvSpPr>
          <p:spPr bwMode="auto">
            <a:xfrm>
              <a:off x="-38" y="2472"/>
              <a:ext cx="16" cy="15"/>
            </a:xfrm>
            <a:prstGeom prst="rect">
              <a:avLst/>
            </a:prstGeom>
            <a:solidFill>
              <a:srgbClr val="FF0000"/>
            </a:solidFill>
            <a:ln w="0">
              <a:solidFill>
                <a:srgbClr val="FF0000"/>
              </a:solidFill>
              <a:miter lim="800000"/>
              <a:headEnd/>
              <a:tailEnd/>
            </a:ln>
          </p:spPr>
          <p:txBody>
            <a:bodyPr/>
            <a:lstStyle/>
            <a:p>
              <a:endParaRPr lang="el-GR"/>
            </a:p>
          </p:txBody>
        </p:sp>
        <p:sp>
          <p:nvSpPr>
            <p:cNvPr id="108812" name="Rectangle 268"/>
            <p:cNvSpPr>
              <a:spLocks noChangeAspect="1" noChangeArrowheads="1"/>
            </p:cNvSpPr>
            <p:nvPr/>
          </p:nvSpPr>
          <p:spPr bwMode="auto">
            <a:xfrm>
              <a:off x="12" y="2672"/>
              <a:ext cx="15" cy="14"/>
            </a:xfrm>
            <a:prstGeom prst="rect">
              <a:avLst/>
            </a:prstGeom>
            <a:solidFill>
              <a:srgbClr val="FF0000"/>
            </a:solidFill>
            <a:ln w="0">
              <a:solidFill>
                <a:srgbClr val="FF0000"/>
              </a:solidFill>
              <a:miter lim="800000"/>
              <a:headEnd/>
              <a:tailEnd/>
            </a:ln>
          </p:spPr>
          <p:txBody>
            <a:bodyPr/>
            <a:lstStyle/>
            <a:p>
              <a:endParaRPr lang="el-GR"/>
            </a:p>
          </p:txBody>
        </p:sp>
        <p:sp>
          <p:nvSpPr>
            <p:cNvPr id="108813" name="Rectangle 269"/>
            <p:cNvSpPr>
              <a:spLocks noChangeAspect="1" noChangeArrowheads="1"/>
            </p:cNvSpPr>
            <p:nvPr/>
          </p:nvSpPr>
          <p:spPr bwMode="auto">
            <a:xfrm>
              <a:off x="69" y="2873"/>
              <a:ext cx="15" cy="15"/>
            </a:xfrm>
            <a:prstGeom prst="rect">
              <a:avLst/>
            </a:prstGeom>
            <a:solidFill>
              <a:srgbClr val="FF0000"/>
            </a:solidFill>
            <a:ln w="0">
              <a:solidFill>
                <a:srgbClr val="FF0000"/>
              </a:solidFill>
              <a:miter lim="800000"/>
              <a:headEnd/>
              <a:tailEnd/>
            </a:ln>
          </p:spPr>
          <p:txBody>
            <a:bodyPr/>
            <a:lstStyle/>
            <a:p>
              <a:endParaRPr lang="el-GR"/>
            </a:p>
          </p:txBody>
        </p:sp>
        <p:sp>
          <p:nvSpPr>
            <p:cNvPr id="108814" name="Rectangle 270"/>
            <p:cNvSpPr>
              <a:spLocks noChangeAspect="1" noChangeArrowheads="1"/>
            </p:cNvSpPr>
            <p:nvPr/>
          </p:nvSpPr>
          <p:spPr bwMode="auto">
            <a:xfrm>
              <a:off x="152" y="3057"/>
              <a:ext cx="14" cy="16"/>
            </a:xfrm>
            <a:prstGeom prst="rect">
              <a:avLst/>
            </a:prstGeom>
            <a:solidFill>
              <a:srgbClr val="FF0000"/>
            </a:solidFill>
            <a:ln w="0">
              <a:solidFill>
                <a:srgbClr val="FF0000"/>
              </a:solidFill>
              <a:miter lim="800000"/>
              <a:headEnd/>
              <a:tailEnd/>
            </a:ln>
          </p:spPr>
          <p:txBody>
            <a:bodyPr/>
            <a:lstStyle/>
            <a:p>
              <a:endParaRPr lang="el-GR"/>
            </a:p>
          </p:txBody>
        </p:sp>
        <p:sp>
          <p:nvSpPr>
            <p:cNvPr id="108815" name="Rectangle 271"/>
            <p:cNvSpPr>
              <a:spLocks noChangeAspect="1" noChangeArrowheads="1"/>
            </p:cNvSpPr>
            <p:nvPr/>
          </p:nvSpPr>
          <p:spPr bwMode="auto">
            <a:xfrm>
              <a:off x="267" y="3196"/>
              <a:ext cx="15" cy="15"/>
            </a:xfrm>
            <a:prstGeom prst="rect">
              <a:avLst/>
            </a:prstGeom>
            <a:solidFill>
              <a:srgbClr val="FF0000"/>
            </a:solidFill>
            <a:ln w="0">
              <a:solidFill>
                <a:srgbClr val="FF0000"/>
              </a:solidFill>
              <a:miter lim="800000"/>
              <a:headEnd/>
              <a:tailEnd/>
            </a:ln>
          </p:spPr>
          <p:txBody>
            <a:bodyPr/>
            <a:lstStyle/>
            <a:p>
              <a:endParaRPr lang="el-GR"/>
            </a:p>
          </p:txBody>
        </p:sp>
        <p:sp>
          <p:nvSpPr>
            <p:cNvPr id="108816" name="Rectangle 272"/>
            <p:cNvSpPr>
              <a:spLocks noChangeAspect="1" noChangeArrowheads="1"/>
            </p:cNvSpPr>
            <p:nvPr/>
          </p:nvSpPr>
          <p:spPr bwMode="auto">
            <a:xfrm>
              <a:off x="401" y="3314"/>
              <a:ext cx="15" cy="15"/>
            </a:xfrm>
            <a:prstGeom prst="rect">
              <a:avLst/>
            </a:prstGeom>
            <a:solidFill>
              <a:srgbClr val="FF0000"/>
            </a:solidFill>
            <a:ln w="0">
              <a:solidFill>
                <a:srgbClr val="FF0000"/>
              </a:solidFill>
              <a:miter lim="800000"/>
              <a:headEnd/>
              <a:tailEnd/>
            </a:ln>
          </p:spPr>
          <p:txBody>
            <a:bodyPr/>
            <a:lstStyle/>
            <a:p>
              <a:endParaRPr lang="el-GR"/>
            </a:p>
          </p:txBody>
        </p:sp>
        <p:sp>
          <p:nvSpPr>
            <p:cNvPr id="108817" name="Rectangle 273"/>
            <p:cNvSpPr>
              <a:spLocks noChangeAspect="1" noChangeArrowheads="1"/>
            </p:cNvSpPr>
            <p:nvPr/>
          </p:nvSpPr>
          <p:spPr bwMode="auto">
            <a:xfrm>
              <a:off x="544" y="3418"/>
              <a:ext cx="15" cy="15"/>
            </a:xfrm>
            <a:prstGeom prst="rect">
              <a:avLst/>
            </a:prstGeom>
            <a:solidFill>
              <a:srgbClr val="FF0000"/>
            </a:solidFill>
            <a:ln w="0">
              <a:solidFill>
                <a:srgbClr val="FF0000"/>
              </a:solidFill>
              <a:miter lim="800000"/>
              <a:headEnd/>
              <a:tailEnd/>
            </a:ln>
          </p:spPr>
          <p:txBody>
            <a:bodyPr/>
            <a:lstStyle/>
            <a:p>
              <a:endParaRPr lang="el-GR"/>
            </a:p>
          </p:txBody>
        </p:sp>
        <p:sp>
          <p:nvSpPr>
            <p:cNvPr id="108818" name="Rectangle 274"/>
            <p:cNvSpPr>
              <a:spLocks noChangeAspect="1" noChangeArrowheads="1"/>
            </p:cNvSpPr>
            <p:nvPr/>
          </p:nvSpPr>
          <p:spPr bwMode="auto">
            <a:xfrm>
              <a:off x="1333" y="1919"/>
              <a:ext cx="16" cy="16"/>
            </a:xfrm>
            <a:prstGeom prst="rect">
              <a:avLst/>
            </a:prstGeom>
            <a:solidFill>
              <a:srgbClr val="FF0000"/>
            </a:solidFill>
            <a:ln w="0">
              <a:solidFill>
                <a:srgbClr val="FF0000"/>
              </a:solidFill>
              <a:miter lim="800000"/>
              <a:headEnd/>
              <a:tailEnd/>
            </a:ln>
          </p:spPr>
          <p:txBody>
            <a:bodyPr/>
            <a:lstStyle/>
            <a:p>
              <a:endParaRPr lang="el-GR"/>
            </a:p>
          </p:txBody>
        </p:sp>
        <p:sp>
          <p:nvSpPr>
            <p:cNvPr id="108819" name="Rectangle 275"/>
            <p:cNvSpPr>
              <a:spLocks noChangeAspect="1" noChangeArrowheads="1"/>
            </p:cNvSpPr>
            <p:nvPr/>
          </p:nvSpPr>
          <p:spPr bwMode="auto">
            <a:xfrm>
              <a:off x="466" y="1919"/>
              <a:ext cx="15" cy="16"/>
            </a:xfrm>
            <a:prstGeom prst="rect">
              <a:avLst/>
            </a:prstGeom>
            <a:solidFill>
              <a:srgbClr val="FF0000"/>
            </a:solidFill>
            <a:ln w="0">
              <a:solidFill>
                <a:srgbClr val="FF0000"/>
              </a:solidFill>
              <a:miter lim="800000"/>
              <a:headEnd/>
              <a:tailEnd/>
            </a:ln>
          </p:spPr>
          <p:txBody>
            <a:bodyPr/>
            <a:lstStyle/>
            <a:p>
              <a:endParaRPr lang="el-GR"/>
            </a:p>
          </p:txBody>
        </p:sp>
        <p:sp>
          <p:nvSpPr>
            <p:cNvPr id="108820" name="Rectangle 276"/>
            <p:cNvSpPr>
              <a:spLocks noChangeAspect="1" noChangeArrowheads="1"/>
            </p:cNvSpPr>
            <p:nvPr/>
          </p:nvSpPr>
          <p:spPr bwMode="auto">
            <a:xfrm>
              <a:off x="1128" y="1962"/>
              <a:ext cx="15" cy="16"/>
            </a:xfrm>
            <a:prstGeom prst="rect">
              <a:avLst/>
            </a:prstGeom>
            <a:solidFill>
              <a:srgbClr val="FF0000"/>
            </a:solidFill>
            <a:ln w="0">
              <a:solidFill>
                <a:srgbClr val="FF0000"/>
              </a:solidFill>
              <a:miter lim="800000"/>
              <a:headEnd/>
              <a:tailEnd/>
            </a:ln>
          </p:spPr>
          <p:txBody>
            <a:bodyPr/>
            <a:lstStyle/>
            <a:p>
              <a:endParaRPr lang="el-GR"/>
            </a:p>
          </p:txBody>
        </p:sp>
        <p:sp>
          <p:nvSpPr>
            <p:cNvPr id="108821" name="Rectangle 277"/>
            <p:cNvSpPr>
              <a:spLocks noChangeAspect="1" noChangeArrowheads="1"/>
            </p:cNvSpPr>
            <p:nvPr/>
          </p:nvSpPr>
          <p:spPr bwMode="auto">
            <a:xfrm>
              <a:off x="1436" y="2000"/>
              <a:ext cx="15" cy="14"/>
            </a:xfrm>
            <a:prstGeom prst="rect">
              <a:avLst/>
            </a:prstGeom>
            <a:solidFill>
              <a:srgbClr val="FF0000"/>
            </a:solidFill>
            <a:ln w="0">
              <a:solidFill>
                <a:srgbClr val="FF0000"/>
              </a:solidFill>
              <a:miter lim="800000"/>
              <a:headEnd/>
              <a:tailEnd/>
            </a:ln>
          </p:spPr>
          <p:txBody>
            <a:bodyPr/>
            <a:lstStyle/>
            <a:p>
              <a:endParaRPr lang="el-GR"/>
            </a:p>
          </p:txBody>
        </p:sp>
        <p:sp>
          <p:nvSpPr>
            <p:cNvPr id="108822" name="Rectangle 278"/>
            <p:cNvSpPr>
              <a:spLocks noChangeAspect="1" noChangeArrowheads="1"/>
            </p:cNvSpPr>
            <p:nvPr/>
          </p:nvSpPr>
          <p:spPr bwMode="auto">
            <a:xfrm>
              <a:off x="1331" y="2008"/>
              <a:ext cx="16" cy="16"/>
            </a:xfrm>
            <a:prstGeom prst="rect">
              <a:avLst/>
            </a:prstGeom>
            <a:solidFill>
              <a:srgbClr val="FF0000"/>
            </a:solidFill>
            <a:ln w="0">
              <a:solidFill>
                <a:srgbClr val="FF0000"/>
              </a:solidFill>
              <a:miter lim="800000"/>
              <a:headEnd/>
              <a:tailEnd/>
            </a:ln>
          </p:spPr>
          <p:txBody>
            <a:bodyPr/>
            <a:lstStyle/>
            <a:p>
              <a:endParaRPr lang="el-GR"/>
            </a:p>
          </p:txBody>
        </p:sp>
        <p:sp>
          <p:nvSpPr>
            <p:cNvPr id="108823" name="Rectangle 279"/>
            <p:cNvSpPr>
              <a:spLocks noChangeAspect="1" noChangeArrowheads="1"/>
            </p:cNvSpPr>
            <p:nvPr/>
          </p:nvSpPr>
          <p:spPr bwMode="auto">
            <a:xfrm>
              <a:off x="1221" y="1988"/>
              <a:ext cx="15" cy="15"/>
            </a:xfrm>
            <a:prstGeom prst="rect">
              <a:avLst/>
            </a:prstGeom>
            <a:solidFill>
              <a:srgbClr val="FF0000"/>
            </a:solidFill>
            <a:ln w="0">
              <a:solidFill>
                <a:srgbClr val="FF0000"/>
              </a:solidFill>
              <a:miter lim="800000"/>
              <a:headEnd/>
              <a:tailEnd/>
            </a:ln>
          </p:spPr>
          <p:txBody>
            <a:bodyPr/>
            <a:lstStyle/>
            <a:p>
              <a:endParaRPr lang="el-GR"/>
            </a:p>
          </p:txBody>
        </p:sp>
        <p:sp>
          <p:nvSpPr>
            <p:cNvPr id="108824" name="Rectangle 280"/>
            <p:cNvSpPr>
              <a:spLocks noChangeAspect="1" noChangeArrowheads="1"/>
            </p:cNvSpPr>
            <p:nvPr/>
          </p:nvSpPr>
          <p:spPr bwMode="auto">
            <a:xfrm>
              <a:off x="1527" y="1962"/>
              <a:ext cx="15" cy="16"/>
            </a:xfrm>
            <a:prstGeom prst="rect">
              <a:avLst/>
            </a:prstGeom>
            <a:solidFill>
              <a:srgbClr val="FF0000"/>
            </a:solidFill>
            <a:ln w="0">
              <a:solidFill>
                <a:srgbClr val="FF0000"/>
              </a:solidFill>
              <a:miter lim="800000"/>
              <a:headEnd/>
              <a:tailEnd/>
            </a:ln>
          </p:spPr>
          <p:txBody>
            <a:bodyPr/>
            <a:lstStyle/>
            <a:p>
              <a:endParaRPr lang="el-GR"/>
            </a:p>
          </p:txBody>
        </p:sp>
        <p:sp>
          <p:nvSpPr>
            <p:cNvPr id="108825" name="Rectangle 281"/>
            <p:cNvSpPr>
              <a:spLocks noChangeAspect="1" noChangeArrowheads="1"/>
            </p:cNvSpPr>
            <p:nvPr/>
          </p:nvSpPr>
          <p:spPr bwMode="auto">
            <a:xfrm>
              <a:off x="1434" y="1892"/>
              <a:ext cx="15" cy="16"/>
            </a:xfrm>
            <a:prstGeom prst="rect">
              <a:avLst/>
            </a:prstGeom>
            <a:solidFill>
              <a:srgbClr val="FF0000"/>
            </a:solidFill>
            <a:ln w="0">
              <a:solidFill>
                <a:srgbClr val="FF0000"/>
              </a:solidFill>
              <a:miter lim="800000"/>
              <a:headEnd/>
              <a:tailEnd/>
            </a:ln>
          </p:spPr>
          <p:txBody>
            <a:bodyPr/>
            <a:lstStyle/>
            <a:p>
              <a:endParaRPr lang="el-GR"/>
            </a:p>
          </p:txBody>
        </p:sp>
        <p:sp>
          <p:nvSpPr>
            <p:cNvPr id="108826" name="Rectangle 282"/>
            <p:cNvSpPr>
              <a:spLocks noChangeAspect="1" noChangeArrowheads="1"/>
            </p:cNvSpPr>
            <p:nvPr/>
          </p:nvSpPr>
          <p:spPr bwMode="auto">
            <a:xfrm>
              <a:off x="1330" y="1865"/>
              <a:ext cx="15" cy="15"/>
            </a:xfrm>
            <a:prstGeom prst="rect">
              <a:avLst/>
            </a:prstGeom>
            <a:solidFill>
              <a:srgbClr val="FF0000"/>
            </a:solidFill>
            <a:ln w="0">
              <a:solidFill>
                <a:srgbClr val="FF0000"/>
              </a:solidFill>
              <a:miter lim="800000"/>
              <a:headEnd/>
              <a:tailEnd/>
            </a:ln>
          </p:spPr>
          <p:txBody>
            <a:bodyPr/>
            <a:lstStyle/>
            <a:p>
              <a:endParaRPr lang="el-GR"/>
            </a:p>
          </p:txBody>
        </p:sp>
        <p:sp>
          <p:nvSpPr>
            <p:cNvPr id="108827" name="Rectangle 283"/>
            <p:cNvSpPr>
              <a:spLocks noChangeAspect="1" noChangeArrowheads="1"/>
            </p:cNvSpPr>
            <p:nvPr/>
          </p:nvSpPr>
          <p:spPr bwMode="auto">
            <a:xfrm>
              <a:off x="1217" y="1891"/>
              <a:ext cx="15" cy="15"/>
            </a:xfrm>
            <a:prstGeom prst="rect">
              <a:avLst/>
            </a:prstGeom>
            <a:solidFill>
              <a:srgbClr val="FF0000"/>
            </a:solidFill>
            <a:ln w="0">
              <a:solidFill>
                <a:srgbClr val="FF0000"/>
              </a:solidFill>
              <a:miter lim="800000"/>
              <a:headEnd/>
              <a:tailEnd/>
            </a:ln>
          </p:spPr>
          <p:txBody>
            <a:bodyPr/>
            <a:lstStyle/>
            <a:p>
              <a:endParaRPr lang="el-GR"/>
            </a:p>
          </p:txBody>
        </p:sp>
        <p:sp>
          <p:nvSpPr>
            <p:cNvPr id="108828" name="Rectangle 284"/>
            <p:cNvSpPr>
              <a:spLocks noChangeAspect="1" noChangeArrowheads="1"/>
            </p:cNvSpPr>
            <p:nvPr/>
          </p:nvSpPr>
          <p:spPr bwMode="auto">
            <a:xfrm>
              <a:off x="583" y="1891"/>
              <a:ext cx="16" cy="15"/>
            </a:xfrm>
            <a:prstGeom prst="rect">
              <a:avLst/>
            </a:prstGeom>
            <a:solidFill>
              <a:srgbClr val="FF0000"/>
            </a:solidFill>
            <a:ln w="0">
              <a:solidFill>
                <a:srgbClr val="FF0000"/>
              </a:solidFill>
              <a:miter lim="800000"/>
              <a:headEnd/>
              <a:tailEnd/>
            </a:ln>
          </p:spPr>
          <p:txBody>
            <a:bodyPr/>
            <a:lstStyle/>
            <a:p>
              <a:endParaRPr lang="el-GR"/>
            </a:p>
          </p:txBody>
        </p:sp>
        <p:sp>
          <p:nvSpPr>
            <p:cNvPr id="108829" name="Rectangle 285"/>
            <p:cNvSpPr>
              <a:spLocks noChangeAspect="1" noChangeArrowheads="1"/>
            </p:cNvSpPr>
            <p:nvPr/>
          </p:nvSpPr>
          <p:spPr bwMode="auto">
            <a:xfrm>
              <a:off x="469" y="1863"/>
              <a:ext cx="15" cy="15"/>
            </a:xfrm>
            <a:prstGeom prst="rect">
              <a:avLst/>
            </a:prstGeom>
            <a:solidFill>
              <a:srgbClr val="FF0000"/>
            </a:solidFill>
            <a:ln w="0">
              <a:solidFill>
                <a:srgbClr val="FF0000"/>
              </a:solidFill>
              <a:miter lim="800000"/>
              <a:headEnd/>
              <a:tailEnd/>
            </a:ln>
          </p:spPr>
          <p:txBody>
            <a:bodyPr/>
            <a:lstStyle/>
            <a:p>
              <a:endParaRPr lang="el-GR"/>
            </a:p>
          </p:txBody>
        </p:sp>
        <p:sp>
          <p:nvSpPr>
            <p:cNvPr id="108830" name="Rectangle 286"/>
            <p:cNvSpPr>
              <a:spLocks noChangeAspect="1" noChangeArrowheads="1"/>
            </p:cNvSpPr>
            <p:nvPr/>
          </p:nvSpPr>
          <p:spPr bwMode="auto">
            <a:xfrm>
              <a:off x="366" y="1887"/>
              <a:ext cx="15" cy="15"/>
            </a:xfrm>
            <a:prstGeom prst="rect">
              <a:avLst/>
            </a:prstGeom>
            <a:solidFill>
              <a:srgbClr val="FF0000"/>
            </a:solidFill>
            <a:ln w="0">
              <a:solidFill>
                <a:srgbClr val="FF0000"/>
              </a:solidFill>
              <a:miter lim="800000"/>
              <a:headEnd/>
              <a:tailEnd/>
            </a:ln>
          </p:spPr>
          <p:txBody>
            <a:bodyPr/>
            <a:lstStyle/>
            <a:p>
              <a:endParaRPr lang="el-GR"/>
            </a:p>
          </p:txBody>
        </p:sp>
        <p:sp>
          <p:nvSpPr>
            <p:cNvPr id="108831" name="Rectangle 287"/>
            <p:cNvSpPr>
              <a:spLocks noChangeAspect="1" noChangeArrowheads="1"/>
            </p:cNvSpPr>
            <p:nvPr/>
          </p:nvSpPr>
          <p:spPr bwMode="auto">
            <a:xfrm>
              <a:off x="279" y="1956"/>
              <a:ext cx="15" cy="15"/>
            </a:xfrm>
            <a:prstGeom prst="rect">
              <a:avLst/>
            </a:prstGeom>
            <a:solidFill>
              <a:srgbClr val="FF0000"/>
            </a:solidFill>
            <a:ln w="0">
              <a:solidFill>
                <a:srgbClr val="FF0000"/>
              </a:solidFill>
              <a:miter lim="800000"/>
              <a:headEnd/>
              <a:tailEnd/>
            </a:ln>
          </p:spPr>
          <p:txBody>
            <a:bodyPr/>
            <a:lstStyle/>
            <a:p>
              <a:endParaRPr lang="el-GR"/>
            </a:p>
          </p:txBody>
        </p:sp>
        <p:sp>
          <p:nvSpPr>
            <p:cNvPr id="108832" name="Rectangle 288"/>
            <p:cNvSpPr>
              <a:spLocks noChangeAspect="1" noChangeArrowheads="1"/>
            </p:cNvSpPr>
            <p:nvPr/>
          </p:nvSpPr>
          <p:spPr bwMode="auto">
            <a:xfrm>
              <a:off x="577" y="1988"/>
              <a:ext cx="15" cy="15"/>
            </a:xfrm>
            <a:prstGeom prst="rect">
              <a:avLst/>
            </a:prstGeom>
            <a:solidFill>
              <a:srgbClr val="FF0000"/>
            </a:solidFill>
            <a:ln w="0">
              <a:solidFill>
                <a:srgbClr val="FF0000"/>
              </a:solidFill>
              <a:miter lim="800000"/>
              <a:headEnd/>
              <a:tailEnd/>
            </a:ln>
          </p:spPr>
          <p:txBody>
            <a:bodyPr/>
            <a:lstStyle/>
            <a:p>
              <a:endParaRPr lang="el-GR"/>
            </a:p>
          </p:txBody>
        </p:sp>
        <p:sp>
          <p:nvSpPr>
            <p:cNvPr id="108833" name="Rectangle 289"/>
            <p:cNvSpPr>
              <a:spLocks noChangeAspect="1" noChangeArrowheads="1"/>
            </p:cNvSpPr>
            <p:nvPr/>
          </p:nvSpPr>
          <p:spPr bwMode="auto">
            <a:xfrm>
              <a:off x="470" y="2003"/>
              <a:ext cx="16" cy="16"/>
            </a:xfrm>
            <a:prstGeom prst="rect">
              <a:avLst/>
            </a:prstGeom>
            <a:solidFill>
              <a:srgbClr val="FF0000"/>
            </a:solidFill>
            <a:ln w="0">
              <a:solidFill>
                <a:srgbClr val="FF0000"/>
              </a:solidFill>
              <a:miter lim="800000"/>
              <a:headEnd/>
              <a:tailEnd/>
            </a:ln>
          </p:spPr>
          <p:txBody>
            <a:bodyPr/>
            <a:lstStyle/>
            <a:p>
              <a:endParaRPr lang="el-GR"/>
            </a:p>
          </p:txBody>
        </p:sp>
        <p:sp>
          <p:nvSpPr>
            <p:cNvPr id="108834" name="Rectangle 290"/>
            <p:cNvSpPr>
              <a:spLocks noChangeAspect="1" noChangeArrowheads="1"/>
            </p:cNvSpPr>
            <p:nvPr/>
          </p:nvSpPr>
          <p:spPr bwMode="auto">
            <a:xfrm>
              <a:off x="364" y="1997"/>
              <a:ext cx="16" cy="15"/>
            </a:xfrm>
            <a:prstGeom prst="rect">
              <a:avLst/>
            </a:prstGeom>
            <a:solidFill>
              <a:srgbClr val="FF0000"/>
            </a:solidFill>
            <a:ln w="0">
              <a:solidFill>
                <a:srgbClr val="FF0000"/>
              </a:solidFill>
              <a:miter lim="800000"/>
              <a:headEnd/>
              <a:tailEnd/>
            </a:ln>
          </p:spPr>
          <p:txBody>
            <a:bodyPr/>
            <a:lstStyle/>
            <a:p>
              <a:endParaRPr lang="el-GR"/>
            </a:p>
          </p:txBody>
        </p:sp>
        <p:sp>
          <p:nvSpPr>
            <p:cNvPr id="108835" name="Rectangle 291"/>
            <p:cNvSpPr>
              <a:spLocks noChangeAspect="1" noChangeArrowheads="1"/>
            </p:cNvSpPr>
            <p:nvPr/>
          </p:nvSpPr>
          <p:spPr bwMode="auto">
            <a:xfrm>
              <a:off x="666" y="1956"/>
              <a:ext cx="15" cy="15"/>
            </a:xfrm>
            <a:prstGeom prst="rect">
              <a:avLst/>
            </a:prstGeom>
            <a:solidFill>
              <a:srgbClr val="FF0000"/>
            </a:solidFill>
            <a:ln w="0">
              <a:solidFill>
                <a:srgbClr val="FF0000"/>
              </a:solidFill>
              <a:miter lim="800000"/>
              <a:headEnd/>
              <a:tailEnd/>
            </a:ln>
          </p:spPr>
          <p:txBody>
            <a:bodyPr/>
            <a:lstStyle/>
            <a:p>
              <a:endParaRPr lang="el-GR"/>
            </a:p>
          </p:txBody>
        </p:sp>
        <p:sp>
          <p:nvSpPr>
            <p:cNvPr id="108840" name="Freeform 296"/>
            <p:cNvSpPr>
              <a:spLocks noChangeAspect="1"/>
            </p:cNvSpPr>
            <p:nvPr/>
          </p:nvSpPr>
          <p:spPr bwMode="auto">
            <a:xfrm>
              <a:off x="288" y="1873"/>
              <a:ext cx="388" cy="146"/>
            </a:xfrm>
            <a:custGeom>
              <a:avLst/>
              <a:gdLst/>
              <a:ahLst/>
              <a:cxnLst>
                <a:cxn ang="0">
                  <a:pos x="0" y="41"/>
                </a:cxn>
                <a:cxn ang="0">
                  <a:pos x="3" y="36"/>
                </a:cxn>
                <a:cxn ang="0">
                  <a:pos x="8" y="31"/>
                </a:cxn>
                <a:cxn ang="0">
                  <a:pos x="15" y="25"/>
                </a:cxn>
                <a:cxn ang="0">
                  <a:pos x="23" y="20"/>
                </a:cxn>
                <a:cxn ang="0">
                  <a:pos x="32" y="15"/>
                </a:cxn>
                <a:cxn ang="0">
                  <a:pos x="41" y="11"/>
                </a:cxn>
                <a:cxn ang="0">
                  <a:pos x="50" y="8"/>
                </a:cxn>
                <a:cxn ang="0">
                  <a:pos x="58" y="5"/>
                </a:cxn>
                <a:cxn ang="0">
                  <a:pos x="66" y="3"/>
                </a:cxn>
                <a:cxn ang="0">
                  <a:pos x="74" y="1"/>
                </a:cxn>
                <a:cxn ang="0">
                  <a:pos x="81" y="0"/>
                </a:cxn>
                <a:cxn ang="0">
                  <a:pos x="88" y="0"/>
                </a:cxn>
                <a:cxn ang="0">
                  <a:pos x="96" y="0"/>
                </a:cxn>
                <a:cxn ang="0">
                  <a:pos x="103" y="1"/>
                </a:cxn>
                <a:cxn ang="0">
                  <a:pos x="110" y="2"/>
                </a:cxn>
                <a:cxn ang="0">
                  <a:pos x="118" y="4"/>
                </a:cxn>
                <a:cxn ang="0">
                  <a:pos x="126" y="7"/>
                </a:cxn>
                <a:cxn ang="0">
                  <a:pos x="134" y="10"/>
                </a:cxn>
                <a:cxn ang="0">
                  <a:pos x="141" y="13"/>
                </a:cxn>
                <a:cxn ang="0">
                  <a:pos x="150" y="17"/>
                </a:cxn>
                <a:cxn ang="0">
                  <a:pos x="159" y="22"/>
                </a:cxn>
                <a:cxn ang="0">
                  <a:pos x="167" y="28"/>
                </a:cxn>
                <a:cxn ang="0">
                  <a:pos x="174" y="33"/>
                </a:cxn>
                <a:cxn ang="0">
                  <a:pos x="178" y="38"/>
                </a:cxn>
                <a:cxn ang="0">
                  <a:pos x="179" y="43"/>
                </a:cxn>
                <a:cxn ang="0">
                  <a:pos x="176" y="47"/>
                </a:cxn>
                <a:cxn ang="0">
                  <a:pos x="170" y="50"/>
                </a:cxn>
                <a:cxn ang="0">
                  <a:pos x="162" y="53"/>
                </a:cxn>
                <a:cxn ang="0">
                  <a:pos x="152" y="55"/>
                </a:cxn>
                <a:cxn ang="0">
                  <a:pos x="142" y="57"/>
                </a:cxn>
                <a:cxn ang="0">
                  <a:pos x="134" y="59"/>
                </a:cxn>
                <a:cxn ang="0">
                  <a:pos x="125" y="60"/>
                </a:cxn>
                <a:cxn ang="0">
                  <a:pos x="116" y="61"/>
                </a:cxn>
                <a:cxn ang="0">
                  <a:pos x="109" y="63"/>
                </a:cxn>
                <a:cxn ang="0">
                  <a:pos x="101" y="64"/>
                </a:cxn>
                <a:cxn ang="0">
                  <a:pos x="94" y="65"/>
                </a:cxn>
                <a:cxn ang="0">
                  <a:pos x="86" y="66"/>
                </a:cxn>
                <a:cxn ang="0">
                  <a:pos x="79" y="66"/>
                </a:cxn>
                <a:cxn ang="0">
                  <a:pos x="71" y="67"/>
                </a:cxn>
                <a:cxn ang="0">
                  <a:pos x="64" y="67"/>
                </a:cxn>
                <a:cxn ang="0">
                  <a:pos x="55" y="66"/>
                </a:cxn>
                <a:cxn ang="0">
                  <a:pos x="47" y="64"/>
                </a:cxn>
                <a:cxn ang="0">
                  <a:pos x="40" y="62"/>
                </a:cxn>
                <a:cxn ang="0">
                  <a:pos x="30" y="58"/>
                </a:cxn>
                <a:cxn ang="0">
                  <a:pos x="20" y="55"/>
                </a:cxn>
                <a:cxn ang="0">
                  <a:pos x="12" y="52"/>
                </a:cxn>
                <a:cxn ang="0">
                  <a:pos x="5" y="48"/>
                </a:cxn>
                <a:cxn ang="0">
                  <a:pos x="1" y="45"/>
                </a:cxn>
                <a:cxn ang="0">
                  <a:pos x="1" y="43"/>
                </a:cxn>
              </a:cxnLst>
              <a:rect l="0" t="0" r="r" b="b"/>
              <a:pathLst>
                <a:path w="179" h="67">
                  <a:moveTo>
                    <a:pt x="1" y="43"/>
                  </a:moveTo>
                  <a:lnTo>
                    <a:pt x="0" y="41"/>
                  </a:lnTo>
                  <a:lnTo>
                    <a:pt x="1" y="38"/>
                  </a:lnTo>
                  <a:lnTo>
                    <a:pt x="3" y="36"/>
                  </a:lnTo>
                  <a:lnTo>
                    <a:pt x="5" y="33"/>
                  </a:lnTo>
                  <a:lnTo>
                    <a:pt x="8" y="31"/>
                  </a:lnTo>
                  <a:lnTo>
                    <a:pt x="11" y="28"/>
                  </a:lnTo>
                  <a:lnTo>
                    <a:pt x="15" y="25"/>
                  </a:lnTo>
                  <a:lnTo>
                    <a:pt x="19" y="23"/>
                  </a:lnTo>
                  <a:lnTo>
                    <a:pt x="23" y="20"/>
                  </a:lnTo>
                  <a:lnTo>
                    <a:pt x="28" y="18"/>
                  </a:lnTo>
                  <a:lnTo>
                    <a:pt x="32" y="15"/>
                  </a:lnTo>
                  <a:lnTo>
                    <a:pt x="37" y="13"/>
                  </a:lnTo>
                  <a:lnTo>
                    <a:pt x="41" y="11"/>
                  </a:lnTo>
                  <a:lnTo>
                    <a:pt x="46" y="9"/>
                  </a:lnTo>
                  <a:lnTo>
                    <a:pt x="50" y="8"/>
                  </a:lnTo>
                  <a:lnTo>
                    <a:pt x="54" y="6"/>
                  </a:lnTo>
                  <a:lnTo>
                    <a:pt x="58" y="5"/>
                  </a:lnTo>
                  <a:lnTo>
                    <a:pt x="62" y="4"/>
                  </a:lnTo>
                  <a:lnTo>
                    <a:pt x="66" y="3"/>
                  </a:lnTo>
                  <a:lnTo>
                    <a:pt x="70" y="2"/>
                  </a:lnTo>
                  <a:lnTo>
                    <a:pt x="74" y="1"/>
                  </a:lnTo>
                  <a:lnTo>
                    <a:pt x="77" y="0"/>
                  </a:lnTo>
                  <a:lnTo>
                    <a:pt x="81" y="0"/>
                  </a:lnTo>
                  <a:lnTo>
                    <a:pt x="85" y="0"/>
                  </a:lnTo>
                  <a:lnTo>
                    <a:pt x="88" y="0"/>
                  </a:lnTo>
                  <a:lnTo>
                    <a:pt x="92" y="0"/>
                  </a:lnTo>
                  <a:lnTo>
                    <a:pt x="96" y="0"/>
                  </a:lnTo>
                  <a:lnTo>
                    <a:pt x="99" y="0"/>
                  </a:lnTo>
                  <a:lnTo>
                    <a:pt x="103" y="1"/>
                  </a:lnTo>
                  <a:lnTo>
                    <a:pt x="106" y="1"/>
                  </a:lnTo>
                  <a:lnTo>
                    <a:pt x="110" y="2"/>
                  </a:lnTo>
                  <a:lnTo>
                    <a:pt x="114" y="3"/>
                  </a:lnTo>
                  <a:lnTo>
                    <a:pt x="118" y="4"/>
                  </a:lnTo>
                  <a:lnTo>
                    <a:pt x="122" y="5"/>
                  </a:lnTo>
                  <a:lnTo>
                    <a:pt x="126" y="7"/>
                  </a:lnTo>
                  <a:lnTo>
                    <a:pt x="130" y="8"/>
                  </a:lnTo>
                  <a:lnTo>
                    <a:pt x="134" y="10"/>
                  </a:lnTo>
                  <a:lnTo>
                    <a:pt x="139" y="12"/>
                  </a:lnTo>
                  <a:lnTo>
                    <a:pt x="141" y="13"/>
                  </a:lnTo>
                  <a:lnTo>
                    <a:pt x="145" y="15"/>
                  </a:lnTo>
                  <a:lnTo>
                    <a:pt x="150" y="17"/>
                  </a:lnTo>
                  <a:lnTo>
                    <a:pt x="155" y="20"/>
                  </a:lnTo>
                  <a:lnTo>
                    <a:pt x="159" y="22"/>
                  </a:lnTo>
                  <a:lnTo>
                    <a:pt x="163" y="25"/>
                  </a:lnTo>
                  <a:lnTo>
                    <a:pt x="167" y="28"/>
                  </a:lnTo>
                  <a:lnTo>
                    <a:pt x="171" y="30"/>
                  </a:lnTo>
                  <a:lnTo>
                    <a:pt x="174" y="33"/>
                  </a:lnTo>
                  <a:lnTo>
                    <a:pt x="176" y="35"/>
                  </a:lnTo>
                  <a:lnTo>
                    <a:pt x="178" y="38"/>
                  </a:lnTo>
                  <a:lnTo>
                    <a:pt x="179" y="40"/>
                  </a:lnTo>
                  <a:lnTo>
                    <a:pt x="179" y="43"/>
                  </a:lnTo>
                  <a:lnTo>
                    <a:pt x="178" y="45"/>
                  </a:lnTo>
                  <a:lnTo>
                    <a:pt x="176" y="47"/>
                  </a:lnTo>
                  <a:lnTo>
                    <a:pt x="173" y="49"/>
                  </a:lnTo>
                  <a:lnTo>
                    <a:pt x="170" y="50"/>
                  </a:lnTo>
                  <a:lnTo>
                    <a:pt x="166" y="52"/>
                  </a:lnTo>
                  <a:lnTo>
                    <a:pt x="162" y="53"/>
                  </a:lnTo>
                  <a:lnTo>
                    <a:pt x="157" y="54"/>
                  </a:lnTo>
                  <a:lnTo>
                    <a:pt x="152" y="55"/>
                  </a:lnTo>
                  <a:lnTo>
                    <a:pt x="147" y="56"/>
                  </a:lnTo>
                  <a:lnTo>
                    <a:pt x="142" y="57"/>
                  </a:lnTo>
                  <a:lnTo>
                    <a:pt x="138" y="58"/>
                  </a:lnTo>
                  <a:lnTo>
                    <a:pt x="134" y="59"/>
                  </a:lnTo>
                  <a:lnTo>
                    <a:pt x="129" y="59"/>
                  </a:lnTo>
                  <a:lnTo>
                    <a:pt x="125" y="60"/>
                  </a:lnTo>
                  <a:lnTo>
                    <a:pt x="120" y="61"/>
                  </a:lnTo>
                  <a:lnTo>
                    <a:pt x="116" y="61"/>
                  </a:lnTo>
                  <a:lnTo>
                    <a:pt x="113" y="62"/>
                  </a:lnTo>
                  <a:lnTo>
                    <a:pt x="109" y="63"/>
                  </a:lnTo>
                  <a:lnTo>
                    <a:pt x="105" y="63"/>
                  </a:lnTo>
                  <a:lnTo>
                    <a:pt x="101" y="64"/>
                  </a:lnTo>
                  <a:lnTo>
                    <a:pt x="98" y="64"/>
                  </a:lnTo>
                  <a:lnTo>
                    <a:pt x="94" y="65"/>
                  </a:lnTo>
                  <a:lnTo>
                    <a:pt x="89" y="65"/>
                  </a:lnTo>
                  <a:lnTo>
                    <a:pt x="86" y="66"/>
                  </a:lnTo>
                  <a:lnTo>
                    <a:pt x="82" y="66"/>
                  </a:lnTo>
                  <a:lnTo>
                    <a:pt x="79" y="66"/>
                  </a:lnTo>
                  <a:lnTo>
                    <a:pt x="75" y="67"/>
                  </a:lnTo>
                  <a:lnTo>
                    <a:pt x="71" y="67"/>
                  </a:lnTo>
                  <a:lnTo>
                    <a:pt x="68" y="67"/>
                  </a:lnTo>
                  <a:lnTo>
                    <a:pt x="64" y="67"/>
                  </a:lnTo>
                  <a:lnTo>
                    <a:pt x="60" y="66"/>
                  </a:lnTo>
                  <a:lnTo>
                    <a:pt x="55" y="66"/>
                  </a:lnTo>
                  <a:lnTo>
                    <a:pt x="51" y="65"/>
                  </a:lnTo>
                  <a:lnTo>
                    <a:pt x="47" y="64"/>
                  </a:lnTo>
                  <a:lnTo>
                    <a:pt x="42" y="62"/>
                  </a:lnTo>
                  <a:lnTo>
                    <a:pt x="40" y="62"/>
                  </a:lnTo>
                  <a:lnTo>
                    <a:pt x="35" y="60"/>
                  </a:lnTo>
                  <a:lnTo>
                    <a:pt x="30" y="58"/>
                  </a:lnTo>
                  <a:lnTo>
                    <a:pt x="25" y="57"/>
                  </a:lnTo>
                  <a:lnTo>
                    <a:pt x="20" y="55"/>
                  </a:lnTo>
                  <a:lnTo>
                    <a:pt x="16" y="54"/>
                  </a:lnTo>
                  <a:lnTo>
                    <a:pt x="12" y="52"/>
                  </a:lnTo>
                  <a:lnTo>
                    <a:pt x="8" y="50"/>
                  </a:lnTo>
                  <a:lnTo>
                    <a:pt x="5" y="48"/>
                  </a:lnTo>
                  <a:lnTo>
                    <a:pt x="3" y="47"/>
                  </a:lnTo>
                  <a:lnTo>
                    <a:pt x="1" y="45"/>
                  </a:lnTo>
                  <a:lnTo>
                    <a:pt x="1" y="43"/>
                  </a:lnTo>
                  <a:lnTo>
                    <a:pt x="1" y="43"/>
                  </a:lnTo>
                </a:path>
              </a:pathLst>
            </a:custGeom>
            <a:noFill/>
            <a:ln w="0">
              <a:solidFill>
                <a:srgbClr val="FF0000"/>
              </a:solidFill>
              <a:prstDash val="solid"/>
              <a:round/>
              <a:headEnd/>
              <a:tailEnd/>
            </a:ln>
          </p:spPr>
          <p:txBody>
            <a:bodyPr/>
            <a:lstStyle/>
            <a:p>
              <a:endParaRPr lang="el-GR"/>
            </a:p>
          </p:txBody>
        </p:sp>
        <p:sp>
          <p:nvSpPr>
            <p:cNvPr id="108841" name="Freeform 297"/>
            <p:cNvSpPr>
              <a:spLocks noChangeAspect="1"/>
            </p:cNvSpPr>
            <p:nvPr/>
          </p:nvSpPr>
          <p:spPr bwMode="auto">
            <a:xfrm>
              <a:off x="1138" y="1875"/>
              <a:ext cx="400" cy="146"/>
            </a:xfrm>
            <a:custGeom>
              <a:avLst/>
              <a:gdLst/>
              <a:ahLst/>
              <a:cxnLst>
                <a:cxn ang="0">
                  <a:pos x="184" y="43"/>
                </a:cxn>
                <a:cxn ang="0">
                  <a:pos x="182" y="38"/>
                </a:cxn>
                <a:cxn ang="0">
                  <a:pos x="177" y="33"/>
                </a:cxn>
                <a:cxn ang="0">
                  <a:pos x="170" y="28"/>
                </a:cxn>
                <a:cxn ang="0">
                  <a:pos x="162" y="23"/>
                </a:cxn>
                <a:cxn ang="0">
                  <a:pos x="153" y="18"/>
                </a:cxn>
                <a:cxn ang="0">
                  <a:pos x="143" y="14"/>
                </a:cxn>
                <a:cxn ang="0">
                  <a:pos x="137" y="11"/>
                </a:cxn>
                <a:cxn ang="0">
                  <a:pos x="128" y="7"/>
                </a:cxn>
                <a:cxn ang="0">
                  <a:pos x="120" y="5"/>
                </a:cxn>
                <a:cxn ang="0">
                  <a:pos x="112" y="3"/>
                </a:cxn>
                <a:cxn ang="0">
                  <a:pos x="105" y="1"/>
                </a:cxn>
                <a:cxn ang="0">
                  <a:pos x="98" y="0"/>
                </a:cxn>
                <a:cxn ang="0">
                  <a:pos x="93" y="0"/>
                </a:cxn>
                <a:cxn ang="0">
                  <a:pos x="86" y="0"/>
                </a:cxn>
                <a:cxn ang="0">
                  <a:pos x="79" y="1"/>
                </a:cxn>
                <a:cxn ang="0">
                  <a:pos x="71" y="2"/>
                </a:cxn>
                <a:cxn ang="0">
                  <a:pos x="64" y="4"/>
                </a:cxn>
                <a:cxn ang="0">
                  <a:pos x="56" y="6"/>
                </a:cxn>
                <a:cxn ang="0">
                  <a:pos x="47" y="9"/>
                </a:cxn>
                <a:cxn ang="0">
                  <a:pos x="37" y="14"/>
                </a:cxn>
                <a:cxn ang="0">
                  <a:pos x="27" y="19"/>
                </a:cxn>
                <a:cxn ang="0">
                  <a:pos x="19" y="25"/>
                </a:cxn>
                <a:cxn ang="0">
                  <a:pos x="11" y="30"/>
                </a:cxn>
                <a:cxn ang="0">
                  <a:pos x="5" y="36"/>
                </a:cxn>
                <a:cxn ang="0">
                  <a:pos x="1" y="41"/>
                </a:cxn>
                <a:cxn ang="0">
                  <a:pos x="0" y="45"/>
                </a:cxn>
                <a:cxn ang="0">
                  <a:pos x="4" y="49"/>
                </a:cxn>
                <a:cxn ang="0">
                  <a:pos x="10" y="51"/>
                </a:cxn>
                <a:cxn ang="0">
                  <a:pos x="18" y="53"/>
                </a:cxn>
                <a:cxn ang="0">
                  <a:pos x="28" y="55"/>
                </a:cxn>
                <a:cxn ang="0">
                  <a:pos x="38" y="56"/>
                </a:cxn>
                <a:cxn ang="0">
                  <a:pos x="48" y="57"/>
                </a:cxn>
                <a:cxn ang="0">
                  <a:pos x="57" y="59"/>
                </a:cxn>
                <a:cxn ang="0">
                  <a:pos x="65" y="61"/>
                </a:cxn>
                <a:cxn ang="0">
                  <a:pos x="73" y="62"/>
                </a:cxn>
                <a:cxn ang="0">
                  <a:pos x="80" y="64"/>
                </a:cxn>
                <a:cxn ang="0">
                  <a:pos x="87" y="65"/>
                </a:cxn>
                <a:cxn ang="0">
                  <a:pos x="94" y="66"/>
                </a:cxn>
                <a:cxn ang="0">
                  <a:pos x="101" y="67"/>
                </a:cxn>
                <a:cxn ang="0">
                  <a:pos x="108" y="67"/>
                </a:cxn>
                <a:cxn ang="0">
                  <a:pos x="116" y="67"/>
                </a:cxn>
                <a:cxn ang="0">
                  <a:pos x="124" y="66"/>
                </a:cxn>
                <a:cxn ang="0">
                  <a:pos x="132" y="65"/>
                </a:cxn>
                <a:cxn ang="0">
                  <a:pos x="142" y="62"/>
                </a:cxn>
                <a:cxn ang="0">
                  <a:pos x="152" y="59"/>
                </a:cxn>
                <a:cxn ang="0">
                  <a:pos x="162" y="57"/>
                </a:cxn>
                <a:cxn ang="0">
                  <a:pos x="171" y="54"/>
                </a:cxn>
                <a:cxn ang="0">
                  <a:pos x="178" y="51"/>
                </a:cxn>
                <a:cxn ang="0">
                  <a:pos x="183" y="47"/>
                </a:cxn>
                <a:cxn ang="0">
                  <a:pos x="184" y="45"/>
                </a:cxn>
              </a:cxnLst>
              <a:rect l="0" t="0" r="r" b="b"/>
              <a:pathLst>
                <a:path w="184" h="67">
                  <a:moveTo>
                    <a:pt x="184" y="45"/>
                  </a:moveTo>
                  <a:lnTo>
                    <a:pt x="184" y="43"/>
                  </a:lnTo>
                  <a:lnTo>
                    <a:pt x="184" y="41"/>
                  </a:lnTo>
                  <a:lnTo>
                    <a:pt x="182" y="38"/>
                  </a:lnTo>
                  <a:lnTo>
                    <a:pt x="180" y="36"/>
                  </a:lnTo>
                  <a:lnTo>
                    <a:pt x="177" y="33"/>
                  </a:lnTo>
                  <a:lnTo>
                    <a:pt x="174" y="31"/>
                  </a:lnTo>
                  <a:lnTo>
                    <a:pt x="170" y="28"/>
                  </a:lnTo>
                  <a:lnTo>
                    <a:pt x="166" y="26"/>
                  </a:lnTo>
                  <a:lnTo>
                    <a:pt x="162" y="23"/>
                  </a:lnTo>
                  <a:lnTo>
                    <a:pt x="157" y="20"/>
                  </a:lnTo>
                  <a:lnTo>
                    <a:pt x="153" y="18"/>
                  </a:lnTo>
                  <a:lnTo>
                    <a:pt x="148" y="16"/>
                  </a:lnTo>
                  <a:lnTo>
                    <a:pt x="143" y="14"/>
                  </a:lnTo>
                  <a:lnTo>
                    <a:pt x="141" y="13"/>
                  </a:lnTo>
                  <a:lnTo>
                    <a:pt x="137" y="11"/>
                  </a:lnTo>
                  <a:lnTo>
                    <a:pt x="132" y="9"/>
                  </a:lnTo>
                  <a:lnTo>
                    <a:pt x="128" y="7"/>
                  </a:lnTo>
                  <a:lnTo>
                    <a:pt x="124" y="6"/>
                  </a:lnTo>
                  <a:lnTo>
                    <a:pt x="120" y="5"/>
                  </a:lnTo>
                  <a:lnTo>
                    <a:pt x="116" y="4"/>
                  </a:lnTo>
                  <a:lnTo>
                    <a:pt x="112" y="3"/>
                  </a:lnTo>
                  <a:lnTo>
                    <a:pt x="109" y="2"/>
                  </a:lnTo>
                  <a:lnTo>
                    <a:pt x="105" y="1"/>
                  </a:lnTo>
                  <a:lnTo>
                    <a:pt x="102" y="1"/>
                  </a:lnTo>
                  <a:lnTo>
                    <a:pt x="98" y="0"/>
                  </a:lnTo>
                  <a:lnTo>
                    <a:pt x="94" y="0"/>
                  </a:lnTo>
                  <a:lnTo>
                    <a:pt x="93" y="0"/>
                  </a:lnTo>
                  <a:lnTo>
                    <a:pt x="90" y="0"/>
                  </a:lnTo>
                  <a:lnTo>
                    <a:pt x="86" y="0"/>
                  </a:lnTo>
                  <a:lnTo>
                    <a:pt x="82" y="0"/>
                  </a:lnTo>
                  <a:lnTo>
                    <a:pt x="79" y="1"/>
                  </a:lnTo>
                  <a:lnTo>
                    <a:pt x="75" y="1"/>
                  </a:lnTo>
                  <a:lnTo>
                    <a:pt x="71" y="2"/>
                  </a:lnTo>
                  <a:lnTo>
                    <a:pt x="68" y="3"/>
                  </a:lnTo>
                  <a:lnTo>
                    <a:pt x="64" y="4"/>
                  </a:lnTo>
                  <a:lnTo>
                    <a:pt x="60" y="5"/>
                  </a:lnTo>
                  <a:lnTo>
                    <a:pt x="56" y="6"/>
                  </a:lnTo>
                  <a:lnTo>
                    <a:pt x="51" y="8"/>
                  </a:lnTo>
                  <a:lnTo>
                    <a:pt x="47" y="9"/>
                  </a:lnTo>
                  <a:lnTo>
                    <a:pt x="41" y="12"/>
                  </a:lnTo>
                  <a:lnTo>
                    <a:pt x="37" y="14"/>
                  </a:lnTo>
                  <a:lnTo>
                    <a:pt x="32" y="17"/>
                  </a:lnTo>
                  <a:lnTo>
                    <a:pt x="27" y="19"/>
                  </a:lnTo>
                  <a:lnTo>
                    <a:pt x="23" y="22"/>
                  </a:lnTo>
                  <a:lnTo>
                    <a:pt x="19" y="25"/>
                  </a:lnTo>
                  <a:lnTo>
                    <a:pt x="14" y="27"/>
                  </a:lnTo>
                  <a:lnTo>
                    <a:pt x="11" y="30"/>
                  </a:lnTo>
                  <a:lnTo>
                    <a:pt x="7" y="33"/>
                  </a:lnTo>
                  <a:lnTo>
                    <a:pt x="5" y="36"/>
                  </a:lnTo>
                  <a:lnTo>
                    <a:pt x="2" y="38"/>
                  </a:lnTo>
                  <a:lnTo>
                    <a:pt x="1" y="41"/>
                  </a:lnTo>
                  <a:lnTo>
                    <a:pt x="0" y="43"/>
                  </a:lnTo>
                  <a:lnTo>
                    <a:pt x="0" y="45"/>
                  </a:lnTo>
                  <a:lnTo>
                    <a:pt x="2" y="47"/>
                  </a:lnTo>
                  <a:lnTo>
                    <a:pt x="4" y="49"/>
                  </a:lnTo>
                  <a:lnTo>
                    <a:pt x="7" y="50"/>
                  </a:lnTo>
                  <a:lnTo>
                    <a:pt x="10" y="51"/>
                  </a:lnTo>
                  <a:lnTo>
                    <a:pt x="14" y="52"/>
                  </a:lnTo>
                  <a:lnTo>
                    <a:pt x="18" y="53"/>
                  </a:lnTo>
                  <a:lnTo>
                    <a:pt x="23" y="54"/>
                  </a:lnTo>
                  <a:lnTo>
                    <a:pt x="28" y="55"/>
                  </a:lnTo>
                  <a:lnTo>
                    <a:pt x="33" y="55"/>
                  </a:lnTo>
                  <a:lnTo>
                    <a:pt x="38" y="56"/>
                  </a:lnTo>
                  <a:lnTo>
                    <a:pt x="43" y="57"/>
                  </a:lnTo>
                  <a:lnTo>
                    <a:pt x="48" y="57"/>
                  </a:lnTo>
                  <a:lnTo>
                    <a:pt x="52" y="58"/>
                  </a:lnTo>
                  <a:lnTo>
                    <a:pt x="57" y="59"/>
                  </a:lnTo>
                  <a:lnTo>
                    <a:pt x="61" y="60"/>
                  </a:lnTo>
                  <a:lnTo>
                    <a:pt x="65" y="61"/>
                  </a:lnTo>
                  <a:lnTo>
                    <a:pt x="69" y="61"/>
                  </a:lnTo>
                  <a:lnTo>
                    <a:pt x="73" y="62"/>
                  </a:lnTo>
                  <a:lnTo>
                    <a:pt x="76" y="63"/>
                  </a:lnTo>
                  <a:lnTo>
                    <a:pt x="80" y="64"/>
                  </a:lnTo>
                  <a:lnTo>
                    <a:pt x="84" y="64"/>
                  </a:lnTo>
                  <a:lnTo>
                    <a:pt x="87" y="65"/>
                  </a:lnTo>
                  <a:lnTo>
                    <a:pt x="91" y="65"/>
                  </a:lnTo>
                  <a:lnTo>
                    <a:pt x="94" y="66"/>
                  </a:lnTo>
                  <a:lnTo>
                    <a:pt x="97" y="66"/>
                  </a:lnTo>
                  <a:lnTo>
                    <a:pt x="101" y="67"/>
                  </a:lnTo>
                  <a:lnTo>
                    <a:pt x="105" y="67"/>
                  </a:lnTo>
                  <a:lnTo>
                    <a:pt x="108" y="67"/>
                  </a:lnTo>
                  <a:lnTo>
                    <a:pt x="112" y="67"/>
                  </a:lnTo>
                  <a:lnTo>
                    <a:pt x="116" y="67"/>
                  </a:lnTo>
                  <a:lnTo>
                    <a:pt x="120" y="67"/>
                  </a:lnTo>
                  <a:lnTo>
                    <a:pt x="124" y="66"/>
                  </a:lnTo>
                  <a:lnTo>
                    <a:pt x="128" y="66"/>
                  </a:lnTo>
                  <a:lnTo>
                    <a:pt x="132" y="65"/>
                  </a:lnTo>
                  <a:lnTo>
                    <a:pt x="137" y="64"/>
                  </a:lnTo>
                  <a:lnTo>
                    <a:pt x="142" y="62"/>
                  </a:lnTo>
                  <a:lnTo>
                    <a:pt x="147" y="61"/>
                  </a:lnTo>
                  <a:lnTo>
                    <a:pt x="152" y="59"/>
                  </a:lnTo>
                  <a:lnTo>
                    <a:pt x="157" y="58"/>
                  </a:lnTo>
                  <a:lnTo>
                    <a:pt x="162" y="57"/>
                  </a:lnTo>
                  <a:lnTo>
                    <a:pt x="167" y="55"/>
                  </a:lnTo>
                  <a:lnTo>
                    <a:pt x="171" y="54"/>
                  </a:lnTo>
                  <a:lnTo>
                    <a:pt x="175" y="52"/>
                  </a:lnTo>
                  <a:lnTo>
                    <a:pt x="178" y="51"/>
                  </a:lnTo>
                  <a:lnTo>
                    <a:pt x="181" y="49"/>
                  </a:lnTo>
                  <a:lnTo>
                    <a:pt x="183" y="47"/>
                  </a:lnTo>
                  <a:lnTo>
                    <a:pt x="184" y="46"/>
                  </a:lnTo>
                  <a:lnTo>
                    <a:pt x="184" y="45"/>
                  </a:lnTo>
                  <a:lnTo>
                    <a:pt x="184" y="45"/>
                  </a:lnTo>
                </a:path>
              </a:pathLst>
            </a:custGeom>
            <a:noFill/>
            <a:ln w="0">
              <a:solidFill>
                <a:srgbClr val="FF0000"/>
              </a:solidFill>
              <a:prstDash val="solid"/>
              <a:round/>
              <a:headEnd/>
              <a:tailEnd/>
            </a:ln>
          </p:spPr>
          <p:txBody>
            <a:bodyPr/>
            <a:lstStyle/>
            <a:p>
              <a:endParaRPr lang="el-GR"/>
            </a:p>
          </p:txBody>
        </p:sp>
        <p:sp>
          <p:nvSpPr>
            <p:cNvPr id="108842" name="Freeform 298"/>
            <p:cNvSpPr>
              <a:spLocks noChangeAspect="1"/>
            </p:cNvSpPr>
            <p:nvPr/>
          </p:nvSpPr>
          <p:spPr bwMode="auto">
            <a:xfrm>
              <a:off x="137" y="1743"/>
              <a:ext cx="655" cy="837"/>
            </a:xfrm>
            <a:custGeom>
              <a:avLst/>
              <a:gdLst/>
              <a:ahLst/>
              <a:cxnLst>
                <a:cxn ang="0">
                  <a:pos x="6" y="46"/>
                </a:cxn>
                <a:cxn ang="0">
                  <a:pos x="17" y="39"/>
                </a:cxn>
                <a:cxn ang="0">
                  <a:pos x="27" y="33"/>
                </a:cxn>
                <a:cxn ang="0">
                  <a:pos x="37" y="27"/>
                </a:cxn>
                <a:cxn ang="0">
                  <a:pos x="48" y="21"/>
                </a:cxn>
                <a:cxn ang="0">
                  <a:pos x="59" y="16"/>
                </a:cxn>
                <a:cxn ang="0">
                  <a:pos x="69" y="12"/>
                </a:cxn>
                <a:cxn ang="0">
                  <a:pos x="80" y="9"/>
                </a:cxn>
                <a:cxn ang="0">
                  <a:pos x="92" y="6"/>
                </a:cxn>
                <a:cxn ang="0">
                  <a:pos x="103" y="3"/>
                </a:cxn>
                <a:cxn ang="0">
                  <a:pos x="115" y="2"/>
                </a:cxn>
                <a:cxn ang="0">
                  <a:pos x="128" y="1"/>
                </a:cxn>
                <a:cxn ang="0">
                  <a:pos x="140" y="0"/>
                </a:cxn>
                <a:cxn ang="0">
                  <a:pos x="153" y="0"/>
                </a:cxn>
                <a:cxn ang="0">
                  <a:pos x="165" y="0"/>
                </a:cxn>
                <a:cxn ang="0">
                  <a:pos x="177" y="1"/>
                </a:cxn>
                <a:cxn ang="0">
                  <a:pos x="188" y="3"/>
                </a:cxn>
                <a:cxn ang="0">
                  <a:pos x="200" y="5"/>
                </a:cxn>
                <a:cxn ang="0">
                  <a:pos x="212" y="8"/>
                </a:cxn>
                <a:cxn ang="0">
                  <a:pos x="224" y="11"/>
                </a:cxn>
                <a:cxn ang="0">
                  <a:pos x="235" y="16"/>
                </a:cxn>
                <a:cxn ang="0">
                  <a:pos x="246" y="21"/>
                </a:cxn>
                <a:cxn ang="0">
                  <a:pos x="257" y="27"/>
                </a:cxn>
                <a:cxn ang="0">
                  <a:pos x="267" y="34"/>
                </a:cxn>
                <a:cxn ang="0">
                  <a:pos x="276" y="42"/>
                </a:cxn>
                <a:cxn ang="0">
                  <a:pos x="284" y="51"/>
                </a:cxn>
                <a:cxn ang="0">
                  <a:pos x="291" y="62"/>
                </a:cxn>
                <a:cxn ang="0">
                  <a:pos x="296" y="72"/>
                </a:cxn>
                <a:cxn ang="0">
                  <a:pos x="299" y="84"/>
                </a:cxn>
                <a:cxn ang="0">
                  <a:pos x="301" y="96"/>
                </a:cxn>
                <a:cxn ang="0">
                  <a:pos x="302" y="108"/>
                </a:cxn>
                <a:cxn ang="0">
                  <a:pos x="302" y="120"/>
                </a:cxn>
                <a:cxn ang="0">
                  <a:pos x="301" y="133"/>
                </a:cxn>
                <a:cxn ang="0">
                  <a:pos x="301" y="146"/>
                </a:cxn>
                <a:cxn ang="0">
                  <a:pos x="300" y="157"/>
                </a:cxn>
                <a:cxn ang="0">
                  <a:pos x="299" y="169"/>
                </a:cxn>
                <a:cxn ang="0">
                  <a:pos x="297" y="182"/>
                </a:cxn>
                <a:cxn ang="0">
                  <a:pos x="295" y="193"/>
                </a:cxn>
                <a:cxn ang="0">
                  <a:pos x="293" y="205"/>
                </a:cxn>
                <a:cxn ang="0">
                  <a:pos x="290" y="217"/>
                </a:cxn>
                <a:cxn ang="0">
                  <a:pos x="286" y="228"/>
                </a:cxn>
                <a:cxn ang="0">
                  <a:pos x="281" y="239"/>
                </a:cxn>
                <a:cxn ang="0">
                  <a:pos x="276" y="248"/>
                </a:cxn>
                <a:cxn ang="0">
                  <a:pos x="270" y="258"/>
                </a:cxn>
                <a:cxn ang="0">
                  <a:pos x="263" y="269"/>
                </a:cxn>
                <a:cxn ang="0">
                  <a:pos x="256" y="280"/>
                </a:cxn>
                <a:cxn ang="0">
                  <a:pos x="250" y="290"/>
                </a:cxn>
                <a:cxn ang="0">
                  <a:pos x="244" y="301"/>
                </a:cxn>
                <a:cxn ang="0">
                  <a:pos x="240" y="312"/>
                </a:cxn>
                <a:cxn ang="0">
                  <a:pos x="238" y="324"/>
                </a:cxn>
                <a:cxn ang="0">
                  <a:pos x="238" y="334"/>
                </a:cxn>
                <a:cxn ang="0">
                  <a:pos x="240" y="346"/>
                </a:cxn>
                <a:cxn ang="0">
                  <a:pos x="245" y="358"/>
                </a:cxn>
                <a:cxn ang="0">
                  <a:pos x="252" y="368"/>
                </a:cxn>
                <a:cxn ang="0">
                  <a:pos x="259" y="374"/>
                </a:cxn>
                <a:cxn ang="0">
                  <a:pos x="269" y="381"/>
                </a:cxn>
                <a:cxn ang="0">
                  <a:pos x="280" y="386"/>
                </a:cxn>
              </a:cxnLst>
              <a:rect l="0" t="0" r="r" b="b"/>
              <a:pathLst>
                <a:path w="302" h="386">
                  <a:moveTo>
                    <a:pt x="0" y="50"/>
                  </a:moveTo>
                  <a:lnTo>
                    <a:pt x="3" y="48"/>
                  </a:lnTo>
                  <a:lnTo>
                    <a:pt x="6" y="46"/>
                  </a:lnTo>
                  <a:lnTo>
                    <a:pt x="10" y="44"/>
                  </a:lnTo>
                  <a:lnTo>
                    <a:pt x="13" y="41"/>
                  </a:lnTo>
                  <a:lnTo>
                    <a:pt x="17" y="39"/>
                  </a:lnTo>
                  <a:lnTo>
                    <a:pt x="20" y="37"/>
                  </a:lnTo>
                  <a:lnTo>
                    <a:pt x="23" y="35"/>
                  </a:lnTo>
                  <a:lnTo>
                    <a:pt x="27" y="33"/>
                  </a:lnTo>
                  <a:lnTo>
                    <a:pt x="30" y="31"/>
                  </a:lnTo>
                  <a:lnTo>
                    <a:pt x="34" y="29"/>
                  </a:lnTo>
                  <a:lnTo>
                    <a:pt x="37" y="27"/>
                  </a:lnTo>
                  <a:lnTo>
                    <a:pt x="41" y="25"/>
                  </a:lnTo>
                  <a:lnTo>
                    <a:pt x="44" y="23"/>
                  </a:lnTo>
                  <a:lnTo>
                    <a:pt x="48" y="21"/>
                  </a:lnTo>
                  <a:lnTo>
                    <a:pt x="51" y="19"/>
                  </a:lnTo>
                  <a:lnTo>
                    <a:pt x="55" y="18"/>
                  </a:lnTo>
                  <a:lnTo>
                    <a:pt x="59" y="16"/>
                  </a:lnTo>
                  <a:lnTo>
                    <a:pt x="62" y="15"/>
                  </a:lnTo>
                  <a:lnTo>
                    <a:pt x="65" y="14"/>
                  </a:lnTo>
                  <a:lnTo>
                    <a:pt x="69" y="12"/>
                  </a:lnTo>
                  <a:lnTo>
                    <a:pt x="72" y="11"/>
                  </a:lnTo>
                  <a:lnTo>
                    <a:pt x="76" y="10"/>
                  </a:lnTo>
                  <a:lnTo>
                    <a:pt x="80" y="9"/>
                  </a:lnTo>
                  <a:lnTo>
                    <a:pt x="84" y="7"/>
                  </a:lnTo>
                  <a:lnTo>
                    <a:pt x="88" y="7"/>
                  </a:lnTo>
                  <a:lnTo>
                    <a:pt x="92" y="6"/>
                  </a:lnTo>
                  <a:lnTo>
                    <a:pt x="96" y="5"/>
                  </a:lnTo>
                  <a:lnTo>
                    <a:pt x="99" y="4"/>
                  </a:lnTo>
                  <a:lnTo>
                    <a:pt x="103" y="3"/>
                  </a:lnTo>
                  <a:lnTo>
                    <a:pt x="107" y="3"/>
                  </a:lnTo>
                  <a:lnTo>
                    <a:pt x="111" y="2"/>
                  </a:lnTo>
                  <a:lnTo>
                    <a:pt x="115" y="2"/>
                  </a:lnTo>
                  <a:lnTo>
                    <a:pt x="119" y="1"/>
                  </a:lnTo>
                  <a:lnTo>
                    <a:pt x="123" y="1"/>
                  </a:lnTo>
                  <a:lnTo>
                    <a:pt x="128" y="1"/>
                  </a:lnTo>
                  <a:lnTo>
                    <a:pt x="132" y="0"/>
                  </a:lnTo>
                  <a:lnTo>
                    <a:pt x="136" y="0"/>
                  </a:lnTo>
                  <a:lnTo>
                    <a:pt x="140" y="0"/>
                  </a:lnTo>
                  <a:lnTo>
                    <a:pt x="145" y="0"/>
                  </a:lnTo>
                  <a:lnTo>
                    <a:pt x="149" y="0"/>
                  </a:lnTo>
                  <a:lnTo>
                    <a:pt x="153" y="0"/>
                  </a:lnTo>
                  <a:lnTo>
                    <a:pt x="157" y="0"/>
                  </a:lnTo>
                  <a:lnTo>
                    <a:pt x="161" y="0"/>
                  </a:lnTo>
                  <a:lnTo>
                    <a:pt x="165" y="0"/>
                  </a:lnTo>
                  <a:lnTo>
                    <a:pt x="169" y="0"/>
                  </a:lnTo>
                  <a:lnTo>
                    <a:pt x="173" y="1"/>
                  </a:lnTo>
                  <a:lnTo>
                    <a:pt x="177" y="1"/>
                  </a:lnTo>
                  <a:lnTo>
                    <a:pt x="181" y="1"/>
                  </a:lnTo>
                  <a:lnTo>
                    <a:pt x="184" y="2"/>
                  </a:lnTo>
                  <a:lnTo>
                    <a:pt x="188" y="3"/>
                  </a:lnTo>
                  <a:lnTo>
                    <a:pt x="192" y="3"/>
                  </a:lnTo>
                  <a:lnTo>
                    <a:pt x="196" y="4"/>
                  </a:lnTo>
                  <a:lnTo>
                    <a:pt x="200" y="5"/>
                  </a:lnTo>
                  <a:lnTo>
                    <a:pt x="204" y="6"/>
                  </a:lnTo>
                  <a:lnTo>
                    <a:pt x="208" y="7"/>
                  </a:lnTo>
                  <a:lnTo>
                    <a:pt x="212" y="8"/>
                  </a:lnTo>
                  <a:lnTo>
                    <a:pt x="216" y="9"/>
                  </a:lnTo>
                  <a:lnTo>
                    <a:pt x="220" y="10"/>
                  </a:lnTo>
                  <a:lnTo>
                    <a:pt x="224" y="11"/>
                  </a:lnTo>
                  <a:lnTo>
                    <a:pt x="227" y="12"/>
                  </a:lnTo>
                  <a:lnTo>
                    <a:pt x="231" y="14"/>
                  </a:lnTo>
                  <a:lnTo>
                    <a:pt x="235" y="16"/>
                  </a:lnTo>
                  <a:lnTo>
                    <a:pt x="239" y="17"/>
                  </a:lnTo>
                  <a:lnTo>
                    <a:pt x="243" y="19"/>
                  </a:lnTo>
                  <a:lnTo>
                    <a:pt x="246" y="21"/>
                  </a:lnTo>
                  <a:lnTo>
                    <a:pt x="250" y="23"/>
                  </a:lnTo>
                  <a:lnTo>
                    <a:pt x="254" y="25"/>
                  </a:lnTo>
                  <a:lnTo>
                    <a:pt x="257" y="27"/>
                  </a:lnTo>
                  <a:lnTo>
                    <a:pt x="261" y="29"/>
                  </a:lnTo>
                  <a:lnTo>
                    <a:pt x="264" y="32"/>
                  </a:lnTo>
                  <a:lnTo>
                    <a:pt x="267" y="34"/>
                  </a:lnTo>
                  <a:lnTo>
                    <a:pt x="271" y="37"/>
                  </a:lnTo>
                  <a:lnTo>
                    <a:pt x="274" y="39"/>
                  </a:lnTo>
                  <a:lnTo>
                    <a:pt x="276" y="42"/>
                  </a:lnTo>
                  <a:lnTo>
                    <a:pt x="279" y="45"/>
                  </a:lnTo>
                  <a:lnTo>
                    <a:pt x="282" y="48"/>
                  </a:lnTo>
                  <a:lnTo>
                    <a:pt x="284" y="51"/>
                  </a:lnTo>
                  <a:lnTo>
                    <a:pt x="287" y="54"/>
                  </a:lnTo>
                  <a:lnTo>
                    <a:pt x="289" y="58"/>
                  </a:lnTo>
                  <a:lnTo>
                    <a:pt x="291" y="62"/>
                  </a:lnTo>
                  <a:lnTo>
                    <a:pt x="293" y="65"/>
                  </a:lnTo>
                  <a:lnTo>
                    <a:pt x="294" y="69"/>
                  </a:lnTo>
                  <a:lnTo>
                    <a:pt x="296" y="72"/>
                  </a:lnTo>
                  <a:lnTo>
                    <a:pt x="297" y="76"/>
                  </a:lnTo>
                  <a:lnTo>
                    <a:pt x="298" y="80"/>
                  </a:lnTo>
                  <a:lnTo>
                    <a:pt x="299" y="84"/>
                  </a:lnTo>
                  <a:lnTo>
                    <a:pt x="300" y="88"/>
                  </a:lnTo>
                  <a:lnTo>
                    <a:pt x="300" y="92"/>
                  </a:lnTo>
                  <a:lnTo>
                    <a:pt x="301" y="96"/>
                  </a:lnTo>
                  <a:lnTo>
                    <a:pt x="301" y="100"/>
                  </a:lnTo>
                  <a:lnTo>
                    <a:pt x="302" y="104"/>
                  </a:lnTo>
                  <a:lnTo>
                    <a:pt x="302" y="108"/>
                  </a:lnTo>
                  <a:lnTo>
                    <a:pt x="302" y="112"/>
                  </a:lnTo>
                  <a:lnTo>
                    <a:pt x="302" y="116"/>
                  </a:lnTo>
                  <a:lnTo>
                    <a:pt x="302" y="120"/>
                  </a:lnTo>
                  <a:lnTo>
                    <a:pt x="302" y="125"/>
                  </a:lnTo>
                  <a:lnTo>
                    <a:pt x="302" y="129"/>
                  </a:lnTo>
                  <a:lnTo>
                    <a:pt x="301" y="133"/>
                  </a:lnTo>
                  <a:lnTo>
                    <a:pt x="301" y="137"/>
                  </a:lnTo>
                  <a:lnTo>
                    <a:pt x="301" y="141"/>
                  </a:lnTo>
                  <a:lnTo>
                    <a:pt x="301" y="146"/>
                  </a:lnTo>
                  <a:lnTo>
                    <a:pt x="300" y="149"/>
                  </a:lnTo>
                  <a:lnTo>
                    <a:pt x="300" y="153"/>
                  </a:lnTo>
                  <a:lnTo>
                    <a:pt x="300" y="157"/>
                  </a:lnTo>
                  <a:lnTo>
                    <a:pt x="299" y="161"/>
                  </a:lnTo>
                  <a:lnTo>
                    <a:pt x="299" y="165"/>
                  </a:lnTo>
                  <a:lnTo>
                    <a:pt x="299" y="169"/>
                  </a:lnTo>
                  <a:lnTo>
                    <a:pt x="298" y="173"/>
                  </a:lnTo>
                  <a:lnTo>
                    <a:pt x="298" y="178"/>
                  </a:lnTo>
                  <a:lnTo>
                    <a:pt x="297" y="182"/>
                  </a:lnTo>
                  <a:lnTo>
                    <a:pt x="297" y="185"/>
                  </a:lnTo>
                  <a:lnTo>
                    <a:pt x="296" y="189"/>
                  </a:lnTo>
                  <a:lnTo>
                    <a:pt x="295" y="193"/>
                  </a:lnTo>
                  <a:lnTo>
                    <a:pt x="295" y="197"/>
                  </a:lnTo>
                  <a:lnTo>
                    <a:pt x="294" y="201"/>
                  </a:lnTo>
                  <a:lnTo>
                    <a:pt x="293" y="205"/>
                  </a:lnTo>
                  <a:lnTo>
                    <a:pt x="292" y="209"/>
                  </a:lnTo>
                  <a:lnTo>
                    <a:pt x="291" y="213"/>
                  </a:lnTo>
                  <a:lnTo>
                    <a:pt x="290" y="217"/>
                  </a:lnTo>
                  <a:lnTo>
                    <a:pt x="289" y="220"/>
                  </a:lnTo>
                  <a:lnTo>
                    <a:pt x="287" y="224"/>
                  </a:lnTo>
                  <a:lnTo>
                    <a:pt x="286" y="228"/>
                  </a:lnTo>
                  <a:lnTo>
                    <a:pt x="284" y="231"/>
                  </a:lnTo>
                  <a:lnTo>
                    <a:pt x="283" y="235"/>
                  </a:lnTo>
                  <a:lnTo>
                    <a:pt x="281" y="239"/>
                  </a:lnTo>
                  <a:lnTo>
                    <a:pt x="280" y="240"/>
                  </a:lnTo>
                  <a:lnTo>
                    <a:pt x="278" y="244"/>
                  </a:lnTo>
                  <a:lnTo>
                    <a:pt x="276" y="248"/>
                  </a:lnTo>
                  <a:lnTo>
                    <a:pt x="274" y="251"/>
                  </a:lnTo>
                  <a:lnTo>
                    <a:pt x="272" y="255"/>
                  </a:lnTo>
                  <a:lnTo>
                    <a:pt x="270" y="258"/>
                  </a:lnTo>
                  <a:lnTo>
                    <a:pt x="268" y="262"/>
                  </a:lnTo>
                  <a:lnTo>
                    <a:pt x="265" y="265"/>
                  </a:lnTo>
                  <a:lnTo>
                    <a:pt x="263" y="269"/>
                  </a:lnTo>
                  <a:lnTo>
                    <a:pt x="261" y="273"/>
                  </a:lnTo>
                  <a:lnTo>
                    <a:pt x="258" y="276"/>
                  </a:lnTo>
                  <a:lnTo>
                    <a:pt x="256" y="280"/>
                  </a:lnTo>
                  <a:lnTo>
                    <a:pt x="254" y="283"/>
                  </a:lnTo>
                  <a:lnTo>
                    <a:pt x="252" y="287"/>
                  </a:lnTo>
                  <a:lnTo>
                    <a:pt x="250" y="290"/>
                  </a:lnTo>
                  <a:lnTo>
                    <a:pt x="248" y="294"/>
                  </a:lnTo>
                  <a:lnTo>
                    <a:pt x="246" y="298"/>
                  </a:lnTo>
                  <a:lnTo>
                    <a:pt x="244" y="301"/>
                  </a:lnTo>
                  <a:lnTo>
                    <a:pt x="243" y="305"/>
                  </a:lnTo>
                  <a:lnTo>
                    <a:pt x="242" y="309"/>
                  </a:lnTo>
                  <a:lnTo>
                    <a:pt x="240" y="312"/>
                  </a:lnTo>
                  <a:lnTo>
                    <a:pt x="239" y="316"/>
                  </a:lnTo>
                  <a:lnTo>
                    <a:pt x="239" y="320"/>
                  </a:lnTo>
                  <a:lnTo>
                    <a:pt x="238" y="324"/>
                  </a:lnTo>
                  <a:lnTo>
                    <a:pt x="238" y="327"/>
                  </a:lnTo>
                  <a:lnTo>
                    <a:pt x="238" y="331"/>
                  </a:lnTo>
                  <a:lnTo>
                    <a:pt x="238" y="334"/>
                  </a:lnTo>
                  <a:lnTo>
                    <a:pt x="238" y="338"/>
                  </a:lnTo>
                  <a:lnTo>
                    <a:pt x="239" y="342"/>
                  </a:lnTo>
                  <a:lnTo>
                    <a:pt x="240" y="346"/>
                  </a:lnTo>
                  <a:lnTo>
                    <a:pt x="241" y="350"/>
                  </a:lnTo>
                  <a:lnTo>
                    <a:pt x="243" y="354"/>
                  </a:lnTo>
                  <a:lnTo>
                    <a:pt x="245" y="358"/>
                  </a:lnTo>
                  <a:lnTo>
                    <a:pt x="247" y="361"/>
                  </a:lnTo>
                  <a:lnTo>
                    <a:pt x="249" y="365"/>
                  </a:lnTo>
                  <a:lnTo>
                    <a:pt x="252" y="368"/>
                  </a:lnTo>
                  <a:lnTo>
                    <a:pt x="253" y="369"/>
                  </a:lnTo>
                  <a:lnTo>
                    <a:pt x="256" y="372"/>
                  </a:lnTo>
                  <a:lnTo>
                    <a:pt x="259" y="374"/>
                  </a:lnTo>
                  <a:lnTo>
                    <a:pt x="262" y="377"/>
                  </a:lnTo>
                  <a:lnTo>
                    <a:pt x="266" y="379"/>
                  </a:lnTo>
                  <a:lnTo>
                    <a:pt x="269" y="381"/>
                  </a:lnTo>
                  <a:lnTo>
                    <a:pt x="273" y="383"/>
                  </a:lnTo>
                  <a:lnTo>
                    <a:pt x="277" y="385"/>
                  </a:lnTo>
                  <a:lnTo>
                    <a:pt x="280" y="386"/>
                  </a:lnTo>
                  <a:lnTo>
                    <a:pt x="280" y="386"/>
                  </a:lnTo>
                </a:path>
              </a:pathLst>
            </a:custGeom>
            <a:noFill/>
            <a:ln w="0">
              <a:solidFill>
                <a:srgbClr val="FF0000"/>
              </a:solidFill>
              <a:prstDash val="solid"/>
              <a:round/>
              <a:headEnd/>
              <a:tailEnd/>
            </a:ln>
          </p:spPr>
          <p:txBody>
            <a:bodyPr/>
            <a:lstStyle/>
            <a:p>
              <a:endParaRPr lang="el-GR"/>
            </a:p>
          </p:txBody>
        </p:sp>
        <p:sp>
          <p:nvSpPr>
            <p:cNvPr id="108843" name="Freeform 299"/>
            <p:cNvSpPr>
              <a:spLocks noChangeAspect="1"/>
            </p:cNvSpPr>
            <p:nvPr/>
          </p:nvSpPr>
          <p:spPr bwMode="auto">
            <a:xfrm>
              <a:off x="1015" y="1743"/>
              <a:ext cx="677" cy="831"/>
            </a:xfrm>
            <a:custGeom>
              <a:avLst/>
              <a:gdLst/>
              <a:ahLst/>
              <a:cxnLst>
                <a:cxn ang="0">
                  <a:pos x="305" y="46"/>
                </a:cxn>
                <a:cxn ang="0">
                  <a:pos x="295" y="40"/>
                </a:cxn>
                <a:cxn ang="0">
                  <a:pos x="285" y="33"/>
                </a:cxn>
                <a:cxn ang="0">
                  <a:pos x="274" y="27"/>
                </a:cxn>
                <a:cxn ang="0">
                  <a:pos x="264" y="22"/>
                </a:cxn>
                <a:cxn ang="0">
                  <a:pos x="253" y="17"/>
                </a:cxn>
                <a:cxn ang="0">
                  <a:pos x="243" y="13"/>
                </a:cxn>
                <a:cxn ang="0">
                  <a:pos x="232" y="9"/>
                </a:cxn>
                <a:cxn ang="0">
                  <a:pos x="220" y="6"/>
                </a:cxn>
                <a:cxn ang="0">
                  <a:pos x="208" y="4"/>
                </a:cxn>
                <a:cxn ang="0">
                  <a:pos x="196" y="2"/>
                </a:cxn>
                <a:cxn ang="0">
                  <a:pos x="184" y="1"/>
                </a:cxn>
                <a:cxn ang="0">
                  <a:pos x="172" y="0"/>
                </a:cxn>
                <a:cxn ang="0">
                  <a:pos x="162" y="0"/>
                </a:cxn>
                <a:cxn ang="0">
                  <a:pos x="150" y="0"/>
                </a:cxn>
                <a:cxn ang="0">
                  <a:pos x="138" y="0"/>
                </a:cxn>
                <a:cxn ang="0">
                  <a:pos x="126" y="1"/>
                </a:cxn>
                <a:cxn ang="0">
                  <a:pos x="114" y="3"/>
                </a:cxn>
                <a:cxn ang="0">
                  <a:pos x="102" y="5"/>
                </a:cxn>
                <a:cxn ang="0">
                  <a:pos x="90" y="8"/>
                </a:cxn>
                <a:cxn ang="0">
                  <a:pos x="78" y="12"/>
                </a:cxn>
                <a:cxn ang="0">
                  <a:pos x="67" y="16"/>
                </a:cxn>
                <a:cxn ang="0">
                  <a:pos x="56" y="22"/>
                </a:cxn>
                <a:cxn ang="0">
                  <a:pos x="45" y="28"/>
                </a:cxn>
                <a:cxn ang="0">
                  <a:pos x="35" y="36"/>
                </a:cxn>
                <a:cxn ang="0">
                  <a:pos x="26" y="44"/>
                </a:cxn>
                <a:cxn ang="0">
                  <a:pos x="19" y="53"/>
                </a:cxn>
                <a:cxn ang="0">
                  <a:pos x="13" y="62"/>
                </a:cxn>
                <a:cxn ang="0">
                  <a:pos x="8" y="73"/>
                </a:cxn>
                <a:cxn ang="0">
                  <a:pos x="4" y="84"/>
                </a:cxn>
                <a:cxn ang="0">
                  <a:pos x="2" y="96"/>
                </a:cxn>
                <a:cxn ang="0">
                  <a:pos x="0" y="108"/>
                </a:cxn>
                <a:cxn ang="0">
                  <a:pos x="0" y="121"/>
                </a:cxn>
                <a:cxn ang="0">
                  <a:pos x="0" y="133"/>
                </a:cxn>
                <a:cxn ang="0">
                  <a:pos x="0" y="146"/>
                </a:cxn>
                <a:cxn ang="0">
                  <a:pos x="1" y="156"/>
                </a:cxn>
                <a:cxn ang="0">
                  <a:pos x="2" y="168"/>
                </a:cxn>
                <a:cxn ang="0">
                  <a:pos x="3" y="180"/>
                </a:cxn>
                <a:cxn ang="0">
                  <a:pos x="6" y="192"/>
                </a:cxn>
                <a:cxn ang="0">
                  <a:pos x="8" y="204"/>
                </a:cxn>
                <a:cxn ang="0">
                  <a:pos x="12" y="215"/>
                </a:cxn>
                <a:cxn ang="0">
                  <a:pos x="16" y="226"/>
                </a:cxn>
                <a:cxn ang="0">
                  <a:pos x="22" y="237"/>
                </a:cxn>
                <a:cxn ang="0">
                  <a:pos x="27" y="247"/>
                </a:cxn>
                <a:cxn ang="0">
                  <a:pos x="33" y="257"/>
                </a:cxn>
                <a:cxn ang="0">
                  <a:pos x="40" y="268"/>
                </a:cxn>
                <a:cxn ang="0">
                  <a:pos x="47" y="279"/>
                </a:cxn>
                <a:cxn ang="0">
                  <a:pos x="54" y="290"/>
                </a:cxn>
                <a:cxn ang="0">
                  <a:pos x="59" y="300"/>
                </a:cxn>
                <a:cxn ang="0">
                  <a:pos x="63" y="311"/>
                </a:cxn>
                <a:cxn ang="0">
                  <a:pos x="65" y="323"/>
                </a:cxn>
                <a:cxn ang="0">
                  <a:pos x="65" y="334"/>
                </a:cxn>
                <a:cxn ang="0">
                  <a:pos x="62" y="346"/>
                </a:cxn>
                <a:cxn ang="0">
                  <a:pos x="57" y="357"/>
                </a:cxn>
                <a:cxn ang="0">
                  <a:pos x="50" y="366"/>
                </a:cxn>
                <a:cxn ang="0">
                  <a:pos x="41" y="374"/>
                </a:cxn>
                <a:cxn ang="0">
                  <a:pos x="31" y="380"/>
                </a:cxn>
                <a:cxn ang="0">
                  <a:pos x="25" y="383"/>
                </a:cxn>
              </a:cxnLst>
              <a:rect l="0" t="0" r="r" b="b"/>
              <a:pathLst>
                <a:path w="312" h="383">
                  <a:moveTo>
                    <a:pt x="312" y="51"/>
                  </a:moveTo>
                  <a:lnTo>
                    <a:pt x="309" y="48"/>
                  </a:lnTo>
                  <a:lnTo>
                    <a:pt x="305" y="46"/>
                  </a:lnTo>
                  <a:lnTo>
                    <a:pt x="302" y="44"/>
                  </a:lnTo>
                  <a:lnTo>
                    <a:pt x="299" y="42"/>
                  </a:lnTo>
                  <a:lnTo>
                    <a:pt x="295" y="40"/>
                  </a:lnTo>
                  <a:lnTo>
                    <a:pt x="292" y="38"/>
                  </a:lnTo>
                  <a:lnTo>
                    <a:pt x="288" y="35"/>
                  </a:lnTo>
                  <a:lnTo>
                    <a:pt x="285" y="33"/>
                  </a:lnTo>
                  <a:lnTo>
                    <a:pt x="281" y="31"/>
                  </a:lnTo>
                  <a:lnTo>
                    <a:pt x="278" y="29"/>
                  </a:lnTo>
                  <a:lnTo>
                    <a:pt x="274" y="27"/>
                  </a:lnTo>
                  <a:lnTo>
                    <a:pt x="271" y="26"/>
                  </a:lnTo>
                  <a:lnTo>
                    <a:pt x="267" y="24"/>
                  </a:lnTo>
                  <a:lnTo>
                    <a:pt x="264" y="22"/>
                  </a:lnTo>
                  <a:lnTo>
                    <a:pt x="260" y="20"/>
                  </a:lnTo>
                  <a:lnTo>
                    <a:pt x="257" y="18"/>
                  </a:lnTo>
                  <a:lnTo>
                    <a:pt x="253" y="17"/>
                  </a:lnTo>
                  <a:lnTo>
                    <a:pt x="249" y="15"/>
                  </a:lnTo>
                  <a:lnTo>
                    <a:pt x="247" y="14"/>
                  </a:lnTo>
                  <a:lnTo>
                    <a:pt x="243" y="13"/>
                  </a:lnTo>
                  <a:lnTo>
                    <a:pt x="239" y="12"/>
                  </a:lnTo>
                  <a:lnTo>
                    <a:pt x="235" y="11"/>
                  </a:lnTo>
                  <a:lnTo>
                    <a:pt x="232" y="9"/>
                  </a:lnTo>
                  <a:lnTo>
                    <a:pt x="228" y="8"/>
                  </a:lnTo>
                  <a:lnTo>
                    <a:pt x="224" y="7"/>
                  </a:lnTo>
                  <a:lnTo>
                    <a:pt x="220" y="6"/>
                  </a:lnTo>
                  <a:lnTo>
                    <a:pt x="216" y="6"/>
                  </a:lnTo>
                  <a:lnTo>
                    <a:pt x="212" y="5"/>
                  </a:lnTo>
                  <a:lnTo>
                    <a:pt x="208" y="4"/>
                  </a:lnTo>
                  <a:lnTo>
                    <a:pt x="204" y="3"/>
                  </a:lnTo>
                  <a:lnTo>
                    <a:pt x="200" y="3"/>
                  </a:lnTo>
                  <a:lnTo>
                    <a:pt x="196" y="2"/>
                  </a:lnTo>
                  <a:lnTo>
                    <a:pt x="192" y="2"/>
                  </a:lnTo>
                  <a:lnTo>
                    <a:pt x="188" y="1"/>
                  </a:lnTo>
                  <a:lnTo>
                    <a:pt x="184" y="1"/>
                  </a:lnTo>
                  <a:lnTo>
                    <a:pt x="180" y="1"/>
                  </a:lnTo>
                  <a:lnTo>
                    <a:pt x="176" y="0"/>
                  </a:lnTo>
                  <a:lnTo>
                    <a:pt x="172" y="0"/>
                  </a:lnTo>
                  <a:lnTo>
                    <a:pt x="168" y="0"/>
                  </a:lnTo>
                  <a:lnTo>
                    <a:pt x="166" y="0"/>
                  </a:lnTo>
                  <a:lnTo>
                    <a:pt x="162" y="0"/>
                  </a:lnTo>
                  <a:lnTo>
                    <a:pt x="158" y="0"/>
                  </a:lnTo>
                  <a:lnTo>
                    <a:pt x="154" y="0"/>
                  </a:lnTo>
                  <a:lnTo>
                    <a:pt x="150" y="0"/>
                  </a:lnTo>
                  <a:lnTo>
                    <a:pt x="146" y="0"/>
                  </a:lnTo>
                  <a:lnTo>
                    <a:pt x="142" y="0"/>
                  </a:lnTo>
                  <a:lnTo>
                    <a:pt x="138" y="0"/>
                  </a:lnTo>
                  <a:lnTo>
                    <a:pt x="134" y="0"/>
                  </a:lnTo>
                  <a:lnTo>
                    <a:pt x="130" y="1"/>
                  </a:lnTo>
                  <a:lnTo>
                    <a:pt x="126" y="1"/>
                  </a:lnTo>
                  <a:lnTo>
                    <a:pt x="122" y="2"/>
                  </a:lnTo>
                  <a:lnTo>
                    <a:pt x="118" y="2"/>
                  </a:lnTo>
                  <a:lnTo>
                    <a:pt x="114" y="3"/>
                  </a:lnTo>
                  <a:lnTo>
                    <a:pt x="110" y="3"/>
                  </a:lnTo>
                  <a:lnTo>
                    <a:pt x="106" y="4"/>
                  </a:lnTo>
                  <a:lnTo>
                    <a:pt x="102" y="5"/>
                  </a:lnTo>
                  <a:lnTo>
                    <a:pt x="98" y="6"/>
                  </a:lnTo>
                  <a:lnTo>
                    <a:pt x="94" y="7"/>
                  </a:lnTo>
                  <a:lnTo>
                    <a:pt x="90" y="8"/>
                  </a:lnTo>
                  <a:lnTo>
                    <a:pt x="86" y="9"/>
                  </a:lnTo>
                  <a:lnTo>
                    <a:pt x="82" y="10"/>
                  </a:lnTo>
                  <a:lnTo>
                    <a:pt x="78" y="12"/>
                  </a:lnTo>
                  <a:lnTo>
                    <a:pt x="74" y="13"/>
                  </a:lnTo>
                  <a:lnTo>
                    <a:pt x="71" y="15"/>
                  </a:lnTo>
                  <a:lnTo>
                    <a:pt x="67" y="16"/>
                  </a:lnTo>
                  <a:lnTo>
                    <a:pt x="63" y="18"/>
                  </a:lnTo>
                  <a:lnTo>
                    <a:pt x="59" y="20"/>
                  </a:lnTo>
                  <a:lnTo>
                    <a:pt x="56" y="22"/>
                  </a:lnTo>
                  <a:lnTo>
                    <a:pt x="52" y="24"/>
                  </a:lnTo>
                  <a:lnTo>
                    <a:pt x="48" y="26"/>
                  </a:lnTo>
                  <a:lnTo>
                    <a:pt x="45" y="28"/>
                  </a:lnTo>
                  <a:lnTo>
                    <a:pt x="42" y="31"/>
                  </a:lnTo>
                  <a:lnTo>
                    <a:pt x="38" y="33"/>
                  </a:lnTo>
                  <a:lnTo>
                    <a:pt x="35" y="36"/>
                  </a:lnTo>
                  <a:lnTo>
                    <a:pt x="32" y="38"/>
                  </a:lnTo>
                  <a:lnTo>
                    <a:pt x="29" y="41"/>
                  </a:lnTo>
                  <a:lnTo>
                    <a:pt x="26" y="44"/>
                  </a:lnTo>
                  <a:lnTo>
                    <a:pt x="24" y="47"/>
                  </a:lnTo>
                  <a:lnTo>
                    <a:pt x="21" y="50"/>
                  </a:lnTo>
                  <a:lnTo>
                    <a:pt x="19" y="53"/>
                  </a:lnTo>
                  <a:lnTo>
                    <a:pt x="17" y="56"/>
                  </a:lnTo>
                  <a:lnTo>
                    <a:pt x="15" y="59"/>
                  </a:lnTo>
                  <a:lnTo>
                    <a:pt x="13" y="62"/>
                  </a:lnTo>
                  <a:lnTo>
                    <a:pt x="11" y="66"/>
                  </a:lnTo>
                  <a:lnTo>
                    <a:pt x="10" y="69"/>
                  </a:lnTo>
                  <a:lnTo>
                    <a:pt x="8" y="73"/>
                  </a:lnTo>
                  <a:lnTo>
                    <a:pt x="7" y="77"/>
                  </a:lnTo>
                  <a:lnTo>
                    <a:pt x="6" y="80"/>
                  </a:lnTo>
                  <a:lnTo>
                    <a:pt x="4" y="84"/>
                  </a:lnTo>
                  <a:lnTo>
                    <a:pt x="4" y="88"/>
                  </a:lnTo>
                  <a:lnTo>
                    <a:pt x="3" y="92"/>
                  </a:lnTo>
                  <a:lnTo>
                    <a:pt x="2" y="96"/>
                  </a:lnTo>
                  <a:lnTo>
                    <a:pt x="1" y="100"/>
                  </a:lnTo>
                  <a:lnTo>
                    <a:pt x="1" y="104"/>
                  </a:lnTo>
                  <a:lnTo>
                    <a:pt x="0" y="108"/>
                  </a:lnTo>
                  <a:lnTo>
                    <a:pt x="0" y="113"/>
                  </a:lnTo>
                  <a:lnTo>
                    <a:pt x="0" y="117"/>
                  </a:lnTo>
                  <a:lnTo>
                    <a:pt x="0" y="121"/>
                  </a:lnTo>
                  <a:lnTo>
                    <a:pt x="0" y="125"/>
                  </a:lnTo>
                  <a:lnTo>
                    <a:pt x="0" y="129"/>
                  </a:lnTo>
                  <a:lnTo>
                    <a:pt x="0" y="133"/>
                  </a:lnTo>
                  <a:lnTo>
                    <a:pt x="0" y="138"/>
                  </a:lnTo>
                  <a:lnTo>
                    <a:pt x="0" y="142"/>
                  </a:lnTo>
                  <a:lnTo>
                    <a:pt x="0" y="146"/>
                  </a:lnTo>
                  <a:lnTo>
                    <a:pt x="0" y="148"/>
                  </a:lnTo>
                  <a:lnTo>
                    <a:pt x="0" y="152"/>
                  </a:lnTo>
                  <a:lnTo>
                    <a:pt x="1" y="156"/>
                  </a:lnTo>
                  <a:lnTo>
                    <a:pt x="1" y="160"/>
                  </a:lnTo>
                  <a:lnTo>
                    <a:pt x="1" y="164"/>
                  </a:lnTo>
                  <a:lnTo>
                    <a:pt x="2" y="168"/>
                  </a:lnTo>
                  <a:lnTo>
                    <a:pt x="2" y="172"/>
                  </a:lnTo>
                  <a:lnTo>
                    <a:pt x="3" y="176"/>
                  </a:lnTo>
                  <a:lnTo>
                    <a:pt x="3" y="180"/>
                  </a:lnTo>
                  <a:lnTo>
                    <a:pt x="4" y="184"/>
                  </a:lnTo>
                  <a:lnTo>
                    <a:pt x="5" y="188"/>
                  </a:lnTo>
                  <a:lnTo>
                    <a:pt x="6" y="192"/>
                  </a:lnTo>
                  <a:lnTo>
                    <a:pt x="6" y="196"/>
                  </a:lnTo>
                  <a:lnTo>
                    <a:pt x="7" y="200"/>
                  </a:lnTo>
                  <a:lnTo>
                    <a:pt x="8" y="204"/>
                  </a:lnTo>
                  <a:lnTo>
                    <a:pt x="10" y="207"/>
                  </a:lnTo>
                  <a:lnTo>
                    <a:pt x="11" y="211"/>
                  </a:lnTo>
                  <a:lnTo>
                    <a:pt x="12" y="215"/>
                  </a:lnTo>
                  <a:lnTo>
                    <a:pt x="13" y="219"/>
                  </a:lnTo>
                  <a:lnTo>
                    <a:pt x="15" y="223"/>
                  </a:lnTo>
                  <a:lnTo>
                    <a:pt x="16" y="226"/>
                  </a:lnTo>
                  <a:lnTo>
                    <a:pt x="18" y="230"/>
                  </a:lnTo>
                  <a:lnTo>
                    <a:pt x="20" y="234"/>
                  </a:lnTo>
                  <a:lnTo>
                    <a:pt x="22" y="237"/>
                  </a:lnTo>
                  <a:lnTo>
                    <a:pt x="23" y="239"/>
                  </a:lnTo>
                  <a:lnTo>
                    <a:pt x="25" y="243"/>
                  </a:lnTo>
                  <a:lnTo>
                    <a:pt x="27" y="247"/>
                  </a:lnTo>
                  <a:lnTo>
                    <a:pt x="29" y="250"/>
                  </a:lnTo>
                  <a:lnTo>
                    <a:pt x="31" y="254"/>
                  </a:lnTo>
                  <a:lnTo>
                    <a:pt x="33" y="257"/>
                  </a:lnTo>
                  <a:lnTo>
                    <a:pt x="36" y="261"/>
                  </a:lnTo>
                  <a:lnTo>
                    <a:pt x="38" y="265"/>
                  </a:lnTo>
                  <a:lnTo>
                    <a:pt x="40" y="268"/>
                  </a:lnTo>
                  <a:lnTo>
                    <a:pt x="43" y="272"/>
                  </a:lnTo>
                  <a:lnTo>
                    <a:pt x="45" y="275"/>
                  </a:lnTo>
                  <a:lnTo>
                    <a:pt x="47" y="279"/>
                  </a:lnTo>
                  <a:lnTo>
                    <a:pt x="50" y="282"/>
                  </a:lnTo>
                  <a:lnTo>
                    <a:pt x="52" y="286"/>
                  </a:lnTo>
                  <a:lnTo>
                    <a:pt x="54" y="290"/>
                  </a:lnTo>
                  <a:lnTo>
                    <a:pt x="56" y="293"/>
                  </a:lnTo>
                  <a:lnTo>
                    <a:pt x="57" y="297"/>
                  </a:lnTo>
                  <a:lnTo>
                    <a:pt x="59" y="300"/>
                  </a:lnTo>
                  <a:lnTo>
                    <a:pt x="60" y="304"/>
                  </a:lnTo>
                  <a:lnTo>
                    <a:pt x="62" y="308"/>
                  </a:lnTo>
                  <a:lnTo>
                    <a:pt x="63" y="311"/>
                  </a:lnTo>
                  <a:lnTo>
                    <a:pt x="64" y="315"/>
                  </a:lnTo>
                  <a:lnTo>
                    <a:pt x="65" y="319"/>
                  </a:lnTo>
                  <a:lnTo>
                    <a:pt x="65" y="323"/>
                  </a:lnTo>
                  <a:lnTo>
                    <a:pt x="65" y="327"/>
                  </a:lnTo>
                  <a:lnTo>
                    <a:pt x="65" y="330"/>
                  </a:lnTo>
                  <a:lnTo>
                    <a:pt x="65" y="334"/>
                  </a:lnTo>
                  <a:lnTo>
                    <a:pt x="64" y="338"/>
                  </a:lnTo>
                  <a:lnTo>
                    <a:pt x="63" y="342"/>
                  </a:lnTo>
                  <a:lnTo>
                    <a:pt x="62" y="346"/>
                  </a:lnTo>
                  <a:lnTo>
                    <a:pt x="61" y="350"/>
                  </a:lnTo>
                  <a:lnTo>
                    <a:pt x="59" y="354"/>
                  </a:lnTo>
                  <a:lnTo>
                    <a:pt x="57" y="357"/>
                  </a:lnTo>
                  <a:lnTo>
                    <a:pt x="55" y="361"/>
                  </a:lnTo>
                  <a:lnTo>
                    <a:pt x="52" y="364"/>
                  </a:lnTo>
                  <a:lnTo>
                    <a:pt x="50" y="366"/>
                  </a:lnTo>
                  <a:lnTo>
                    <a:pt x="47" y="369"/>
                  </a:lnTo>
                  <a:lnTo>
                    <a:pt x="44" y="372"/>
                  </a:lnTo>
                  <a:lnTo>
                    <a:pt x="41" y="374"/>
                  </a:lnTo>
                  <a:lnTo>
                    <a:pt x="38" y="376"/>
                  </a:lnTo>
                  <a:lnTo>
                    <a:pt x="34" y="378"/>
                  </a:lnTo>
                  <a:lnTo>
                    <a:pt x="31" y="380"/>
                  </a:lnTo>
                  <a:lnTo>
                    <a:pt x="27" y="382"/>
                  </a:lnTo>
                  <a:lnTo>
                    <a:pt x="25" y="383"/>
                  </a:lnTo>
                  <a:lnTo>
                    <a:pt x="25" y="383"/>
                  </a:lnTo>
                </a:path>
              </a:pathLst>
            </a:custGeom>
            <a:noFill/>
            <a:ln w="0">
              <a:solidFill>
                <a:srgbClr val="FF0000"/>
              </a:solidFill>
              <a:prstDash val="solid"/>
              <a:round/>
              <a:headEnd/>
              <a:tailEnd/>
            </a:ln>
          </p:spPr>
          <p:txBody>
            <a:bodyPr/>
            <a:lstStyle/>
            <a:p>
              <a:endParaRPr lang="el-GR"/>
            </a:p>
          </p:txBody>
        </p:sp>
        <p:sp>
          <p:nvSpPr>
            <p:cNvPr id="108844" name="Freeform 300"/>
            <p:cNvSpPr>
              <a:spLocks noChangeAspect="1"/>
            </p:cNvSpPr>
            <p:nvPr/>
          </p:nvSpPr>
          <p:spPr bwMode="auto">
            <a:xfrm>
              <a:off x="-87" y="2116"/>
              <a:ext cx="1961" cy="1408"/>
            </a:xfrm>
            <a:custGeom>
              <a:avLst/>
              <a:gdLst/>
              <a:ahLst/>
              <a:cxnLst>
                <a:cxn ang="0">
                  <a:pos x="3" y="24"/>
                </a:cxn>
                <a:cxn ang="0">
                  <a:pos x="7" y="52"/>
                </a:cxn>
                <a:cxn ang="0">
                  <a:pos x="11" y="79"/>
                </a:cxn>
                <a:cxn ang="0">
                  <a:pos x="16" y="107"/>
                </a:cxn>
                <a:cxn ang="0">
                  <a:pos x="21" y="134"/>
                </a:cxn>
                <a:cxn ang="0">
                  <a:pos x="27" y="161"/>
                </a:cxn>
                <a:cxn ang="0">
                  <a:pos x="33" y="188"/>
                </a:cxn>
                <a:cxn ang="0">
                  <a:pos x="40" y="215"/>
                </a:cxn>
                <a:cxn ang="0">
                  <a:pos x="46" y="243"/>
                </a:cxn>
                <a:cxn ang="0">
                  <a:pos x="53" y="269"/>
                </a:cxn>
                <a:cxn ang="0">
                  <a:pos x="60" y="296"/>
                </a:cxn>
                <a:cxn ang="0">
                  <a:pos x="68" y="323"/>
                </a:cxn>
                <a:cxn ang="0">
                  <a:pos x="76" y="350"/>
                </a:cxn>
                <a:cxn ang="0">
                  <a:pos x="85" y="377"/>
                </a:cxn>
                <a:cxn ang="0">
                  <a:pos x="96" y="403"/>
                </a:cxn>
                <a:cxn ang="0">
                  <a:pos x="108" y="428"/>
                </a:cxn>
                <a:cxn ang="0">
                  <a:pos x="124" y="452"/>
                </a:cxn>
                <a:cxn ang="0">
                  <a:pos x="141" y="475"/>
                </a:cxn>
                <a:cxn ang="0">
                  <a:pos x="160" y="495"/>
                </a:cxn>
                <a:cxn ang="0">
                  <a:pos x="179" y="514"/>
                </a:cxn>
                <a:cxn ang="0">
                  <a:pos x="200" y="532"/>
                </a:cxn>
                <a:cxn ang="0">
                  <a:pos x="222" y="550"/>
                </a:cxn>
                <a:cxn ang="0">
                  <a:pos x="242" y="567"/>
                </a:cxn>
                <a:cxn ang="0">
                  <a:pos x="265" y="584"/>
                </a:cxn>
                <a:cxn ang="0">
                  <a:pos x="288" y="600"/>
                </a:cxn>
                <a:cxn ang="0">
                  <a:pos x="310" y="613"/>
                </a:cxn>
                <a:cxn ang="0">
                  <a:pos x="335" y="626"/>
                </a:cxn>
                <a:cxn ang="0">
                  <a:pos x="361" y="636"/>
                </a:cxn>
                <a:cxn ang="0">
                  <a:pos x="389" y="643"/>
                </a:cxn>
                <a:cxn ang="0">
                  <a:pos x="417" y="647"/>
                </a:cxn>
                <a:cxn ang="0">
                  <a:pos x="445" y="649"/>
                </a:cxn>
                <a:cxn ang="0">
                  <a:pos x="474" y="649"/>
                </a:cxn>
                <a:cxn ang="0">
                  <a:pos x="502" y="647"/>
                </a:cxn>
                <a:cxn ang="0">
                  <a:pos x="531" y="643"/>
                </a:cxn>
                <a:cxn ang="0">
                  <a:pos x="558" y="635"/>
                </a:cxn>
                <a:cxn ang="0">
                  <a:pos x="584" y="624"/>
                </a:cxn>
                <a:cxn ang="0">
                  <a:pos x="608" y="612"/>
                </a:cxn>
                <a:cxn ang="0">
                  <a:pos x="631" y="597"/>
                </a:cxn>
                <a:cxn ang="0">
                  <a:pos x="654" y="580"/>
                </a:cxn>
                <a:cxn ang="0">
                  <a:pos x="677" y="563"/>
                </a:cxn>
                <a:cxn ang="0">
                  <a:pos x="699" y="545"/>
                </a:cxn>
                <a:cxn ang="0">
                  <a:pos x="720" y="527"/>
                </a:cxn>
                <a:cxn ang="0">
                  <a:pos x="738" y="508"/>
                </a:cxn>
                <a:cxn ang="0">
                  <a:pos x="757" y="488"/>
                </a:cxn>
                <a:cxn ang="0">
                  <a:pos x="774" y="465"/>
                </a:cxn>
                <a:cxn ang="0">
                  <a:pos x="790" y="441"/>
                </a:cxn>
                <a:cxn ang="0">
                  <a:pos x="804" y="417"/>
                </a:cxn>
                <a:cxn ang="0">
                  <a:pos x="816" y="392"/>
                </a:cxn>
                <a:cxn ang="0">
                  <a:pos x="827" y="366"/>
                </a:cxn>
                <a:cxn ang="0">
                  <a:pos x="836" y="342"/>
                </a:cxn>
                <a:cxn ang="0">
                  <a:pos x="844" y="315"/>
                </a:cxn>
                <a:cxn ang="0">
                  <a:pos x="852" y="288"/>
                </a:cxn>
                <a:cxn ang="0">
                  <a:pos x="859" y="260"/>
                </a:cxn>
                <a:cxn ang="0">
                  <a:pos x="866" y="233"/>
                </a:cxn>
                <a:cxn ang="0">
                  <a:pos x="872" y="206"/>
                </a:cxn>
                <a:cxn ang="0">
                  <a:pos x="878" y="178"/>
                </a:cxn>
                <a:cxn ang="0">
                  <a:pos x="883" y="150"/>
                </a:cxn>
                <a:cxn ang="0">
                  <a:pos x="888" y="123"/>
                </a:cxn>
                <a:cxn ang="0">
                  <a:pos x="892" y="95"/>
                </a:cxn>
                <a:cxn ang="0">
                  <a:pos x="896" y="68"/>
                </a:cxn>
                <a:cxn ang="0">
                  <a:pos x="900" y="40"/>
                </a:cxn>
                <a:cxn ang="0">
                  <a:pos x="903" y="12"/>
                </a:cxn>
              </a:cxnLst>
              <a:rect l="0" t="0" r="r" b="b"/>
              <a:pathLst>
                <a:path w="904" h="649">
                  <a:moveTo>
                    <a:pt x="0" y="1"/>
                  </a:moveTo>
                  <a:lnTo>
                    <a:pt x="1" y="5"/>
                  </a:lnTo>
                  <a:lnTo>
                    <a:pt x="1" y="9"/>
                  </a:lnTo>
                  <a:lnTo>
                    <a:pt x="2" y="13"/>
                  </a:lnTo>
                  <a:lnTo>
                    <a:pt x="2" y="17"/>
                  </a:lnTo>
                  <a:lnTo>
                    <a:pt x="3" y="21"/>
                  </a:lnTo>
                  <a:lnTo>
                    <a:pt x="3" y="24"/>
                  </a:lnTo>
                  <a:lnTo>
                    <a:pt x="4" y="28"/>
                  </a:lnTo>
                  <a:lnTo>
                    <a:pt x="4" y="32"/>
                  </a:lnTo>
                  <a:lnTo>
                    <a:pt x="5" y="36"/>
                  </a:lnTo>
                  <a:lnTo>
                    <a:pt x="5" y="40"/>
                  </a:lnTo>
                  <a:lnTo>
                    <a:pt x="6" y="44"/>
                  </a:lnTo>
                  <a:lnTo>
                    <a:pt x="6" y="48"/>
                  </a:lnTo>
                  <a:lnTo>
                    <a:pt x="7" y="52"/>
                  </a:lnTo>
                  <a:lnTo>
                    <a:pt x="7" y="56"/>
                  </a:lnTo>
                  <a:lnTo>
                    <a:pt x="8" y="60"/>
                  </a:lnTo>
                  <a:lnTo>
                    <a:pt x="9" y="64"/>
                  </a:lnTo>
                  <a:lnTo>
                    <a:pt x="9" y="68"/>
                  </a:lnTo>
                  <a:lnTo>
                    <a:pt x="10" y="72"/>
                  </a:lnTo>
                  <a:lnTo>
                    <a:pt x="10" y="75"/>
                  </a:lnTo>
                  <a:lnTo>
                    <a:pt x="11" y="79"/>
                  </a:lnTo>
                  <a:lnTo>
                    <a:pt x="12" y="83"/>
                  </a:lnTo>
                  <a:lnTo>
                    <a:pt x="12" y="87"/>
                  </a:lnTo>
                  <a:lnTo>
                    <a:pt x="13" y="91"/>
                  </a:lnTo>
                  <a:lnTo>
                    <a:pt x="14" y="95"/>
                  </a:lnTo>
                  <a:lnTo>
                    <a:pt x="14" y="99"/>
                  </a:lnTo>
                  <a:lnTo>
                    <a:pt x="15" y="103"/>
                  </a:lnTo>
                  <a:lnTo>
                    <a:pt x="16" y="107"/>
                  </a:lnTo>
                  <a:lnTo>
                    <a:pt x="16" y="111"/>
                  </a:lnTo>
                  <a:lnTo>
                    <a:pt x="17" y="114"/>
                  </a:lnTo>
                  <a:lnTo>
                    <a:pt x="18" y="118"/>
                  </a:lnTo>
                  <a:lnTo>
                    <a:pt x="19" y="122"/>
                  </a:lnTo>
                  <a:lnTo>
                    <a:pt x="19" y="126"/>
                  </a:lnTo>
                  <a:lnTo>
                    <a:pt x="20" y="130"/>
                  </a:lnTo>
                  <a:lnTo>
                    <a:pt x="21" y="134"/>
                  </a:lnTo>
                  <a:lnTo>
                    <a:pt x="22" y="138"/>
                  </a:lnTo>
                  <a:lnTo>
                    <a:pt x="23" y="142"/>
                  </a:lnTo>
                  <a:lnTo>
                    <a:pt x="23" y="146"/>
                  </a:lnTo>
                  <a:lnTo>
                    <a:pt x="24" y="150"/>
                  </a:lnTo>
                  <a:lnTo>
                    <a:pt x="25" y="154"/>
                  </a:lnTo>
                  <a:lnTo>
                    <a:pt x="26" y="158"/>
                  </a:lnTo>
                  <a:lnTo>
                    <a:pt x="27" y="161"/>
                  </a:lnTo>
                  <a:lnTo>
                    <a:pt x="28" y="165"/>
                  </a:lnTo>
                  <a:lnTo>
                    <a:pt x="28" y="169"/>
                  </a:lnTo>
                  <a:lnTo>
                    <a:pt x="29" y="173"/>
                  </a:lnTo>
                  <a:lnTo>
                    <a:pt x="30" y="176"/>
                  </a:lnTo>
                  <a:lnTo>
                    <a:pt x="31" y="180"/>
                  </a:lnTo>
                  <a:lnTo>
                    <a:pt x="32" y="184"/>
                  </a:lnTo>
                  <a:lnTo>
                    <a:pt x="33" y="188"/>
                  </a:lnTo>
                  <a:lnTo>
                    <a:pt x="34" y="192"/>
                  </a:lnTo>
                  <a:lnTo>
                    <a:pt x="35" y="196"/>
                  </a:lnTo>
                  <a:lnTo>
                    <a:pt x="36" y="200"/>
                  </a:lnTo>
                  <a:lnTo>
                    <a:pt x="37" y="204"/>
                  </a:lnTo>
                  <a:lnTo>
                    <a:pt x="38" y="208"/>
                  </a:lnTo>
                  <a:lnTo>
                    <a:pt x="39" y="211"/>
                  </a:lnTo>
                  <a:lnTo>
                    <a:pt x="40" y="215"/>
                  </a:lnTo>
                  <a:lnTo>
                    <a:pt x="40" y="219"/>
                  </a:lnTo>
                  <a:lnTo>
                    <a:pt x="41" y="223"/>
                  </a:lnTo>
                  <a:lnTo>
                    <a:pt x="42" y="227"/>
                  </a:lnTo>
                  <a:lnTo>
                    <a:pt x="43" y="231"/>
                  </a:lnTo>
                  <a:lnTo>
                    <a:pt x="44" y="235"/>
                  </a:lnTo>
                  <a:lnTo>
                    <a:pt x="45" y="239"/>
                  </a:lnTo>
                  <a:lnTo>
                    <a:pt x="46" y="243"/>
                  </a:lnTo>
                  <a:lnTo>
                    <a:pt x="47" y="246"/>
                  </a:lnTo>
                  <a:lnTo>
                    <a:pt x="48" y="250"/>
                  </a:lnTo>
                  <a:lnTo>
                    <a:pt x="49" y="254"/>
                  </a:lnTo>
                  <a:lnTo>
                    <a:pt x="50" y="258"/>
                  </a:lnTo>
                  <a:lnTo>
                    <a:pt x="51" y="261"/>
                  </a:lnTo>
                  <a:lnTo>
                    <a:pt x="52" y="265"/>
                  </a:lnTo>
                  <a:lnTo>
                    <a:pt x="53" y="269"/>
                  </a:lnTo>
                  <a:lnTo>
                    <a:pt x="54" y="273"/>
                  </a:lnTo>
                  <a:lnTo>
                    <a:pt x="55" y="277"/>
                  </a:lnTo>
                  <a:lnTo>
                    <a:pt x="56" y="280"/>
                  </a:lnTo>
                  <a:lnTo>
                    <a:pt x="57" y="284"/>
                  </a:lnTo>
                  <a:lnTo>
                    <a:pt x="58" y="288"/>
                  </a:lnTo>
                  <a:lnTo>
                    <a:pt x="59" y="292"/>
                  </a:lnTo>
                  <a:lnTo>
                    <a:pt x="60" y="296"/>
                  </a:lnTo>
                  <a:lnTo>
                    <a:pt x="61" y="300"/>
                  </a:lnTo>
                  <a:lnTo>
                    <a:pt x="62" y="304"/>
                  </a:lnTo>
                  <a:lnTo>
                    <a:pt x="63" y="307"/>
                  </a:lnTo>
                  <a:lnTo>
                    <a:pt x="64" y="311"/>
                  </a:lnTo>
                  <a:lnTo>
                    <a:pt x="65" y="315"/>
                  </a:lnTo>
                  <a:lnTo>
                    <a:pt x="66" y="319"/>
                  </a:lnTo>
                  <a:lnTo>
                    <a:pt x="68" y="323"/>
                  </a:lnTo>
                  <a:lnTo>
                    <a:pt x="69" y="327"/>
                  </a:lnTo>
                  <a:lnTo>
                    <a:pt x="70" y="331"/>
                  </a:lnTo>
                  <a:lnTo>
                    <a:pt x="71" y="334"/>
                  </a:lnTo>
                  <a:lnTo>
                    <a:pt x="72" y="338"/>
                  </a:lnTo>
                  <a:lnTo>
                    <a:pt x="73" y="342"/>
                  </a:lnTo>
                  <a:lnTo>
                    <a:pt x="75" y="346"/>
                  </a:lnTo>
                  <a:lnTo>
                    <a:pt x="76" y="350"/>
                  </a:lnTo>
                  <a:lnTo>
                    <a:pt x="77" y="354"/>
                  </a:lnTo>
                  <a:lnTo>
                    <a:pt x="78" y="358"/>
                  </a:lnTo>
                  <a:lnTo>
                    <a:pt x="80" y="362"/>
                  </a:lnTo>
                  <a:lnTo>
                    <a:pt x="81" y="365"/>
                  </a:lnTo>
                  <a:lnTo>
                    <a:pt x="82" y="369"/>
                  </a:lnTo>
                  <a:lnTo>
                    <a:pt x="84" y="373"/>
                  </a:lnTo>
                  <a:lnTo>
                    <a:pt x="85" y="377"/>
                  </a:lnTo>
                  <a:lnTo>
                    <a:pt x="87" y="380"/>
                  </a:lnTo>
                  <a:lnTo>
                    <a:pt x="88" y="384"/>
                  </a:lnTo>
                  <a:lnTo>
                    <a:pt x="90" y="388"/>
                  </a:lnTo>
                  <a:lnTo>
                    <a:pt x="91" y="392"/>
                  </a:lnTo>
                  <a:lnTo>
                    <a:pt x="93" y="395"/>
                  </a:lnTo>
                  <a:lnTo>
                    <a:pt x="94" y="399"/>
                  </a:lnTo>
                  <a:lnTo>
                    <a:pt x="96" y="403"/>
                  </a:lnTo>
                  <a:lnTo>
                    <a:pt x="98" y="406"/>
                  </a:lnTo>
                  <a:lnTo>
                    <a:pt x="99" y="410"/>
                  </a:lnTo>
                  <a:lnTo>
                    <a:pt x="101" y="413"/>
                  </a:lnTo>
                  <a:lnTo>
                    <a:pt x="103" y="417"/>
                  </a:lnTo>
                  <a:lnTo>
                    <a:pt x="105" y="421"/>
                  </a:lnTo>
                  <a:lnTo>
                    <a:pt x="107" y="424"/>
                  </a:lnTo>
                  <a:lnTo>
                    <a:pt x="108" y="428"/>
                  </a:lnTo>
                  <a:lnTo>
                    <a:pt x="110" y="431"/>
                  </a:lnTo>
                  <a:lnTo>
                    <a:pt x="112" y="435"/>
                  </a:lnTo>
                  <a:lnTo>
                    <a:pt x="115" y="439"/>
                  </a:lnTo>
                  <a:lnTo>
                    <a:pt x="117" y="442"/>
                  </a:lnTo>
                  <a:lnTo>
                    <a:pt x="120" y="446"/>
                  </a:lnTo>
                  <a:lnTo>
                    <a:pt x="122" y="449"/>
                  </a:lnTo>
                  <a:lnTo>
                    <a:pt x="124" y="452"/>
                  </a:lnTo>
                  <a:lnTo>
                    <a:pt x="126" y="456"/>
                  </a:lnTo>
                  <a:lnTo>
                    <a:pt x="129" y="459"/>
                  </a:lnTo>
                  <a:lnTo>
                    <a:pt x="131" y="462"/>
                  </a:lnTo>
                  <a:lnTo>
                    <a:pt x="134" y="465"/>
                  </a:lnTo>
                  <a:lnTo>
                    <a:pt x="136" y="468"/>
                  </a:lnTo>
                  <a:lnTo>
                    <a:pt x="139" y="472"/>
                  </a:lnTo>
                  <a:lnTo>
                    <a:pt x="141" y="475"/>
                  </a:lnTo>
                  <a:lnTo>
                    <a:pt x="144" y="478"/>
                  </a:lnTo>
                  <a:lnTo>
                    <a:pt x="146" y="481"/>
                  </a:lnTo>
                  <a:lnTo>
                    <a:pt x="149" y="484"/>
                  </a:lnTo>
                  <a:lnTo>
                    <a:pt x="152" y="487"/>
                  </a:lnTo>
                  <a:lnTo>
                    <a:pt x="154" y="490"/>
                  </a:lnTo>
                  <a:lnTo>
                    <a:pt x="157" y="493"/>
                  </a:lnTo>
                  <a:lnTo>
                    <a:pt x="160" y="495"/>
                  </a:lnTo>
                  <a:lnTo>
                    <a:pt x="163" y="498"/>
                  </a:lnTo>
                  <a:lnTo>
                    <a:pt x="166" y="501"/>
                  </a:lnTo>
                  <a:lnTo>
                    <a:pt x="168" y="503"/>
                  </a:lnTo>
                  <a:lnTo>
                    <a:pt x="170" y="506"/>
                  </a:lnTo>
                  <a:lnTo>
                    <a:pt x="173" y="508"/>
                  </a:lnTo>
                  <a:lnTo>
                    <a:pt x="176" y="511"/>
                  </a:lnTo>
                  <a:lnTo>
                    <a:pt x="179" y="514"/>
                  </a:lnTo>
                  <a:lnTo>
                    <a:pt x="182" y="517"/>
                  </a:lnTo>
                  <a:lnTo>
                    <a:pt x="185" y="519"/>
                  </a:lnTo>
                  <a:lnTo>
                    <a:pt x="188" y="522"/>
                  </a:lnTo>
                  <a:lnTo>
                    <a:pt x="191" y="525"/>
                  </a:lnTo>
                  <a:lnTo>
                    <a:pt x="194" y="527"/>
                  </a:lnTo>
                  <a:lnTo>
                    <a:pt x="197" y="530"/>
                  </a:lnTo>
                  <a:lnTo>
                    <a:pt x="200" y="532"/>
                  </a:lnTo>
                  <a:lnTo>
                    <a:pt x="203" y="535"/>
                  </a:lnTo>
                  <a:lnTo>
                    <a:pt x="206" y="538"/>
                  </a:lnTo>
                  <a:lnTo>
                    <a:pt x="209" y="540"/>
                  </a:lnTo>
                  <a:lnTo>
                    <a:pt x="212" y="543"/>
                  </a:lnTo>
                  <a:lnTo>
                    <a:pt x="216" y="545"/>
                  </a:lnTo>
                  <a:lnTo>
                    <a:pt x="219" y="548"/>
                  </a:lnTo>
                  <a:lnTo>
                    <a:pt x="222" y="550"/>
                  </a:lnTo>
                  <a:lnTo>
                    <a:pt x="225" y="553"/>
                  </a:lnTo>
                  <a:lnTo>
                    <a:pt x="228" y="555"/>
                  </a:lnTo>
                  <a:lnTo>
                    <a:pt x="230" y="557"/>
                  </a:lnTo>
                  <a:lnTo>
                    <a:pt x="233" y="559"/>
                  </a:lnTo>
                  <a:lnTo>
                    <a:pt x="236" y="562"/>
                  </a:lnTo>
                  <a:lnTo>
                    <a:pt x="239" y="564"/>
                  </a:lnTo>
                  <a:lnTo>
                    <a:pt x="242" y="567"/>
                  </a:lnTo>
                  <a:lnTo>
                    <a:pt x="246" y="569"/>
                  </a:lnTo>
                  <a:lnTo>
                    <a:pt x="249" y="572"/>
                  </a:lnTo>
                  <a:lnTo>
                    <a:pt x="252" y="574"/>
                  </a:lnTo>
                  <a:lnTo>
                    <a:pt x="255" y="576"/>
                  </a:lnTo>
                  <a:lnTo>
                    <a:pt x="258" y="579"/>
                  </a:lnTo>
                  <a:lnTo>
                    <a:pt x="261" y="581"/>
                  </a:lnTo>
                  <a:lnTo>
                    <a:pt x="265" y="584"/>
                  </a:lnTo>
                  <a:lnTo>
                    <a:pt x="268" y="586"/>
                  </a:lnTo>
                  <a:lnTo>
                    <a:pt x="271" y="588"/>
                  </a:lnTo>
                  <a:lnTo>
                    <a:pt x="274" y="591"/>
                  </a:lnTo>
                  <a:lnTo>
                    <a:pt x="278" y="593"/>
                  </a:lnTo>
                  <a:lnTo>
                    <a:pt x="281" y="595"/>
                  </a:lnTo>
                  <a:lnTo>
                    <a:pt x="284" y="597"/>
                  </a:lnTo>
                  <a:lnTo>
                    <a:pt x="288" y="600"/>
                  </a:lnTo>
                  <a:lnTo>
                    <a:pt x="291" y="602"/>
                  </a:lnTo>
                  <a:lnTo>
                    <a:pt x="294" y="604"/>
                  </a:lnTo>
                  <a:lnTo>
                    <a:pt x="296" y="605"/>
                  </a:lnTo>
                  <a:lnTo>
                    <a:pt x="300" y="607"/>
                  </a:lnTo>
                  <a:lnTo>
                    <a:pt x="303" y="609"/>
                  </a:lnTo>
                  <a:lnTo>
                    <a:pt x="307" y="611"/>
                  </a:lnTo>
                  <a:lnTo>
                    <a:pt x="310" y="613"/>
                  </a:lnTo>
                  <a:lnTo>
                    <a:pt x="314" y="615"/>
                  </a:lnTo>
                  <a:lnTo>
                    <a:pt x="317" y="617"/>
                  </a:lnTo>
                  <a:lnTo>
                    <a:pt x="321" y="619"/>
                  </a:lnTo>
                  <a:lnTo>
                    <a:pt x="324" y="621"/>
                  </a:lnTo>
                  <a:lnTo>
                    <a:pt x="328" y="623"/>
                  </a:lnTo>
                  <a:lnTo>
                    <a:pt x="332" y="624"/>
                  </a:lnTo>
                  <a:lnTo>
                    <a:pt x="335" y="626"/>
                  </a:lnTo>
                  <a:lnTo>
                    <a:pt x="339" y="628"/>
                  </a:lnTo>
                  <a:lnTo>
                    <a:pt x="343" y="629"/>
                  </a:lnTo>
                  <a:lnTo>
                    <a:pt x="346" y="631"/>
                  </a:lnTo>
                  <a:lnTo>
                    <a:pt x="350" y="632"/>
                  </a:lnTo>
                  <a:lnTo>
                    <a:pt x="354" y="633"/>
                  </a:lnTo>
                  <a:lnTo>
                    <a:pt x="358" y="635"/>
                  </a:lnTo>
                  <a:lnTo>
                    <a:pt x="361" y="636"/>
                  </a:lnTo>
                  <a:lnTo>
                    <a:pt x="365" y="637"/>
                  </a:lnTo>
                  <a:lnTo>
                    <a:pt x="370" y="638"/>
                  </a:lnTo>
                  <a:lnTo>
                    <a:pt x="374" y="639"/>
                  </a:lnTo>
                  <a:lnTo>
                    <a:pt x="377" y="640"/>
                  </a:lnTo>
                  <a:lnTo>
                    <a:pt x="381" y="641"/>
                  </a:lnTo>
                  <a:lnTo>
                    <a:pt x="385" y="642"/>
                  </a:lnTo>
                  <a:lnTo>
                    <a:pt x="389" y="643"/>
                  </a:lnTo>
                  <a:lnTo>
                    <a:pt x="393" y="644"/>
                  </a:lnTo>
                  <a:lnTo>
                    <a:pt x="397" y="644"/>
                  </a:lnTo>
                  <a:lnTo>
                    <a:pt x="401" y="645"/>
                  </a:lnTo>
                  <a:lnTo>
                    <a:pt x="405" y="646"/>
                  </a:lnTo>
                  <a:lnTo>
                    <a:pt x="409" y="646"/>
                  </a:lnTo>
                  <a:lnTo>
                    <a:pt x="413" y="646"/>
                  </a:lnTo>
                  <a:lnTo>
                    <a:pt x="417" y="647"/>
                  </a:lnTo>
                  <a:lnTo>
                    <a:pt x="421" y="647"/>
                  </a:lnTo>
                  <a:lnTo>
                    <a:pt x="425" y="648"/>
                  </a:lnTo>
                  <a:lnTo>
                    <a:pt x="429" y="648"/>
                  </a:lnTo>
                  <a:lnTo>
                    <a:pt x="433" y="648"/>
                  </a:lnTo>
                  <a:lnTo>
                    <a:pt x="437" y="648"/>
                  </a:lnTo>
                  <a:lnTo>
                    <a:pt x="441" y="649"/>
                  </a:lnTo>
                  <a:lnTo>
                    <a:pt x="445" y="649"/>
                  </a:lnTo>
                  <a:lnTo>
                    <a:pt x="450" y="649"/>
                  </a:lnTo>
                  <a:lnTo>
                    <a:pt x="454" y="649"/>
                  </a:lnTo>
                  <a:lnTo>
                    <a:pt x="458" y="649"/>
                  </a:lnTo>
                  <a:lnTo>
                    <a:pt x="462" y="649"/>
                  </a:lnTo>
                  <a:lnTo>
                    <a:pt x="466" y="649"/>
                  </a:lnTo>
                  <a:lnTo>
                    <a:pt x="470" y="649"/>
                  </a:lnTo>
                  <a:lnTo>
                    <a:pt x="474" y="649"/>
                  </a:lnTo>
                  <a:lnTo>
                    <a:pt x="478" y="649"/>
                  </a:lnTo>
                  <a:lnTo>
                    <a:pt x="482" y="649"/>
                  </a:lnTo>
                  <a:lnTo>
                    <a:pt x="486" y="649"/>
                  </a:lnTo>
                  <a:lnTo>
                    <a:pt x="490" y="648"/>
                  </a:lnTo>
                  <a:lnTo>
                    <a:pt x="494" y="648"/>
                  </a:lnTo>
                  <a:lnTo>
                    <a:pt x="498" y="648"/>
                  </a:lnTo>
                  <a:lnTo>
                    <a:pt x="502" y="647"/>
                  </a:lnTo>
                  <a:lnTo>
                    <a:pt x="506" y="647"/>
                  </a:lnTo>
                  <a:lnTo>
                    <a:pt x="510" y="647"/>
                  </a:lnTo>
                  <a:lnTo>
                    <a:pt x="514" y="646"/>
                  </a:lnTo>
                  <a:lnTo>
                    <a:pt x="518" y="645"/>
                  </a:lnTo>
                  <a:lnTo>
                    <a:pt x="522" y="645"/>
                  </a:lnTo>
                  <a:lnTo>
                    <a:pt x="526" y="644"/>
                  </a:lnTo>
                  <a:lnTo>
                    <a:pt x="531" y="643"/>
                  </a:lnTo>
                  <a:lnTo>
                    <a:pt x="535" y="642"/>
                  </a:lnTo>
                  <a:lnTo>
                    <a:pt x="539" y="641"/>
                  </a:lnTo>
                  <a:lnTo>
                    <a:pt x="543" y="640"/>
                  </a:lnTo>
                  <a:lnTo>
                    <a:pt x="546" y="639"/>
                  </a:lnTo>
                  <a:lnTo>
                    <a:pt x="550" y="638"/>
                  </a:lnTo>
                  <a:lnTo>
                    <a:pt x="554" y="636"/>
                  </a:lnTo>
                  <a:lnTo>
                    <a:pt x="558" y="635"/>
                  </a:lnTo>
                  <a:lnTo>
                    <a:pt x="562" y="634"/>
                  </a:lnTo>
                  <a:lnTo>
                    <a:pt x="565" y="632"/>
                  </a:lnTo>
                  <a:lnTo>
                    <a:pt x="569" y="631"/>
                  </a:lnTo>
                  <a:lnTo>
                    <a:pt x="573" y="629"/>
                  </a:lnTo>
                  <a:lnTo>
                    <a:pt x="577" y="628"/>
                  </a:lnTo>
                  <a:lnTo>
                    <a:pt x="580" y="626"/>
                  </a:lnTo>
                  <a:lnTo>
                    <a:pt x="584" y="624"/>
                  </a:lnTo>
                  <a:lnTo>
                    <a:pt x="587" y="623"/>
                  </a:lnTo>
                  <a:lnTo>
                    <a:pt x="591" y="621"/>
                  </a:lnTo>
                  <a:lnTo>
                    <a:pt x="595" y="619"/>
                  </a:lnTo>
                  <a:lnTo>
                    <a:pt x="598" y="617"/>
                  </a:lnTo>
                  <a:lnTo>
                    <a:pt x="602" y="615"/>
                  </a:lnTo>
                  <a:lnTo>
                    <a:pt x="604" y="614"/>
                  </a:lnTo>
                  <a:lnTo>
                    <a:pt x="608" y="612"/>
                  </a:lnTo>
                  <a:lnTo>
                    <a:pt x="611" y="610"/>
                  </a:lnTo>
                  <a:lnTo>
                    <a:pt x="615" y="607"/>
                  </a:lnTo>
                  <a:lnTo>
                    <a:pt x="618" y="605"/>
                  </a:lnTo>
                  <a:lnTo>
                    <a:pt x="621" y="603"/>
                  </a:lnTo>
                  <a:lnTo>
                    <a:pt x="625" y="601"/>
                  </a:lnTo>
                  <a:lnTo>
                    <a:pt x="628" y="599"/>
                  </a:lnTo>
                  <a:lnTo>
                    <a:pt x="631" y="597"/>
                  </a:lnTo>
                  <a:lnTo>
                    <a:pt x="635" y="594"/>
                  </a:lnTo>
                  <a:lnTo>
                    <a:pt x="638" y="592"/>
                  </a:lnTo>
                  <a:lnTo>
                    <a:pt x="641" y="590"/>
                  </a:lnTo>
                  <a:lnTo>
                    <a:pt x="644" y="587"/>
                  </a:lnTo>
                  <a:lnTo>
                    <a:pt x="648" y="585"/>
                  </a:lnTo>
                  <a:lnTo>
                    <a:pt x="651" y="583"/>
                  </a:lnTo>
                  <a:lnTo>
                    <a:pt x="654" y="580"/>
                  </a:lnTo>
                  <a:lnTo>
                    <a:pt x="657" y="578"/>
                  </a:lnTo>
                  <a:lnTo>
                    <a:pt x="660" y="575"/>
                  </a:lnTo>
                  <a:lnTo>
                    <a:pt x="664" y="573"/>
                  </a:lnTo>
                  <a:lnTo>
                    <a:pt x="667" y="571"/>
                  </a:lnTo>
                  <a:lnTo>
                    <a:pt x="671" y="568"/>
                  </a:lnTo>
                  <a:lnTo>
                    <a:pt x="674" y="565"/>
                  </a:lnTo>
                  <a:lnTo>
                    <a:pt x="677" y="563"/>
                  </a:lnTo>
                  <a:lnTo>
                    <a:pt x="680" y="560"/>
                  </a:lnTo>
                  <a:lnTo>
                    <a:pt x="683" y="558"/>
                  </a:lnTo>
                  <a:lnTo>
                    <a:pt x="686" y="555"/>
                  </a:lnTo>
                  <a:lnTo>
                    <a:pt x="689" y="553"/>
                  </a:lnTo>
                  <a:lnTo>
                    <a:pt x="693" y="550"/>
                  </a:lnTo>
                  <a:lnTo>
                    <a:pt x="696" y="548"/>
                  </a:lnTo>
                  <a:lnTo>
                    <a:pt x="699" y="545"/>
                  </a:lnTo>
                  <a:lnTo>
                    <a:pt x="702" y="542"/>
                  </a:lnTo>
                  <a:lnTo>
                    <a:pt x="705" y="540"/>
                  </a:lnTo>
                  <a:lnTo>
                    <a:pt x="708" y="537"/>
                  </a:lnTo>
                  <a:lnTo>
                    <a:pt x="711" y="535"/>
                  </a:lnTo>
                  <a:lnTo>
                    <a:pt x="714" y="532"/>
                  </a:lnTo>
                  <a:lnTo>
                    <a:pt x="717" y="529"/>
                  </a:lnTo>
                  <a:lnTo>
                    <a:pt x="720" y="527"/>
                  </a:lnTo>
                  <a:lnTo>
                    <a:pt x="723" y="524"/>
                  </a:lnTo>
                  <a:lnTo>
                    <a:pt x="726" y="521"/>
                  </a:lnTo>
                  <a:lnTo>
                    <a:pt x="728" y="518"/>
                  </a:lnTo>
                  <a:lnTo>
                    <a:pt x="731" y="515"/>
                  </a:lnTo>
                  <a:lnTo>
                    <a:pt x="733" y="514"/>
                  </a:lnTo>
                  <a:lnTo>
                    <a:pt x="735" y="511"/>
                  </a:lnTo>
                  <a:lnTo>
                    <a:pt x="738" y="508"/>
                  </a:lnTo>
                  <a:lnTo>
                    <a:pt x="741" y="506"/>
                  </a:lnTo>
                  <a:lnTo>
                    <a:pt x="744" y="503"/>
                  </a:lnTo>
                  <a:lnTo>
                    <a:pt x="746" y="500"/>
                  </a:lnTo>
                  <a:lnTo>
                    <a:pt x="749" y="497"/>
                  </a:lnTo>
                  <a:lnTo>
                    <a:pt x="752" y="494"/>
                  </a:lnTo>
                  <a:lnTo>
                    <a:pt x="754" y="491"/>
                  </a:lnTo>
                  <a:lnTo>
                    <a:pt x="757" y="488"/>
                  </a:lnTo>
                  <a:lnTo>
                    <a:pt x="760" y="485"/>
                  </a:lnTo>
                  <a:lnTo>
                    <a:pt x="762" y="481"/>
                  </a:lnTo>
                  <a:lnTo>
                    <a:pt x="765" y="478"/>
                  </a:lnTo>
                  <a:lnTo>
                    <a:pt x="767" y="475"/>
                  </a:lnTo>
                  <a:lnTo>
                    <a:pt x="770" y="472"/>
                  </a:lnTo>
                  <a:lnTo>
                    <a:pt x="772" y="469"/>
                  </a:lnTo>
                  <a:lnTo>
                    <a:pt x="774" y="465"/>
                  </a:lnTo>
                  <a:lnTo>
                    <a:pt x="777" y="462"/>
                  </a:lnTo>
                  <a:lnTo>
                    <a:pt x="779" y="459"/>
                  </a:lnTo>
                  <a:lnTo>
                    <a:pt x="781" y="456"/>
                  </a:lnTo>
                  <a:lnTo>
                    <a:pt x="784" y="452"/>
                  </a:lnTo>
                  <a:lnTo>
                    <a:pt x="786" y="448"/>
                  </a:lnTo>
                  <a:lnTo>
                    <a:pt x="788" y="445"/>
                  </a:lnTo>
                  <a:lnTo>
                    <a:pt x="790" y="441"/>
                  </a:lnTo>
                  <a:lnTo>
                    <a:pt x="792" y="438"/>
                  </a:lnTo>
                  <a:lnTo>
                    <a:pt x="794" y="435"/>
                  </a:lnTo>
                  <a:lnTo>
                    <a:pt x="796" y="431"/>
                  </a:lnTo>
                  <a:lnTo>
                    <a:pt x="798" y="428"/>
                  </a:lnTo>
                  <a:lnTo>
                    <a:pt x="800" y="424"/>
                  </a:lnTo>
                  <a:lnTo>
                    <a:pt x="802" y="421"/>
                  </a:lnTo>
                  <a:lnTo>
                    <a:pt x="804" y="417"/>
                  </a:lnTo>
                  <a:lnTo>
                    <a:pt x="806" y="413"/>
                  </a:lnTo>
                  <a:lnTo>
                    <a:pt x="808" y="410"/>
                  </a:lnTo>
                  <a:lnTo>
                    <a:pt x="810" y="406"/>
                  </a:lnTo>
                  <a:lnTo>
                    <a:pt x="811" y="403"/>
                  </a:lnTo>
                  <a:lnTo>
                    <a:pt x="813" y="399"/>
                  </a:lnTo>
                  <a:lnTo>
                    <a:pt x="815" y="395"/>
                  </a:lnTo>
                  <a:lnTo>
                    <a:pt x="816" y="392"/>
                  </a:lnTo>
                  <a:lnTo>
                    <a:pt x="818" y="388"/>
                  </a:lnTo>
                  <a:lnTo>
                    <a:pt x="820" y="384"/>
                  </a:lnTo>
                  <a:lnTo>
                    <a:pt x="821" y="381"/>
                  </a:lnTo>
                  <a:lnTo>
                    <a:pt x="823" y="377"/>
                  </a:lnTo>
                  <a:lnTo>
                    <a:pt x="824" y="373"/>
                  </a:lnTo>
                  <a:lnTo>
                    <a:pt x="826" y="370"/>
                  </a:lnTo>
                  <a:lnTo>
                    <a:pt x="827" y="366"/>
                  </a:lnTo>
                  <a:lnTo>
                    <a:pt x="828" y="364"/>
                  </a:lnTo>
                  <a:lnTo>
                    <a:pt x="829" y="360"/>
                  </a:lnTo>
                  <a:lnTo>
                    <a:pt x="831" y="357"/>
                  </a:lnTo>
                  <a:lnTo>
                    <a:pt x="832" y="353"/>
                  </a:lnTo>
                  <a:lnTo>
                    <a:pt x="833" y="349"/>
                  </a:lnTo>
                  <a:lnTo>
                    <a:pt x="835" y="345"/>
                  </a:lnTo>
                  <a:lnTo>
                    <a:pt x="836" y="342"/>
                  </a:lnTo>
                  <a:lnTo>
                    <a:pt x="837" y="338"/>
                  </a:lnTo>
                  <a:lnTo>
                    <a:pt x="838" y="334"/>
                  </a:lnTo>
                  <a:lnTo>
                    <a:pt x="840" y="330"/>
                  </a:lnTo>
                  <a:lnTo>
                    <a:pt x="841" y="326"/>
                  </a:lnTo>
                  <a:lnTo>
                    <a:pt x="842" y="323"/>
                  </a:lnTo>
                  <a:lnTo>
                    <a:pt x="843" y="319"/>
                  </a:lnTo>
                  <a:lnTo>
                    <a:pt x="844" y="315"/>
                  </a:lnTo>
                  <a:lnTo>
                    <a:pt x="845" y="311"/>
                  </a:lnTo>
                  <a:lnTo>
                    <a:pt x="847" y="307"/>
                  </a:lnTo>
                  <a:lnTo>
                    <a:pt x="848" y="303"/>
                  </a:lnTo>
                  <a:lnTo>
                    <a:pt x="849" y="299"/>
                  </a:lnTo>
                  <a:lnTo>
                    <a:pt x="850" y="296"/>
                  </a:lnTo>
                  <a:lnTo>
                    <a:pt x="851" y="292"/>
                  </a:lnTo>
                  <a:lnTo>
                    <a:pt x="852" y="288"/>
                  </a:lnTo>
                  <a:lnTo>
                    <a:pt x="853" y="284"/>
                  </a:lnTo>
                  <a:lnTo>
                    <a:pt x="854" y="280"/>
                  </a:lnTo>
                  <a:lnTo>
                    <a:pt x="855" y="276"/>
                  </a:lnTo>
                  <a:lnTo>
                    <a:pt x="856" y="272"/>
                  </a:lnTo>
                  <a:lnTo>
                    <a:pt x="857" y="268"/>
                  </a:lnTo>
                  <a:lnTo>
                    <a:pt x="858" y="264"/>
                  </a:lnTo>
                  <a:lnTo>
                    <a:pt x="859" y="260"/>
                  </a:lnTo>
                  <a:lnTo>
                    <a:pt x="860" y="256"/>
                  </a:lnTo>
                  <a:lnTo>
                    <a:pt x="861" y="252"/>
                  </a:lnTo>
                  <a:lnTo>
                    <a:pt x="862" y="248"/>
                  </a:lnTo>
                  <a:lnTo>
                    <a:pt x="863" y="245"/>
                  </a:lnTo>
                  <a:lnTo>
                    <a:pt x="864" y="241"/>
                  </a:lnTo>
                  <a:lnTo>
                    <a:pt x="865" y="237"/>
                  </a:lnTo>
                  <a:lnTo>
                    <a:pt x="866" y="233"/>
                  </a:lnTo>
                  <a:lnTo>
                    <a:pt x="867" y="229"/>
                  </a:lnTo>
                  <a:lnTo>
                    <a:pt x="867" y="225"/>
                  </a:lnTo>
                  <a:lnTo>
                    <a:pt x="868" y="221"/>
                  </a:lnTo>
                  <a:lnTo>
                    <a:pt x="869" y="217"/>
                  </a:lnTo>
                  <a:lnTo>
                    <a:pt x="870" y="213"/>
                  </a:lnTo>
                  <a:lnTo>
                    <a:pt x="871" y="209"/>
                  </a:lnTo>
                  <a:lnTo>
                    <a:pt x="872" y="206"/>
                  </a:lnTo>
                  <a:lnTo>
                    <a:pt x="873" y="202"/>
                  </a:lnTo>
                  <a:lnTo>
                    <a:pt x="873" y="198"/>
                  </a:lnTo>
                  <a:lnTo>
                    <a:pt x="874" y="194"/>
                  </a:lnTo>
                  <a:lnTo>
                    <a:pt x="875" y="190"/>
                  </a:lnTo>
                  <a:lnTo>
                    <a:pt x="876" y="186"/>
                  </a:lnTo>
                  <a:lnTo>
                    <a:pt x="877" y="182"/>
                  </a:lnTo>
                  <a:lnTo>
                    <a:pt x="878" y="178"/>
                  </a:lnTo>
                  <a:lnTo>
                    <a:pt x="878" y="174"/>
                  </a:lnTo>
                  <a:lnTo>
                    <a:pt x="879" y="170"/>
                  </a:lnTo>
                  <a:lnTo>
                    <a:pt x="880" y="166"/>
                  </a:lnTo>
                  <a:lnTo>
                    <a:pt x="881" y="162"/>
                  </a:lnTo>
                  <a:lnTo>
                    <a:pt x="881" y="158"/>
                  </a:lnTo>
                  <a:lnTo>
                    <a:pt x="882" y="154"/>
                  </a:lnTo>
                  <a:lnTo>
                    <a:pt x="883" y="150"/>
                  </a:lnTo>
                  <a:lnTo>
                    <a:pt x="884" y="146"/>
                  </a:lnTo>
                  <a:lnTo>
                    <a:pt x="884" y="142"/>
                  </a:lnTo>
                  <a:lnTo>
                    <a:pt x="885" y="139"/>
                  </a:lnTo>
                  <a:lnTo>
                    <a:pt x="886" y="135"/>
                  </a:lnTo>
                  <a:lnTo>
                    <a:pt x="886" y="131"/>
                  </a:lnTo>
                  <a:lnTo>
                    <a:pt x="887" y="127"/>
                  </a:lnTo>
                  <a:lnTo>
                    <a:pt x="888" y="123"/>
                  </a:lnTo>
                  <a:lnTo>
                    <a:pt x="888" y="119"/>
                  </a:lnTo>
                  <a:lnTo>
                    <a:pt x="889" y="115"/>
                  </a:lnTo>
                  <a:lnTo>
                    <a:pt x="890" y="111"/>
                  </a:lnTo>
                  <a:lnTo>
                    <a:pt x="890" y="107"/>
                  </a:lnTo>
                  <a:lnTo>
                    <a:pt x="891" y="103"/>
                  </a:lnTo>
                  <a:lnTo>
                    <a:pt x="892" y="99"/>
                  </a:lnTo>
                  <a:lnTo>
                    <a:pt x="892" y="95"/>
                  </a:lnTo>
                  <a:lnTo>
                    <a:pt x="893" y="91"/>
                  </a:lnTo>
                  <a:lnTo>
                    <a:pt x="893" y="87"/>
                  </a:lnTo>
                  <a:lnTo>
                    <a:pt x="894" y="83"/>
                  </a:lnTo>
                  <a:lnTo>
                    <a:pt x="895" y="79"/>
                  </a:lnTo>
                  <a:lnTo>
                    <a:pt x="895" y="75"/>
                  </a:lnTo>
                  <a:lnTo>
                    <a:pt x="896" y="72"/>
                  </a:lnTo>
                  <a:lnTo>
                    <a:pt x="896" y="68"/>
                  </a:lnTo>
                  <a:lnTo>
                    <a:pt x="897" y="64"/>
                  </a:lnTo>
                  <a:lnTo>
                    <a:pt x="897" y="60"/>
                  </a:lnTo>
                  <a:lnTo>
                    <a:pt x="898" y="56"/>
                  </a:lnTo>
                  <a:lnTo>
                    <a:pt x="898" y="52"/>
                  </a:lnTo>
                  <a:lnTo>
                    <a:pt x="899" y="48"/>
                  </a:lnTo>
                  <a:lnTo>
                    <a:pt x="899" y="44"/>
                  </a:lnTo>
                  <a:lnTo>
                    <a:pt x="900" y="40"/>
                  </a:lnTo>
                  <a:lnTo>
                    <a:pt x="900" y="36"/>
                  </a:lnTo>
                  <a:lnTo>
                    <a:pt x="900" y="32"/>
                  </a:lnTo>
                  <a:lnTo>
                    <a:pt x="901" y="28"/>
                  </a:lnTo>
                  <a:lnTo>
                    <a:pt x="901" y="24"/>
                  </a:lnTo>
                  <a:lnTo>
                    <a:pt x="902" y="20"/>
                  </a:lnTo>
                  <a:lnTo>
                    <a:pt x="902" y="16"/>
                  </a:lnTo>
                  <a:lnTo>
                    <a:pt x="903" y="12"/>
                  </a:lnTo>
                  <a:lnTo>
                    <a:pt x="903" y="8"/>
                  </a:lnTo>
                  <a:lnTo>
                    <a:pt x="903" y="4"/>
                  </a:lnTo>
                  <a:lnTo>
                    <a:pt x="904" y="0"/>
                  </a:lnTo>
                  <a:lnTo>
                    <a:pt x="904" y="0"/>
                  </a:lnTo>
                </a:path>
              </a:pathLst>
            </a:custGeom>
            <a:noFill/>
            <a:ln w="0">
              <a:solidFill>
                <a:srgbClr val="FF0000"/>
              </a:solidFill>
              <a:prstDash val="solid"/>
              <a:round/>
              <a:headEnd/>
              <a:tailEnd/>
            </a:ln>
          </p:spPr>
          <p:txBody>
            <a:bodyPr/>
            <a:lstStyle/>
            <a:p>
              <a:endParaRPr lang="el-GR"/>
            </a:p>
          </p:txBody>
        </p:sp>
        <p:sp>
          <p:nvSpPr>
            <p:cNvPr id="108845" name="Line 301"/>
            <p:cNvSpPr>
              <a:spLocks noChangeAspect="1" noChangeShapeType="1"/>
            </p:cNvSpPr>
            <p:nvPr/>
          </p:nvSpPr>
          <p:spPr bwMode="auto">
            <a:xfrm flipH="1">
              <a:off x="147" y="3069"/>
              <a:ext cx="15" cy="353"/>
            </a:xfrm>
            <a:prstGeom prst="line">
              <a:avLst/>
            </a:prstGeom>
            <a:noFill/>
            <a:ln w="0">
              <a:solidFill>
                <a:srgbClr val="FF0000"/>
              </a:solidFill>
              <a:round/>
              <a:headEnd/>
              <a:tailEnd/>
            </a:ln>
          </p:spPr>
          <p:txBody>
            <a:bodyPr/>
            <a:lstStyle/>
            <a:p>
              <a:endParaRPr lang="el-GR"/>
            </a:p>
          </p:txBody>
        </p:sp>
        <p:sp>
          <p:nvSpPr>
            <p:cNvPr id="108846" name="Line 302"/>
            <p:cNvSpPr>
              <a:spLocks noChangeAspect="1" noChangeShapeType="1"/>
            </p:cNvSpPr>
            <p:nvPr/>
          </p:nvSpPr>
          <p:spPr bwMode="auto">
            <a:xfrm flipH="1">
              <a:off x="115" y="3422"/>
              <a:ext cx="32" cy="405"/>
            </a:xfrm>
            <a:prstGeom prst="line">
              <a:avLst/>
            </a:prstGeom>
            <a:noFill/>
            <a:ln w="0">
              <a:solidFill>
                <a:srgbClr val="FF0000"/>
              </a:solidFill>
              <a:round/>
              <a:headEnd/>
              <a:tailEnd/>
            </a:ln>
          </p:spPr>
          <p:txBody>
            <a:bodyPr/>
            <a:lstStyle/>
            <a:p>
              <a:endParaRPr lang="el-GR"/>
            </a:p>
          </p:txBody>
        </p:sp>
        <p:sp>
          <p:nvSpPr>
            <p:cNvPr id="108847" name="Line 303"/>
            <p:cNvSpPr>
              <a:spLocks noChangeAspect="1" noChangeShapeType="1"/>
            </p:cNvSpPr>
            <p:nvPr/>
          </p:nvSpPr>
          <p:spPr bwMode="auto">
            <a:xfrm flipH="1">
              <a:off x="1603" y="3097"/>
              <a:ext cx="11" cy="379"/>
            </a:xfrm>
            <a:prstGeom prst="line">
              <a:avLst/>
            </a:prstGeom>
            <a:noFill/>
            <a:ln w="0">
              <a:solidFill>
                <a:srgbClr val="FF0000"/>
              </a:solidFill>
              <a:round/>
              <a:headEnd/>
              <a:tailEnd/>
            </a:ln>
          </p:spPr>
          <p:txBody>
            <a:bodyPr/>
            <a:lstStyle/>
            <a:p>
              <a:endParaRPr lang="el-GR"/>
            </a:p>
          </p:txBody>
        </p:sp>
        <p:sp>
          <p:nvSpPr>
            <p:cNvPr id="108848" name="Line 304"/>
            <p:cNvSpPr>
              <a:spLocks noChangeAspect="1" noChangeShapeType="1"/>
            </p:cNvSpPr>
            <p:nvPr/>
          </p:nvSpPr>
          <p:spPr bwMode="auto">
            <a:xfrm>
              <a:off x="1603" y="3476"/>
              <a:ext cx="11" cy="401"/>
            </a:xfrm>
            <a:prstGeom prst="line">
              <a:avLst/>
            </a:prstGeom>
            <a:noFill/>
            <a:ln w="0">
              <a:solidFill>
                <a:srgbClr val="FF0000"/>
              </a:solidFill>
              <a:round/>
              <a:headEnd/>
              <a:tailEnd/>
            </a:ln>
          </p:spPr>
          <p:txBody>
            <a:bodyPr/>
            <a:lstStyle/>
            <a:p>
              <a:endParaRPr lang="el-GR"/>
            </a:p>
          </p:txBody>
        </p:sp>
        <p:sp>
          <p:nvSpPr>
            <p:cNvPr id="108849" name="Freeform 305"/>
            <p:cNvSpPr>
              <a:spLocks noChangeAspect="1"/>
            </p:cNvSpPr>
            <p:nvPr/>
          </p:nvSpPr>
          <p:spPr bwMode="auto">
            <a:xfrm>
              <a:off x="-315" y="1911"/>
              <a:ext cx="228" cy="730"/>
            </a:xfrm>
            <a:custGeom>
              <a:avLst/>
              <a:gdLst/>
              <a:ahLst/>
              <a:cxnLst>
                <a:cxn ang="0">
                  <a:pos x="104" y="90"/>
                </a:cxn>
                <a:cxn ang="0">
                  <a:pos x="102" y="80"/>
                </a:cxn>
                <a:cxn ang="0">
                  <a:pos x="100" y="69"/>
                </a:cxn>
                <a:cxn ang="0">
                  <a:pos x="97" y="59"/>
                </a:cxn>
                <a:cxn ang="0">
                  <a:pos x="95" y="49"/>
                </a:cxn>
                <a:cxn ang="0">
                  <a:pos x="92" y="40"/>
                </a:cxn>
                <a:cxn ang="0">
                  <a:pos x="89" y="31"/>
                </a:cxn>
                <a:cxn ang="0">
                  <a:pos x="86" y="23"/>
                </a:cxn>
                <a:cxn ang="0">
                  <a:pos x="82" y="16"/>
                </a:cxn>
                <a:cxn ang="0">
                  <a:pos x="78" y="10"/>
                </a:cxn>
                <a:cxn ang="0">
                  <a:pos x="74" y="6"/>
                </a:cxn>
                <a:cxn ang="0">
                  <a:pos x="69" y="2"/>
                </a:cxn>
                <a:cxn ang="0">
                  <a:pos x="63" y="0"/>
                </a:cxn>
                <a:cxn ang="0">
                  <a:pos x="58" y="0"/>
                </a:cxn>
                <a:cxn ang="0">
                  <a:pos x="51" y="1"/>
                </a:cxn>
                <a:cxn ang="0">
                  <a:pos x="44" y="3"/>
                </a:cxn>
                <a:cxn ang="0">
                  <a:pos x="36" y="6"/>
                </a:cxn>
                <a:cxn ang="0">
                  <a:pos x="29" y="11"/>
                </a:cxn>
                <a:cxn ang="0">
                  <a:pos x="22" y="17"/>
                </a:cxn>
                <a:cxn ang="0">
                  <a:pos x="16" y="23"/>
                </a:cxn>
                <a:cxn ang="0">
                  <a:pos x="10" y="30"/>
                </a:cxn>
                <a:cxn ang="0">
                  <a:pos x="6" y="38"/>
                </a:cxn>
                <a:cxn ang="0">
                  <a:pos x="3" y="46"/>
                </a:cxn>
                <a:cxn ang="0">
                  <a:pos x="1" y="53"/>
                </a:cxn>
                <a:cxn ang="0">
                  <a:pos x="0" y="61"/>
                </a:cxn>
                <a:cxn ang="0">
                  <a:pos x="0" y="69"/>
                </a:cxn>
                <a:cxn ang="0">
                  <a:pos x="1" y="77"/>
                </a:cxn>
                <a:cxn ang="0">
                  <a:pos x="2" y="85"/>
                </a:cxn>
                <a:cxn ang="0">
                  <a:pos x="4" y="94"/>
                </a:cxn>
                <a:cxn ang="0">
                  <a:pos x="6" y="102"/>
                </a:cxn>
                <a:cxn ang="0">
                  <a:pos x="8" y="110"/>
                </a:cxn>
                <a:cxn ang="0">
                  <a:pos x="10" y="119"/>
                </a:cxn>
                <a:cxn ang="0">
                  <a:pos x="13" y="127"/>
                </a:cxn>
                <a:cxn ang="0">
                  <a:pos x="15" y="135"/>
                </a:cxn>
                <a:cxn ang="0">
                  <a:pos x="16" y="142"/>
                </a:cxn>
                <a:cxn ang="0">
                  <a:pos x="18" y="150"/>
                </a:cxn>
                <a:cxn ang="0">
                  <a:pos x="20" y="158"/>
                </a:cxn>
                <a:cxn ang="0">
                  <a:pos x="21" y="166"/>
                </a:cxn>
                <a:cxn ang="0">
                  <a:pos x="23" y="173"/>
                </a:cxn>
                <a:cxn ang="0">
                  <a:pos x="24" y="181"/>
                </a:cxn>
                <a:cxn ang="0">
                  <a:pos x="26" y="189"/>
                </a:cxn>
                <a:cxn ang="0">
                  <a:pos x="27" y="197"/>
                </a:cxn>
                <a:cxn ang="0">
                  <a:pos x="29" y="205"/>
                </a:cxn>
                <a:cxn ang="0">
                  <a:pos x="30" y="213"/>
                </a:cxn>
                <a:cxn ang="0">
                  <a:pos x="32" y="221"/>
                </a:cxn>
                <a:cxn ang="0">
                  <a:pos x="34" y="229"/>
                </a:cxn>
                <a:cxn ang="0">
                  <a:pos x="35" y="237"/>
                </a:cxn>
                <a:cxn ang="0">
                  <a:pos x="38" y="245"/>
                </a:cxn>
                <a:cxn ang="0">
                  <a:pos x="40" y="252"/>
                </a:cxn>
                <a:cxn ang="0">
                  <a:pos x="43" y="260"/>
                </a:cxn>
                <a:cxn ang="0">
                  <a:pos x="46" y="267"/>
                </a:cxn>
                <a:cxn ang="0">
                  <a:pos x="49" y="275"/>
                </a:cxn>
                <a:cxn ang="0">
                  <a:pos x="53" y="281"/>
                </a:cxn>
                <a:cxn ang="0">
                  <a:pos x="57" y="288"/>
                </a:cxn>
                <a:cxn ang="0">
                  <a:pos x="62" y="295"/>
                </a:cxn>
                <a:cxn ang="0">
                  <a:pos x="67" y="301"/>
                </a:cxn>
                <a:cxn ang="0">
                  <a:pos x="72" y="307"/>
                </a:cxn>
                <a:cxn ang="0">
                  <a:pos x="77" y="313"/>
                </a:cxn>
                <a:cxn ang="0">
                  <a:pos x="83" y="319"/>
                </a:cxn>
                <a:cxn ang="0">
                  <a:pos x="88" y="325"/>
                </a:cxn>
                <a:cxn ang="0">
                  <a:pos x="94" y="331"/>
                </a:cxn>
                <a:cxn ang="0">
                  <a:pos x="100" y="337"/>
                </a:cxn>
              </a:cxnLst>
              <a:rect l="0" t="0" r="r" b="b"/>
              <a:pathLst>
                <a:path w="105" h="337">
                  <a:moveTo>
                    <a:pt x="105" y="96"/>
                  </a:moveTo>
                  <a:lnTo>
                    <a:pt x="104" y="90"/>
                  </a:lnTo>
                  <a:lnTo>
                    <a:pt x="103" y="85"/>
                  </a:lnTo>
                  <a:lnTo>
                    <a:pt x="102" y="80"/>
                  </a:lnTo>
                  <a:lnTo>
                    <a:pt x="101" y="74"/>
                  </a:lnTo>
                  <a:lnTo>
                    <a:pt x="100" y="69"/>
                  </a:lnTo>
                  <a:lnTo>
                    <a:pt x="99" y="64"/>
                  </a:lnTo>
                  <a:lnTo>
                    <a:pt x="97" y="59"/>
                  </a:lnTo>
                  <a:lnTo>
                    <a:pt x="96" y="54"/>
                  </a:lnTo>
                  <a:lnTo>
                    <a:pt x="95" y="49"/>
                  </a:lnTo>
                  <a:lnTo>
                    <a:pt x="94" y="44"/>
                  </a:lnTo>
                  <a:lnTo>
                    <a:pt x="92" y="40"/>
                  </a:lnTo>
                  <a:lnTo>
                    <a:pt x="91" y="35"/>
                  </a:lnTo>
                  <a:lnTo>
                    <a:pt x="89" y="31"/>
                  </a:lnTo>
                  <a:lnTo>
                    <a:pt x="88" y="27"/>
                  </a:lnTo>
                  <a:lnTo>
                    <a:pt x="86" y="23"/>
                  </a:lnTo>
                  <a:lnTo>
                    <a:pt x="84" y="20"/>
                  </a:lnTo>
                  <a:lnTo>
                    <a:pt x="82" y="16"/>
                  </a:lnTo>
                  <a:lnTo>
                    <a:pt x="80" y="13"/>
                  </a:lnTo>
                  <a:lnTo>
                    <a:pt x="78" y="10"/>
                  </a:lnTo>
                  <a:lnTo>
                    <a:pt x="76" y="8"/>
                  </a:lnTo>
                  <a:lnTo>
                    <a:pt x="74" y="6"/>
                  </a:lnTo>
                  <a:lnTo>
                    <a:pt x="71" y="4"/>
                  </a:lnTo>
                  <a:lnTo>
                    <a:pt x="69" y="2"/>
                  </a:lnTo>
                  <a:lnTo>
                    <a:pt x="66" y="1"/>
                  </a:lnTo>
                  <a:lnTo>
                    <a:pt x="63" y="0"/>
                  </a:lnTo>
                  <a:lnTo>
                    <a:pt x="60" y="0"/>
                  </a:lnTo>
                  <a:lnTo>
                    <a:pt x="58" y="0"/>
                  </a:lnTo>
                  <a:lnTo>
                    <a:pt x="54" y="0"/>
                  </a:lnTo>
                  <a:lnTo>
                    <a:pt x="51" y="1"/>
                  </a:lnTo>
                  <a:lnTo>
                    <a:pt x="47" y="2"/>
                  </a:lnTo>
                  <a:lnTo>
                    <a:pt x="44" y="3"/>
                  </a:lnTo>
                  <a:lnTo>
                    <a:pt x="40" y="5"/>
                  </a:lnTo>
                  <a:lnTo>
                    <a:pt x="36" y="6"/>
                  </a:lnTo>
                  <a:lnTo>
                    <a:pt x="33" y="9"/>
                  </a:lnTo>
                  <a:lnTo>
                    <a:pt x="29" y="11"/>
                  </a:lnTo>
                  <a:lnTo>
                    <a:pt x="26" y="14"/>
                  </a:lnTo>
                  <a:lnTo>
                    <a:pt x="22" y="17"/>
                  </a:lnTo>
                  <a:lnTo>
                    <a:pt x="19" y="20"/>
                  </a:lnTo>
                  <a:lnTo>
                    <a:pt x="16" y="23"/>
                  </a:lnTo>
                  <a:lnTo>
                    <a:pt x="13" y="27"/>
                  </a:lnTo>
                  <a:lnTo>
                    <a:pt x="10" y="30"/>
                  </a:lnTo>
                  <a:lnTo>
                    <a:pt x="8" y="34"/>
                  </a:lnTo>
                  <a:lnTo>
                    <a:pt x="6" y="38"/>
                  </a:lnTo>
                  <a:lnTo>
                    <a:pt x="4" y="42"/>
                  </a:lnTo>
                  <a:lnTo>
                    <a:pt x="3" y="46"/>
                  </a:lnTo>
                  <a:lnTo>
                    <a:pt x="1" y="49"/>
                  </a:lnTo>
                  <a:lnTo>
                    <a:pt x="1" y="53"/>
                  </a:lnTo>
                  <a:lnTo>
                    <a:pt x="0" y="57"/>
                  </a:lnTo>
                  <a:lnTo>
                    <a:pt x="0" y="61"/>
                  </a:lnTo>
                  <a:lnTo>
                    <a:pt x="0" y="65"/>
                  </a:lnTo>
                  <a:lnTo>
                    <a:pt x="0" y="69"/>
                  </a:lnTo>
                  <a:lnTo>
                    <a:pt x="0" y="73"/>
                  </a:lnTo>
                  <a:lnTo>
                    <a:pt x="1" y="77"/>
                  </a:lnTo>
                  <a:lnTo>
                    <a:pt x="1" y="81"/>
                  </a:lnTo>
                  <a:lnTo>
                    <a:pt x="2" y="85"/>
                  </a:lnTo>
                  <a:lnTo>
                    <a:pt x="3" y="89"/>
                  </a:lnTo>
                  <a:lnTo>
                    <a:pt x="4" y="94"/>
                  </a:lnTo>
                  <a:lnTo>
                    <a:pt x="5" y="98"/>
                  </a:lnTo>
                  <a:lnTo>
                    <a:pt x="6" y="102"/>
                  </a:lnTo>
                  <a:lnTo>
                    <a:pt x="7" y="106"/>
                  </a:lnTo>
                  <a:lnTo>
                    <a:pt x="8" y="110"/>
                  </a:lnTo>
                  <a:lnTo>
                    <a:pt x="9" y="114"/>
                  </a:lnTo>
                  <a:lnTo>
                    <a:pt x="10" y="119"/>
                  </a:lnTo>
                  <a:lnTo>
                    <a:pt x="12" y="123"/>
                  </a:lnTo>
                  <a:lnTo>
                    <a:pt x="13" y="127"/>
                  </a:lnTo>
                  <a:lnTo>
                    <a:pt x="14" y="131"/>
                  </a:lnTo>
                  <a:lnTo>
                    <a:pt x="15" y="135"/>
                  </a:lnTo>
                  <a:lnTo>
                    <a:pt x="15" y="138"/>
                  </a:lnTo>
                  <a:lnTo>
                    <a:pt x="16" y="142"/>
                  </a:lnTo>
                  <a:lnTo>
                    <a:pt x="17" y="146"/>
                  </a:lnTo>
                  <a:lnTo>
                    <a:pt x="18" y="150"/>
                  </a:lnTo>
                  <a:lnTo>
                    <a:pt x="19" y="154"/>
                  </a:lnTo>
                  <a:lnTo>
                    <a:pt x="20" y="158"/>
                  </a:lnTo>
                  <a:lnTo>
                    <a:pt x="21" y="162"/>
                  </a:lnTo>
                  <a:lnTo>
                    <a:pt x="21" y="166"/>
                  </a:lnTo>
                  <a:lnTo>
                    <a:pt x="22" y="170"/>
                  </a:lnTo>
                  <a:lnTo>
                    <a:pt x="23" y="173"/>
                  </a:lnTo>
                  <a:lnTo>
                    <a:pt x="24" y="177"/>
                  </a:lnTo>
                  <a:lnTo>
                    <a:pt x="24" y="181"/>
                  </a:lnTo>
                  <a:lnTo>
                    <a:pt x="25" y="185"/>
                  </a:lnTo>
                  <a:lnTo>
                    <a:pt x="26" y="189"/>
                  </a:lnTo>
                  <a:lnTo>
                    <a:pt x="27" y="193"/>
                  </a:lnTo>
                  <a:lnTo>
                    <a:pt x="27" y="197"/>
                  </a:lnTo>
                  <a:lnTo>
                    <a:pt x="28" y="201"/>
                  </a:lnTo>
                  <a:lnTo>
                    <a:pt x="29" y="205"/>
                  </a:lnTo>
                  <a:lnTo>
                    <a:pt x="30" y="209"/>
                  </a:lnTo>
                  <a:lnTo>
                    <a:pt x="30" y="213"/>
                  </a:lnTo>
                  <a:lnTo>
                    <a:pt x="31" y="217"/>
                  </a:lnTo>
                  <a:lnTo>
                    <a:pt x="32" y="221"/>
                  </a:lnTo>
                  <a:lnTo>
                    <a:pt x="33" y="225"/>
                  </a:lnTo>
                  <a:lnTo>
                    <a:pt x="34" y="229"/>
                  </a:lnTo>
                  <a:lnTo>
                    <a:pt x="34" y="233"/>
                  </a:lnTo>
                  <a:lnTo>
                    <a:pt x="35" y="237"/>
                  </a:lnTo>
                  <a:lnTo>
                    <a:pt x="36" y="241"/>
                  </a:lnTo>
                  <a:lnTo>
                    <a:pt x="38" y="245"/>
                  </a:lnTo>
                  <a:lnTo>
                    <a:pt x="39" y="249"/>
                  </a:lnTo>
                  <a:lnTo>
                    <a:pt x="40" y="252"/>
                  </a:lnTo>
                  <a:lnTo>
                    <a:pt x="41" y="256"/>
                  </a:lnTo>
                  <a:lnTo>
                    <a:pt x="43" y="260"/>
                  </a:lnTo>
                  <a:lnTo>
                    <a:pt x="44" y="264"/>
                  </a:lnTo>
                  <a:lnTo>
                    <a:pt x="46" y="267"/>
                  </a:lnTo>
                  <a:lnTo>
                    <a:pt x="47" y="271"/>
                  </a:lnTo>
                  <a:lnTo>
                    <a:pt x="49" y="275"/>
                  </a:lnTo>
                  <a:lnTo>
                    <a:pt x="51" y="278"/>
                  </a:lnTo>
                  <a:lnTo>
                    <a:pt x="53" y="281"/>
                  </a:lnTo>
                  <a:lnTo>
                    <a:pt x="55" y="285"/>
                  </a:lnTo>
                  <a:lnTo>
                    <a:pt x="57" y="288"/>
                  </a:lnTo>
                  <a:lnTo>
                    <a:pt x="59" y="291"/>
                  </a:lnTo>
                  <a:lnTo>
                    <a:pt x="62" y="295"/>
                  </a:lnTo>
                  <a:lnTo>
                    <a:pt x="64" y="298"/>
                  </a:lnTo>
                  <a:lnTo>
                    <a:pt x="67" y="301"/>
                  </a:lnTo>
                  <a:lnTo>
                    <a:pt x="69" y="304"/>
                  </a:lnTo>
                  <a:lnTo>
                    <a:pt x="72" y="307"/>
                  </a:lnTo>
                  <a:lnTo>
                    <a:pt x="74" y="310"/>
                  </a:lnTo>
                  <a:lnTo>
                    <a:pt x="77" y="313"/>
                  </a:lnTo>
                  <a:lnTo>
                    <a:pt x="80" y="316"/>
                  </a:lnTo>
                  <a:lnTo>
                    <a:pt x="83" y="319"/>
                  </a:lnTo>
                  <a:lnTo>
                    <a:pt x="85" y="322"/>
                  </a:lnTo>
                  <a:lnTo>
                    <a:pt x="88" y="325"/>
                  </a:lnTo>
                  <a:lnTo>
                    <a:pt x="91" y="328"/>
                  </a:lnTo>
                  <a:lnTo>
                    <a:pt x="94" y="331"/>
                  </a:lnTo>
                  <a:lnTo>
                    <a:pt x="97" y="334"/>
                  </a:lnTo>
                  <a:lnTo>
                    <a:pt x="100" y="337"/>
                  </a:lnTo>
                  <a:lnTo>
                    <a:pt x="100" y="337"/>
                  </a:lnTo>
                </a:path>
              </a:pathLst>
            </a:custGeom>
            <a:noFill/>
            <a:ln w="0">
              <a:solidFill>
                <a:srgbClr val="FF0000"/>
              </a:solidFill>
              <a:prstDash val="solid"/>
              <a:round/>
              <a:headEnd/>
              <a:tailEnd/>
            </a:ln>
          </p:spPr>
          <p:txBody>
            <a:bodyPr/>
            <a:lstStyle/>
            <a:p>
              <a:endParaRPr lang="el-GR"/>
            </a:p>
          </p:txBody>
        </p:sp>
        <p:sp>
          <p:nvSpPr>
            <p:cNvPr id="108850" name="Freeform 306"/>
            <p:cNvSpPr>
              <a:spLocks noChangeAspect="1"/>
            </p:cNvSpPr>
            <p:nvPr/>
          </p:nvSpPr>
          <p:spPr bwMode="auto">
            <a:xfrm>
              <a:off x="1874" y="1930"/>
              <a:ext cx="241" cy="718"/>
            </a:xfrm>
            <a:custGeom>
              <a:avLst/>
              <a:gdLst/>
              <a:ahLst/>
              <a:cxnLst>
                <a:cxn ang="0">
                  <a:pos x="1" y="81"/>
                </a:cxn>
                <a:cxn ang="0">
                  <a:pos x="4" y="70"/>
                </a:cxn>
                <a:cxn ang="0">
                  <a:pos x="8" y="60"/>
                </a:cxn>
                <a:cxn ang="0">
                  <a:pos x="11" y="51"/>
                </a:cxn>
                <a:cxn ang="0">
                  <a:pos x="14" y="42"/>
                </a:cxn>
                <a:cxn ang="0">
                  <a:pos x="18" y="33"/>
                </a:cxn>
                <a:cxn ang="0">
                  <a:pos x="22" y="25"/>
                </a:cxn>
                <a:cxn ang="0">
                  <a:pos x="26" y="18"/>
                </a:cxn>
                <a:cxn ang="0">
                  <a:pos x="30" y="12"/>
                </a:cxn>
                <a:cxn ang="0">
                  <a:pos x="35" y="7"/>
                </a:cxn>
                <a:cxn ang="0">
                  <a:pos x="40" y="3"/>
                </a:cxn>
                <a:cxn ang="0">
                  <a:pos x="46" y="1"/>
                </a:cxn>
                <a:cxn ang="0">
                  <a:pos x="53" y="0"/>
                </a:cxn>
                <a:cxn ang="0">
                  <a:pos x="60" y="1"/>
                </a:cxn>
                <a:cxn ang="0">
                  <a:pos x="67" y="3"/>
                </a:cxn>
                <a:cxn ang="0">
                  <a:pos x="75" y="7"/>
                </a:cxn>
                <a:cxn ang="0">
                  <a:pos x="82" y="12"/>
                </a:cxn>
                <a:cxn ang="0">
                  <a:pos x="89" y="17"/>
                </a:cxn>
                <a:cxn ang="0">
                  <a:pos x="95" y="23"/>
                </a:cxn>
                <a:cxn ang="0">
                  <a:pos x="101" y="30"/>
                </a:cxn>
                <a:cxn ang="0">
                  <a:pos x="105" y="38"/>
                </a:cxn>
                <a:cxn ang="0">
                  <a:pos x="108" y="43"/>
                </a:cxn>
                <a:cxn ang="0">
                  <a:pos x="110" y="51"/>
                </a:cxn>
                <a:cxn ang="0">
                  <a:pos x="111" y="59"/>
                </a:cxn>
                <a:cxn ang="0">
                  <a:pos x="111" y="67"/>
                </a:cxn>
                <a:cxn ang="0">
                  <a:pos x="110" y="75"/>
                </a:cxn>
                <a:cxn ang="0">
                  <a:pos x="109" y="83"/>
                </a:cxn>
                <a:cxn ang="0">
                  <a:pos x="107" y="91"/>
                </a:cxn>
                <a:cxn ang="0">
                  <a:pos x="104" y="99"/>
                </a:cxn>
                <a:cxn ang="0">
                  <a:pos x="102" y="107"/>
                </a:cxn>
                <a:cxn ang="0">
                  <a:pos x="100" y="115"/>
                </a:cxn>
                <a:cxn ang="0">
                  <a:pos x="98" y="122"/>
                </a:cxn>
                <a:cxn ang="0">
                  <a:pos x="96" y="130"/>
                </a:cxn>
                <a:cxn ang="0">
                  <a:pos x="94" y="138"/>
                </a:cxn>
                <a:cxn ang="0">
                  <a:pos x="92" y="146"/>
                </a:cxn>
                <a:cxn ang="0">
                  <a:pos x="90" y="154"/>
                </a:cxn>
                <a:cxn ang="0">
                  <a:pos x="89" y="161"/>
                </a:cxn>
                <a:cxn ang="0">
                  <a:pos x="87" y="169"/>
                </a:cxn>
                <a:cxn ang="0">
                  <a:pos x="86" y="177"/>
                </a:cxn>
                <a:cxn ang="0">
                  <a:pos x="84" y="185"/>
                </a:cxn>
                <a:cxn ang="0">
                  <a:pos x="83" y="193"/>
                </a:cxn>
                <a:cxn ang="0">
                  <a:pos x="81" y="200"/>
                </a:cxn>
                <a:cxn ang="0">
                  <a:pos x="80" y="208"/>
                </a:cxn>
                <a:cxn ang="0">
                  <a:pos x="78" y="216"/>
                </a:cxn>
                <a:cxn ang="0">
                  <a:pos x="76" y="224"/>
                </a:cxn>
                <a:cxn ang="0">
                  <a:pos x="74" y="231"/>
                </a:cxn>
                <a:cxn ang="0">
                  <a:pos x="72" y="239"/>
                </a:cxn>
                <a:cxn ang="0">
                  <a:pos x="69" y="247"/>
                </a:cxn>
                <a:cxn ang="0">
                  <a:pos x="66" y="254"/>
                </a:cxn>
                <a:cxn ang="0">
                  <a:pos x="63" y="261"/>
                </a:cxn>
                <a:cxn ang="0">
                  <a:pos x="59" y="268"/>
                </a:cxn>
                <a:cxn ang="0">
                  <a:pos x="56" y="275"/>
                </a:cxn>
                <a:cxn ang="0">
                  <a:pos x="51" y="282"/>
                </a:cxn>
                <a:cxn ang="0">
                  <a:pos x="47" y="288"/>
                </a:cxn>
                <a:cxn ang="0">
                  <a:pos x="42" y="294"/>
                </a:cxn>
                <a:cxn ang="0">
                  <a:pos x="37" y="301"/>
                </a:cxn>
                <a:cxn ang="0">
                  <a:pos x="31" y="307"/>
                </a:cxn>
                <a:cxn ang="0">
                  <a:pos x="26" y="313"/>
                </a:cxn>
                <a:cxn ang="0">
                  <a:pos x="20" y="318"/>
                </a:cxn>
                <a:cxn ang="0">
                  <a:pos x="15" y="324"/>
                </a:cxn>
                <a:cxn ang="0">
                  <a:pos x="9" y="330"/>
                </a:cxn>
                <a:cxn ang="0">
                  <a:pos x="8" y="331"/>
                </a:cxn>
              </a:cxnLst>
              <a:rect l="0" t="0" r="r" b="b"/>
              <a:pathLst>
                <a:path w="111" h="331">
                  <a:moveTo>
                    <a:pt x="0" y="86"/>
                  </a:moveTo>
                  <a:lnTo>
                    <a:pt x="1" y="81"/>
                  </a:lnTo>
                  <a:lnTo>
                    <a:pt x="3" y="75"/>
                  </a:lnTo>
                  <a:lnTo>
                    <a:pt x="4" y="70"/>
                  </a:lnTo>
                  <a:lnTo>
                    <a:pt x="6" y="65"/>
                  </a:lnTo>
                  <a:lnTo>
                    <a:pt x="8" y="60"/>
                  </a:lnTo>
                  <a:lnTo>
                    <a:pt x="9" y="56"/>
                  </a:lnTo>
                  <a:lnTo>
                    <a:pt x="11" y="51"/>
                  </a:lnTo>
                  <a:lnTo>
                    <a:pt x="12" y="46"/>
                  </a:lnTo>
                  <a:lnTo>
                    <a:pt x="14" y="42"/>
                  </a:lnTo>
                  <a:lnTo>
                    <a:pt x="16" y="37"/>
                  </a:lnTo>
                  <a:lnTo>
                    <a:pt x="18" y="33"/>
                  </a:lnTo>
                  <a:lnTo>
                    <a:pt x="20" y="29"/>
                  </a:lnTo>
                  <a:lnTo>
                    <a:pt x="22" y="25"/>
                  </a:lnTo>
                  <a:lnTo>
                    <a:pt x="24" y="22"/>
                  </a:lnTo>
                  <a:lnTo>
                    <a:pt x="26" y="18"/>
                  </a:lnTo>
                  <a:lnTo>
                    <a:pt x="28" y="15"/>
                  </a:lnTo>
                  <a:lnTo>
                    <a:pt x="30" y="12"/>
                  </a:lnTo>
                  <a:lnTo>
                    <a:pt x="33" y="10"/>
                  </a:lnTo>
                  <a:lnTo>
                    <a:pt x="35" y="7"/>
                  </a:lnTo>
                  <a:lnTo>
                    <a:pt x="38" y="5"/>
                  </a:lnTo>
                  <a:lnTo>
                    <a:pt x="40" y="3"/>
                  </a:lnTo>
                  <a:lnTo>
                    <a:pt x="43" y="2"/>
                  </a:lnTo>
                  <a:lnTo>
                    <a:pt x="46" y="1"/>
                  </a:lnTo>
                  <a:lnTo>
                    <a:pt x="49" y="0"/>
                  </a:lnTo>
                  <a:lnTo>
                    <a:pt x="53" y="0"/>
                  </a:lnTo>
                  <a:lnTo>
                    <a:pt x="57" y="0"/>
                  </a:lnTo>
                  <a:lnTo>
                    <a:pt x="60" y="1"/>
                  </a:lnTo>
                  <a:lnTo>
                    <a:pt x="64" y="2"/>
                  </a:lnTo>
                  <a:lnTo>
                    <a:pt x="67" y="3"/>
                  </a:lnTo>
                  <a:lnTo>
                    <a:pt x="71" y="5"/>
                  </a:lnTo>
                  <a:lnTo>
                    <a:pt x="75" y="7"/>
                  </a:lnTo>
                  <a:lnTo>
                    <a:pt x="79" y="9"/>
                  </a:lnTo>
                  <a:lnTo>
                    <a:pt x="82" y="12"/>
                  </a:lnTo>
                  <a:lnTo>
                    <a:pt x="86" y="14"/>
                  </a:lnTo>
                  <a:lnTo>
                    <a:pt x="89" y="17"/>
                  </a:lnTo>
                  <a:lnTo>
                    <a:pt x="92" y="20"/>
                  </a:lnTo>
                  <a:lnTo>
                    <a:pt x="95" y="23"/>
                  </a:lnTo>
                  <a:lnTo>
                    <a:pt x="98" y="27"/>
                  </a:lnTo>
                  <a:lnTo>
                    <a:pt x="101" y="30"/>
                  </a:lnTo>
                  <a:lnTo>
                    <a:pt x="103" y="34"/>
                  </a:lnTo>
                  <a:lnTo>
                    <a:pt x="105" y="38"/>
                  </a:lnTo>
                  <a:lnTo>
                    <a:pt x="106" y="39"/>
                  </a:lnTo>
                  <a:lnTo>
                    <a:pt x="108" y="43"/>
                  </a:lnTo>
                  <a:lnTo>
                    <a:pt x="109" y="47"/>
                  </a:lnTo>
                  <a:lnTo>
                    <a:pt x="110" y="51"/>
                  </a:lnTo>
                  <a:lnTo>
                    <a:pt x="110" y="55"/>
                  </a:lnTo>
                  <a:lnTo>
                    <a:pt x="111" y="59"/>
                  </a:lnTo>
                  <a:lnTo>
                    <a:pt x="111" y="63"/>
                  </a:lnTo>
                  <a:lnTo>
                    <a:pt x="111" y="67"/>
                  </a:lnTo>
                  <a:lnTo>
                    <a:pt x="111" y="71"/>
                  </a:lnTo>
                  <a:lnTo>
                    <a:pt x="110" y="75"/>
                  </a:lnTo>
                  <a:lnTo>
                    <a:pt x="109" y="79"/>
                  </a:lnTo>
                  <a:lnTo>
                    <a:pt x="109" y="83"/>
                  </a:lnTo>
                  <a:lnTo>
                    <a:pt x="108" y="87"/>
                  </a:lnTo>
                  <a:lnTo>
                    <a:pt x="107" y="91"/>
                  </a:lnTo>
                  <a:lnTo>
                    <a:pt x="106" y="95"/>
                  </a:lnTo>
                  <a:lnTo>
                    <a:pt x="104" y="99"/>
                  </a:lnTo>
                  <a:lnTo>
                    <a:pt x="103" y="103"/>
                  </a:lnTo>
                  <a:lnTo>
                    <a:pt x="102" y="107"/>
                  </a:lnTo>
                  <a:lnTo>
                    <a:pt x="101" y="111"/>
                  </a:lnTo>
                  <a:lnTo>
                    <a:pt x="100" y="115"/>
                  </a:lnTo>
                  <a:lnTo>
                    <a:pt x="99" y="118"/>
                  </a:lnTo>
                  <a:lnTo>
                    <a:pt x="98" y="122"/>
                  </a:lnTo>
                  <a:lnTo>
                    <a:pt x="97" y="126"/>
                  </a:lnTo>
                  <a:lnTo>
                    <a:pt x="96" y="130"/>
                  </a:lnTo>
                  <a:lnTo>
                    <a:pt x="95" y="134"/>
                  </a:lnTo>
                  <a:lnTo>
                    <a:pt x="94" y="138"/>
                  </a:lnTo>
                  <a:lnTo>
                    <a:pt x="93" y="142"/>
                  </a:lnTo>
                  <a:lnTo>
                    <a:pt x="92" y="146"/>
                  </a:lnTo>
                  <a:lnTo>
                    <a:pt x="91" y="150"/>
                  </a:lnTo>
                  <a:lnTo>
                    <a:pt x="90" y="154"/>
                  </a:lnTo>
                  <a:lnTo>
                    <a:pt x="90" y="158"/>
                  </a:lnTo>
                  <a:lnTo>
                    <a:pt x="89" y="161"/>
                  </a:lnTo>
                  <a:lnTo>
                    <a:pt x="88" y="165"/>
                  </a:lnTo>
                  <a:lnTo>
                    <a:pt x="87" y="169"/>
                  </a:lnTo>
                  <a:lnTo>
                    <a:pt x="87" y="173"/>
                  </a:lnTo>
                  <a:lnTo>
                    <a:pt x="86" y="177"/>
                  </a:lnTo>
                  <a:lnTo>
                    <a:pt x="85" y="181"/>
                  </a:lnTo>
                  <a:lnTo>
                    <a:pt x="84" y="185"/>
                  </a:lnTo>
                  <a:lnTo>
                    <a:pt x="84" y="189"/>
                  </a:lnTo>
                  <a:lnTo>
                    <a:pt x="83" y="193"/>
                  </a:lnTo>
                  <a:lnTo>
                    <a:pt x="82" y="196"/>
                  </a:lnTo>
                  <a:lnTo>
                    <a:pt x="81" y="200"/>
                  </a:lnTo>
                  <a:lnTo>
                    <a:pt x="81" y="204"/>
                  </a:lnTo>
                  <a:lnTo>
                    <a:pt x="80" y="208"/>
                  </a:lnTo>
                  <a:lnTo>
                    <a:pt x="79" y="212"/>
                  </a:lnTo>
                  <a:lnTo>
                    <a:pt x="78" y="216"/>
                  </a:lnTo>
                  <a:lnTo>
                    <a:pt x="77" y="220"/>
                  </a:lnTo>
                  <a:lnTo>
                    <a:pt x="76" y="224"/>
                  </a:lnTo>
                  <a:lnTo>
                    <a:pt x="75" y="227"/>
                  </a:lnTo>
                  <a:lnTo>
                    <a:pt x="74" y="231"/>
                  </a:lnTo>
                  <a:lnTo>
                    <a:pt x="73" y="235"/>
                  </a:lnTo>
                  <a:lnTo>
                    <a:pt x="72" y="239"/>
                  </a:lnTo>
                  <a:lnTo>
                    <a:pt x="70" y="243"/>
                  </a:lnTo>
                  <a:lnTo>
                    <a:pt x="69" y="247"/>
                  </a:lnTo>
                  <a:lnTo>
                    <a:pt x="67" y="250"/>
                  </a:lnTo>
                  <a:lnTo>
                    <a:pt x="66" y="254"/>
                  </a:lnTo>
                  <a:lnTo>
                    <a:pt x="64" y="258"/>
                  </a:lnTo>
                  <a:lnTo>
                    <a:pt x="63" y="261"/>
                  </a:lnTo>
                  <a:lnTo>
                    <a:pt x="61" y="265"/>
                  </a:lnTo>
                  <a:lnTo>
                    <a:pt x="59" y="268"/>
                  </a:lnTo>
                  <a:lnTo>
                    <a:pt x="58" y="272"/>
                  </a:lnTo>
                  <a:lnTo>
                    <a:pt x="56" y="275"/>
                  </a:lnTo>
                  <a:lnTo>
                    <a:pt x="53" y="278"/>
                  </a:lnTo>
                  <a:lnTo>
                    <a:pt x="51" y="282"/>
                  </a:lnTo>
                  <a:lnTo>
                    <a:pt x="49" y="285"/>
                  </a:lnTo>
                  <a:lnTo>
                    <a:pt x="47" y="288"/>
                  </a:lnTo>
                  <a:lnTo>
                    <a:pt x="44" y="291"/>
                  </a:lnTo>
                  <a:lnTo>
                    <a:pt x="42" y="294"/>
                  </a:lnTo>
                  <a:lnTo>
                    <a:pt x="39" y="298"/>
                  </a:lnTo>
                  <a:lnTo>
                    <a:pt x="37" y="301"/>
                  </a:lnTo>
                  <a:lnTo>
                    <a:pt x="34" y="304"/>
                  </a:lnTo>
                  <a:lnTo>
                    <a:pt x="31" y="307"/>
                  </a:lnTo>
                  <a:lnTo>
                    <a:pt x="29" y="310"/>
                  </a:lnTo>
                  <a:lnTo>
                    <a:pt x="26" y="313"/>
                  </a:lnTo>
                  <a:lnTo>
                    <a:pt x="23" y="315"/>
                  </a:lnTo>
                  <a:lnTo>
                    <a:pt x="20" y="318"/>
                  </a:lnTo>
                  <a:lnTo>
                    <a:pt x="18" y="321"/>
                  </a:lnTo>
                  <a:lnTo>
                    <a:pt x="15" y="324"/>
                  </a:lnTo>
                  <a:lnTo>
                    <a:pt x="12" y="327"/>
                  </a:lnTo>
                  <a:lnTo>
                    <a:pt x="9" y="330"/>
                  </a:lnTo>
                  <a:lnTo>
                    <a:pt x="8" y="331"/>
                  </a:lnTo>
                  <a:lnTo>
                    <a:pt x="8" y="331"/>
                  </a:lnTo>
                </a:path>
              </a:pathLst>
            </a:custGeom>
            <a:noFill/>
            <a:ln w="0">
              <a:solidFill>
                <a:srgbClr val="FF0000"/>
              </a:solidFill>
              <a:prstDash val="solid"/>
              <a:round/>
              <a:headEnd/>
              <a:tailEnd/>
            </a:ln>
          </p:spPr>
          <p:txBody>
            <a:bodyPr/>
            <a:lstStyle/>
            <a:p>
              <a:endParaRPr lang="el-GR"/>
            </a:p>
          </p:txBody>
        </p:sp>
        <p:sp>
          <p:nvSpPr>
            <p:cNvPr id="108851" name="Freeform 307"/>
            <p:cNvSpPr>
              <a:spLocks noChangeAspect="1"/>
            </p:cNvSpPr>
            <p:nvPr/>
          </p:nvSpPr>
          <p:spPr bwMode="auto">
            <a:xfrm>
              <a:off x="566" y="2782"/>
              <a:ext cx="678" cy="280"/>
            </a:xfrm>
            <a:custGeom>
              <a:avLst/>
              <a:gdLst/>
              <a:ahLst/>
              <a:cxnLst>
                <a:cxn ang="0">
                  <a:pos x="2" y="54"/>
                </a:cxn>
                <a:cxn ang="0">
                  <a:pos x="10" y="47"/>
                </a:cxn>
                <a:cxn ang="0">
                  <a:pos x="21" y="41"/>
                </a:cxn>
                <a:cxn ang="0">
                  <a:pos x="34" y="34"/>
                </a:cxn>
                <a:cxn ang="0">
                  <a:pos x="45" y="28"/>
                </a:cxn>
                <a:cxn ang="0">
                  <a:pos x="56" y="21"/>
                </a:cxn>
                <a:cxn ang="0">
                  <a:pos x="67" y="13"/>
                </a:cxn>
                <a:cxn ang="0">
                  <a:pos x="77" y="7"/>
                </a:cxn>
                <a:cxn ang="0">
                  <a:pos x="87" y="2"/>
                </a:cxn>
                <a:cxn ang="0">
                  <a:pos x="98" y="0"/>
                </a:cxn>
                <a:cxn ang="0">
                  <a:pos x="109" y="0"/>
                </a:cxn>
                <a:cxn ang="0">
                  <a:pos x="121" y="1"/>
                </a:cxn>
                <a:cxn ang="0">
                  <a:pos x="133" y="4"/>
                </a:cxn>
                <a:cxn ang="0">
                  <a:pos x="146" y="6"/>
                </a:cxn>
                <a:cxn ang="0">
                  <a:pos x="159" y="6"/>
                </a:cxn>
                <a:cxn ang="0">
                  <a:pos x="172" y="5"/>
                </a:cxn>
                <a:cxn ang="0">
                  <a:pos x="184" y="3"/>
                </a:cxn>
                <a:cxn ang="0">
                  <a:pos x="196" y="1"/>
                </a:cxn>
                <a:cxn ang="0">
                  <a:pos x="208" y="0"/>
                </a:cxn>
                <a:cxn ang="0">
                  <a:pos x="220" y="1"/>
                </a:cxn>
                <a:cxn ang="0">
                  <a:pos x="230" y="5"/>
                </a:cxn>
                <a:cxn ang="0">
                  <a:pos x="240" y="10"/>
                </a:cxn>
                <a:cxn ang="0">
                  <a:pos x="250" y="16"/>
                </a:cxn>
                <a:cxn ang="0">
                  <a:pos x="261" y="24"/>
                </a:cxn>
                <a:cxn ang="0">
                  <a:pos x="272" y="30"/>
                </a:cxn>
                <a:cxn ang="0">
                  <a:pos x="284" y="37"/>
                </a:cxn>
                <a:cxn ang="0">
                  <a:pos x="297" y="44"/>
                </a:cxn>
                <a:cxn ang="0">
                  <a:pos x="306" y="51"/>
                </a:cxn>
                <a:cxn ang="0">
                  <a:pos x="312" y="58"/>
                </a:cxn>
                <a:cxn ang="0">
                  <a:pos x="312" y="66"/>
                </a:cxn>
                <a:cxn ang="0">
                  <a:pos x="308" y="74"/>
                </a:cxn>
                <a:cxn ang="0">
                  <a:pos x="299" y="82"/>
                </a:cxn>
                <a:cxn ang="0">
                  <a:pos x="287" y="90"/>
                </a:cxn>
                <a:cxn ang="0">
                  <a:pos x="274" y="97"/>
                </a:cxn>
                <a:cxn ang="0">
                  <a:pos x="261" y="104"/>
                </a:cxn>
                <a:cxn ang="0">
                  <a:pos x="251" y="109"/>
                </a:cxn>
                <a:cxn ang="0">
                  <a:pos x="239" y="114"/>
                </a:cxn>
                <a:cxn ang="0">
                  <a:pos x="227" y="118"/>
                </a:cxn>
                <a:cxn ang="0">
                  <a:pos x="217" y="122"/>
                </a:cxn>
                <a:cxn ang="0">
                  <a:pos x="206" y="125"/>
                </a:cxn>
                <a:cxn ang="0">
                  <a:pos x="195" y="127"/>
                </a:cxn>
                <a:cxn ang="0">
                  <a:pos x="185" y="128"/>
                </a:cxn>
                <a:cxn ang="0">
                  <a:pos x="173" y="129"/>
                </a:cxn>
                <a:cxn ang="0">
                  <a:pos x="161" y="129"/>
                </a:cxn>
                <a:cxn ang="0">
                  <a:pos x="149" y="129"/>
                </a:cxn>
                <a:cxn ang="0">
                  <a:pos x="137" y="129"/>
                </a:cxn>
                <a:cxn ang="0">
                  <a:pos x="125" y="127"/>
                </a:cxn>
                <a:cxn ang="0">
                  <a:pos x="116" y="126"/>
                </a:cxn>
                <a:cxn ang="0">
                  <a:pos x="105" y="124"/>
                </a:cxn>
                <a:cxn ang="0">
                  <a:pos x="94" y="122"/>
                </a:cxn>
                <a:cxn ang="0">
                  <a:pos x="83" y="118"/>
                </a:cxn>
                <a:cxn ang="0">
                  <a:pos x="72" y="113"/>
                </a:cxn>
                <a:cxn ang="0">
                  <a:pos x="60" y="106"/>
                </a:cxn>
                <a:cxn ang="0">
                  <a:pos x="46" y="97"/>
                </a:cxn>
                <a:cxn ang="0">
                  <a:pos x="33" y="89"/>
                </a:cxn>
                <a:cxn ang="0">
                  <a:pos x="20" y="81"/>
                </a:cxn>
                <a:cxn ang="0">
                  <a:pos x="10" y="74"/>
                </a:cxn>
                <a:cxn ang="0">
                  <a:pos x="2" y="67"/>
                </a:cxn>
                <a:cxn ang="0">
                  <a:pos x="0" y="60"/>
                </a:cxn>
              </a:cxnLst>
              <a:rect l="0" t="0" r="r" b="b"/>
              <a:pathLst>
                <a:path w="313" h="129">
                  <a:moveTo>
                    <a:pt x="0" y="58"/>
                  </a:moveTo>
                  <a:lnTo>
                    <a:pt x="1" y="56"/>
                  </a:lnTo>
                  <a:lnTo>
                    <a:pt x="2" y="54"/>
                  </a:lnTo>
                  <a:lnTo>
                    <a:pt x="5" y="52"/>
                  </a:lnTo>
                  <a:lnTo>
                    <a:pt x="7" y="49"/>
                  </a:lnTo>
                  <a:lnTo>
                    <a:pt x="10" y="47"/>
                  </a:lnTo>
                  <a:lnTo>
                    <a:pt x="14" y="45"/>
                  </a:lnTo>
                  <a:lnTo>
                    <a:pt x="17" y="43"/>
                  </a:lnTo>
                  <a:lnTo>
                    <a:pt x="21" y="41"/>
                  </a:lnTo>
                  <a:lnTo>
                    <a:pt x="26" y="38"/>
                  </a:lnTo>
                  <a:lnTo>
                    <a:pt x="30" y="36"/>
                  </a:lnTo>
                  <a:lnTo>
                    <a:pt x="34" y="34"/>
                  </a:lnTo>
                  <a:lnTo>
                    <a:pt x="38" y="31"/>
                  </a:lnTo>
                  <a:lnTo>
                    <a:pt x="43" y="29"/>
                  </a:lnTo>
                  <a:lnTo>
                    <a:pt x="45" y="28"/>
                  </a:lnTo>
                  <a:lnTo>
                    <a:pt x="49" y="25"/>
                  </a:lnTo>
                  <a:lnTo>
                    <a:pt x="53" y="23"/>
                  </a:lnTo>
                  <a:lnTo>
                    <a:pt x="56" y="21"/>
                  </a:lnTo>
                  <a:lnTo>
                    <a:pt x="60" y="18"/>
                  </a:lnTo>
                  <a:lnTo>
                    <a:pt x="63" y="16"/>
                  </a:lnTo>
                  <a:lnTo>
                    <a:pt x="67" y="13"/>
                  </a:lnTo>
                  <a:lnTo>
                    <a:pt x="70" y="11"/>
                  </a:lnTo>
                  <a:lnTo>
                    <a:pt x="73" y="9"/>
                  </a:lnTo>
                  <a:lnTo>
                    <a:pt x="77" y="7"/>
                  </a:lnTo>
                  <a:lnTo>
                    <a:pt x="80" y="5"/>
                  </a:lnTo>
                  <a:lnTo>
                    <a:pt x="83" y="4"/>
                  </a:lnTo>
                  <a:lnTo>
                    <a:pt x="87" y="2"/>
                  </a:lnTo>
                  <a:lnTo>
                    <a:pt x="90" y="1"/>
                  </a:lnTo>
                  <a:lnTo>
                    <a:pt x="94" y="0"/>
                  </a:lnTo>
                  <a:lnTo>
                    <a:pt x="98" y="0"/>
                  </a:lnTo>
                  <a:lnTo>
                    <a:pt x="101" y="0"/>
                  </a:lnTo>
                  <a:lnTo>
                    <a:pt x="105" y="0"/>
                  </a:lnTo>
                  <a:lnTo>
                    <a:pt x="109" y="0"/>
                  </a:lnTo>
                  <a:lnTo>
                    <a:pt x="113" y="0"/>
                  </a:lnTo>
                  <a:lnTo>
                    <a:pt x="117" y="1"/>
                  </a:lnTo>
                  <a:lnTo>
                    <a:pt x="121" y="1"/>
                  </a:lnTo>
                  <a:lnTo>
                    <a:pt x="125" y="2"/>
                  </a:lnTo>
                  <a:lnTo>
                    <a:pt x="129" y="3"/>
                  </a:lnTo>
                  <a:lnTo>
                    <a:pt x="133" y="4"/>
                  </a:lnTo>
                  <a:lnTo>
                    <a:pt x="137" y="4"/>
                  </a:lnTo>
                  <a:lnTo>
                    <a:pt x="141" y="5"/>
                  </a:lnTo>
                  <a:lnTo>
                    <a:pt x="146" y="6"/>
                  </a:lnTo>
                  <a:lnTo>
                    <a:pt x="150" y="6"/>
                  </a:lnTo>
                  <a:lnTo>
                    <a:pt x="155" y="6"/>
                  </a:lnTo>
                  <a:lnTo>
                    <a:pt x="159" y="6"/>
                  </a:lnTo>
                  <a:lnTo>
                    <a:pt x="164" y="6"/>
                  </a:lnTo>
                  <a:lnTo>
                    <a:pt x="168" y="5"/>
                  </a:lnTo>
                  <a:lnTo>
                    <a:pt x="172" y="5"/>
                  </a:lnTo>
                  <a:lnTo>
                    <a:pt x="176" y="4"/>
                  </a:lnTo>
                  <a:lnTo>
                    <a:pt x="180" y="4"/>
                  </a:lnTo>
                  <a:lnTo>
                    <a:pt x="184" y="3"/>
                  </a:lnTo>
                  <a:lnTo>
                    <a:pt x="188" y="2"/>
                  </a:lnTo>
                  <a:lnTo>
                    <a:pt x="192" y="1"/>
                  </a:lnTo>
                  <a:lnTo>
                    <a:pt x="196" y="1"/>
                  </a:lnTo>
                  <a:lnTo>
                    <a:pt x="200" y="0"/>
                  </a:lnTo>
                  <a:lnTo>
                    <a:pt x="204" y="0"/>
                  </a:lnTo>
                  <a:lnTo>
                    <a:pt x="208" y="0"/>
                  </a:lnTo>
                  <a:lnTo>
                    <a:pt x="211" y="0"/>
                  </a:lnTo>
                  <a:lnTo>
                    <a:pt x="216" y="0"/>
                  </a:lnTo>
                  <a:lnTo>
                    <a:pt x="220" y="1"/>
                  </a:lnTo>
                  <a:lnTo>
                    <a:pt x="223" y="2"/>
                  </a:lnTo>
                  <a:lnTo>
                    <a:pt x="226" y="3"/>
                  </a:lnTo>
                  <a:lnTo>
                    <a:pt x="230" y="5"/>
                  </a:lnTo>
                  <a:lnTo>
                    <a:pt x="233" y="6"/>
                  </a:lnTo>
                  <a:lnTo>
                    <a:pt x="237" y="8"/>
                  </a:lnTo>
                  <a:lnTo>
                    <a:pt x="240" y="10"/>
                  </a:lnTo>
                  <a:lnTo>
                    <a:pt x="243" y="12"/>
                  </a:lnTo>
                  <a:lnTo>
                    <a:pt x="247" y="14"/>
                  </a:lnTo>
                  <a:lnTo>
                    <a:pt x="250" y="16"/>
                  </a:lnTo>
                  <a:lnTo>
                    <a:pt x="254" y="19"/>
                  </a:lnTo>
                  <a:lnTo>
                    <a:pt x="258" y="21"/>
                  </a:lnTo>
                  <a:lnTo>
                    <a:pt x="261" y="24"/>
                  </a:lnTo>
                  <a:lnTo>
                    <a:pt x="265" y="26"/>
                  </a:lnTo>
                  <a:lnTo>
                    <a:pt x="268" y="27"/>
                  </a:lnTo>
                  <a:lnTo>
                    <a:pt x="272" y="30"/>
                  </a:lnTo>
                  <a:lnTo>
                    <a:pt x="276" y="32"/>
                  </a:lnTo>
                  <a:lnTo>
                    <a:pt x="280" y="34"/>
                  </a:lnTo>
                  <a:lnTo>
                    <a:pt x="284" y="37"/>
                  </a:lnTo>
                  <a:lnTo>
                    <a:pt x="289" y="39"/>
                  </a:lnTo>
                  <a:lnTo>
                    <a:pt x="293" y="41"/>
                  </a:lnTo>
                  <a:lnTo>
                    <a:pt x="297" y="44"/>
                  </a:lnTo>
                  <a:lnTo>
                    <a:pt x="300" y="46"/>
                  </a:lnTo>
                  <a:lnTo>
                    <a:pt x="303" y="48"/>
                  </a:lnTo>
                  <a:lnTo>
                    <a:pt x="306" y="51"/>
                  </a:lnTo>
                  <a:lnTo>
                    <a:pt x="309" y="53"/>
                  </a:lnTo>
                  <a:lnTo>
                    <a:pt x="311" y="56"/>
                  </a:lnTo>
                  <a:lnTo>
                    <a:pt x="312" y="58"/>
                  </a:lnTo>
                  <a:lnTo>
                    <a:pt x="313" y="61"/>
                  </a:lnTo>
                  <a:lnTo>
                    <a:pt x="313" y="63"/>
                  </a:lnTo>
                  <a:lnTo>
                    <a:pt x="312" y="66"/>
                  </a:lnTo>
                  <a:lnTo>
                    <a:pt x="311" y="69"/>
                  </a:lnTo>
                  <a:lnTo>
                    <a:pt x="310" y="71"/>
                  </a:lnTo>
                  <a:lnTo>
                    <a:pt x="308" y="74"/>
                  </a:lnTo>
                  <a:lnTo>
                    <a:pt x="305" y="77"/>
                  </a:lnTo>
                  <a:lnTo>
                    <a:pt x="302" y="79"/>
                  </a:lnTo>
                  <a:lnTo>
                    <a:pt x="299" y="82"/>
                  </a:lnTo>
                  <a:lnTo>
                    <a:pt x="295" y="84"/>
                  </a:lnTo>
                  <a:lnTo>
                    <a:pt x="291" y="87"/>
                  </a:lnTo>
                  <a:lnTo>
                    <a:pt x="287" y="90"/>
                  </a:lnTo>
                  <a:lnTo>
                    <a:pt x="283" y="92"/>
                  </a:lnTo>
                  <a:lnTo>
                    <a:pt x="278" y="95"/>
                  </a:lnTo>
                  <a:lnTo>
                    <a:pt x="274" y="97"/>
                  </a:lnTo>
                  <a:lnTo>
                    <a:pt x="270" y="99"/>
                  </a:lnTo>
                  <a:lnTo>
                    <a:pt x="265" y="102"/>
                  </a:lnTo>
                  <a:lnTo>
                    <a:pt x="261" y="104"/>
                  </a:lnTo>
                  <a:lnTo>
                    <a:pt x="259" y="105"/>
                  </a:lnTo>
                  <a:lnTo>
                    <a:pt x="255" y="107"/>
                  </a:lnTo>
                  <a:lnTo>
                    <a:pt x="251" y="109"/>
                  </a:lnTo>
                  <a:lnTo>
                    <a:pt x="247" y="111"/>
                  </a:lnTo>
                  <a:lnTo>
                    <a:pt x="243" y="112"/>
                  </a:lnTo>
                  <a:lnTo>
                    <a:pt x="239" y="114"/>
                  </a:lnTo>
                  <a:lnTo>
                    <a:pt x="235" y="116"/>
                  </a:lnTo>
                  <a:lnTo>
                    <a:pt x="231" y="117"/>
                  </a:lnTo>
                  <a:lnTo>
                    <a:pt x="227" y="118"/>
                  </a:lnTo>
                  <a:lnTo>
                    <a:pt x="224" y="120"/>
                  </a:lnTo>
                  <a:lnTo>
                    <a:pt x="220" y="121"/>
                  </a:lnTo>
                  <a:lnTo>
                    <a:pt x="217" y="122"/>
                  </a:lnTo>
                  <a:lnTo>
                    <a:pt x="213" y="123"/>
                  </a:lnTo>
                  <a:lnTo>
                    <a:pt x="209" y="124"/>
                  </a:lnTo>
                  <a:lnTo>
                    <a:pt x="206" y="125"/>
                  </a:lnTo>
                  <a:lnTo>
                    <a:pt x="202" y="126"/>
                  </a:lnTo>
                  <a:lnTo>
                    <a:pt x="198" y="126"/>
                  </a:lnTo>
                  <a:lnTo>
                    <a:pt x="195" y="127"/>
                  </a:lnTo>
                  <a:lnTo>
                    <a:pt x="193" y="127"/>
                  </a:lnTo>
                  <a:lnTo>
                    <a:pt x="189" y="128"/>
                  </a:lnTo>
                  <a:lnTo>
                    <a:pt x="185" y="128"/>
                  </a:lnTo>
                  <a:lnTo>
                    <a:pt x="181" y="129"/>
                  </a:lnTo>
                  <a:lnTo>
                    <a:pt x="177" y="129"/>
                  </a:lnTo>
                  <a:lnTo>
                    <a:pt x="173" y="129"/>
                  </a:lnTo>
                  <a:lnTo>
                    <a:pt x="169" y="129"/>
                  </a:lnTo>
                  <a:lnTo>
                    <a:pt x="165" y="129"/>
                  </a:lnTo>
                  <a:lnTo>
                    <a:pt x="161" y="129"/>
                  </a:lnTo>
                  <a:lnTo>
                    <a:pt x="157" y="129"/>
                  </a:lnTo>
                  <a:lnTo>
                    <a:pt x="153" y="129"/>
                  </a:lnTo>
                  <a:lnTo>
                    <a:pt x="149" y="129"/>
                  </a:lnTo>
                  <a:lnTo>
                    <a:pt x="145" y="129"/>
                  </a:lnTo>
                  <a:lnTo>
                    <a:pt x="141" y="129"/>
                  </a:lnTo>
                  <a:lnTo>
                    <a:pt x="137" y="129"/>
                  </a:lnTo>
                  <a:lnTo>
                    <a:pt x="133" y="128"/>
                  </a:lnTo>
                  <a:lnTo>
                    <a:pt x="129" y="128"/>
                  </a:lnTo>
                  <a:lnTo>
                    <a:pt x="125" y="127"/>
                  </a:lnTo>
                  <a:lnTo>
                    <a:pt x="121" y="127"/>
                  </a:lnTo>
                  <a:lnTo>
                    <a:pt x="120" y="127"/>
                  </a:lnTo>
                  <a:lnTo>
                    <a:pt x="116" y="126"/>
                  </a:lnTo>
                  <a:lnTo>
                    <a:pt x="112" y="126"/>
                  </a:lnTo>
                  <a:lnTo>
                    <a:pt x="108" y="125"/>
                  </a:lnTo>
                  <a:lnTo>
                    <a:pt x="105" y="124"/>
                  </a:lnTo>
                  <a:lnTo>
                    <a:pt x="101" y="123"/>
                  </a:lnTo>
                  <a:lnTo>
                    <a:pt x="97" y="123"/>
                  </a:lnTo>
                  <a:lnTo>
                    <a:pt x="94" y="122"/>
                  </a:lnTo>
                  <a:lnTo>
                    <a:pt x="90" y="121"/>
                  </a:lnTo>
                  <a:lnTo>
                    <a:pt x="87" y="119"/>
                  </a:lnTo>
                  <a:lnTo>
                    <a:pt x="83" y="118"/>
                  </a:lnTo>
                  <a:lnTo>
                    <a:pt x="79" y="116"/>
                  </a:lnTo>
                  <a:lnTo>
                    <a:pt x="76" y="115"/>
                  </a:lnTo>
                  <a:lnTo>
                    <a:pt x="72" y="113"/>
                  </a:lnTo>
                  <a:lnTo>
                    <a:pt x="68" y="111"/>
                  </a:lnTo>
                  <a:lnTo>
                    <a:pt x="64" y="109"/>
                  </a:lnTo>
                  <a:lnTo>
                    <a:pt x="60" y="106"/>
                  </a:lnTo>
                  <a:lnTo>
                    <a:pt x="55" y="103"/>
                  </a:lnTo>
                  <a:lnTo>
                    <a:pt x="50" y="100"/>
                  </a:lnTo>
                  <a:lnTo>
                    <a:pt x="46" y="97"/>
                  </a:lnTo>
                  <a:lnTo>
                    <a:pt x="42" y="95"/>
                  </a:lnTo>
                  <a:lnTo>
                    <a:pt x="37" y="92"/>
                  </a:lnTo>
                  <a:lnTo>
                    <a:pt x="33" y="89"/>
                  </a:lnTo>
                  <a:lnTo>
                    <a:pt x="28" y="87"/>
                  </a:lnTo>
                  <a:lnTo>
                    <a:pt x="24" y="84"/>
                  </a:lnTo>
                  <a:lnTo>
                    <a:pt x="20" y="81"/>
                  </a:lnTo>
                  <a:lnTo>
                    <a:pt x="16" y="79"/>
                  </a:lnTo>
                  <a:lnTo>
                    <a:pt x="13" y="76"/>
                  </a:lnTo>
                  <a:lnTo>
                    <a:pt x="10" y="74"/>
                  </a:lnTo>
                  <a:lnTo>
                    <a:pt x="7" y="71"/>
                  </a:lnTo>
                  <a:lnTo>
                    <a:pt x="4" y="69"/>
                  </a:lnTo>
                  <a:lnTo>
                    <a:pt x="2" y="67"/>
                  </a:lnTo>
                  <a:lnTo>
                    <a:pt x="1" y="64"/>
                  </a:lnTo>
                  <a:lnTo>
                    <a:pt x="0" y="62"/>
                  </a:lnTo>
                  <a:lnTo>
                    <a:pt x="0" y="60"/>
                  </a:lnTo>
                  <a:lnTo>
                    <a:pt x="0" y="58"/>
                  </a:lnTo>
                  <a:lnTo>
                    <a:pt x="0" y="58"/>
                  </a:lnTo>
                </a:path>
              </a:pathLst>
            </a:custGeom>
            <a:noFill/>
            <a:ln w="0">
              <a:solidFill>
                <a:srgbClr val="FF0000"/>
              </a:solidFill>
              <a:prstDash val="solid"/>
              <a:round/>
              <a:headEnd/>
              <a:tailEnd/>
            </a:ln>
          </p:spPr>
          <p:txBody>
            <a:bodyPr/>
            <a:lstStyle/>
            <a:p>
              <a:endParaRPr lang="el-GR"/>
            </a:p>
          </p:txBody>
        </p:sp>
        <p:sp>
          <p:nvSpPr>
            <p:cNvPr id="108852" name="Freeform 308"/>
            <p:cNvSpPr>
              <a:spLocks noChangeAspect="1"/>
            </p:cNvSpPr>
            <p:nvPr/>
          </p:nvSpPr>
          <p:spPr bwMode="auto">
            <a:xfrm>
              <a:off x="707" y="2884"/>
              <a:ext cx="405" cy="24"/>
            </a:xfrm>
            <a:custGeom>
              <a:avLst/>
              <a:gdLst/>
              <a:ahLst/>
              <a:cxnLst>
                <a:cxn ang="0">
                  <a:pos x="1" y="6"/>
                </a:cxn>
                <a:cxn ang="0">
                  <a:pos x="6" y="5"/>
                </a:cxn>
                <a:cxn ang="0">
                  <a:pos x="13" y="3"/>
                </a:cxn>
                <a:cxn ang="0">
                  <a:pos x="22" y="2"/>
                </a:cxn>
                <a:cxn ang="0">
                  <a:pos x="33" y="1"/>
                </a:cxn>
                <a:cxn ang="0">
                  <a:pos x="43" y="0"/>
                </a:cxn>
                <a:cxn ang="0">
                  <a:pos x="50" y="0"/>
                </a:cxn>
                <a:cxn ang="0">
                  <a:pos x="59" y="0"/>
                </a:cxn>
                <a:cxn ang="0">
                  <a:pos x="68" y="0"/>
                </a:cxn>
                <a:cxn ang="0">
                  <a:pos x="76" y="1"/>
                </a:cxn>
                <a:cxn ang="0">
                  <a:pos x="83" y="1"/>
                </a:cxn>
                <a:cxn ang="0">
                  <a:pos x="90" y="2"/>
                </a:cxn>
                <a:cxn ang="0">
                  <a:pos x="95" y="2"/>
                </a:cxn>
                <a:cxn ang="0">
                  <a:pos x="102" y="2"/>
                </a:cxn>
                <a:cxn ang="0">
                  <a:pos x="109" y="1"/>
                </a:cxn>
                <a:cxn ang="0">
                  <a:pos x="117" y="1"/>
                </a:cxn>
                <a:cxn ang="0">
                  <a:pos x="125" y="0"/>
                </a:cxn>
                <a:cxn ang="0">
                  <a:pos x="133" y="0"/>
                </a:cxn>
                <a:cxn ang="0">
                  <a:pos x="143" y="0"/>
                </a:cxn>
                <a:cxn ang="0">
                  <a:pos x="154" y="1"/>
                </a:cxn>
                <a:cxn ang="0">
                  <a:pos x="164" y="3"/>
                </a:cxn>
                <a:cxn ang="0">
                  <a:pos x="173" y="4"/>
                </a:cxn>
                <a:cxn ang="0">
                  <a:pos x="181" y="6"/>
                </a:cxn>
                <a:cxn ang="0">
                  <a:pos x="186" y="8"/>
                </a:cxn>
                <a:cxn ang="0">
                  <a:pos x="187" y="9"/>
                </a:cxn>
                <a:cxn ang="0">
                  <a:pos x="184" y="10"/>
                </a:cxn>
                <a:cxn ang="0">
                  <a:pos x="178" y="10"/>
                </a:cxn>
                <a:cxn ang="0">
                  <a:pos x="170" y="10"/>
                </a:cxn>
                <a:cxn ang="0">
                  <a:pos x="160" y="10"/>
                </a:cxn>
                <a:cxn ang="0">
                  <a:pos x="150" y="10"/>
                </a:cxn>
                <a:cxn ang="0">
                  <a:pos x="138" y="10"/>
                </a:cxn>
                <a:cxn ang="0">
                  <a:pos x="128" y="10"/>
                </a:cxn>
                <a:cxn ang="0">
                  <a:pos x="119" y="10"/>
                </a:cxn>
                <a:cxn ang="0">
                  <a:pos x="110" y="10"/>
                </a:cxn>
                <a:cxn ang="0">
                  <a:pos x="102" y="11"/>
                </a:cxn>
                <a:cxn ang="0">
                  <a:pos x="95" y="11"/>
                </a:cxn>
                <a:cxn ang="0">
                  <a:pos x="88" y="11"/>
                </a:cxn>
                <a:cxn ang="0">
                  <a:pos x="80" y="11"/>
                </a:cxn>
                <a:cxn ang="0">
                  <a:pos x="73" y="11"/>
                </a:cxn>
                <a:cxn ang="0">
                  <a:pos x="64" y="11"/>
                </a:cxn>
                <a:cxn ang="0">
                  <a:pos x="55" y="11"/>
                </a:cxn>
                <a:cxn ang="0">
                  <a:pos x="44" y="11"/>
                </a:cxn>
                <a:cxn ang="0">
                  <a:pos x="33" y="10"/>
                </a:cxn>
                <a:cxn ang="0">
                  <a:pos x="23" y="10"/>
                </a:cxn>
                <a:cxn ang="0">
                  <a:pos x="14" y="9"/>
                </a:cxn>
                <a:cxn ang="0">
                  <a:pos x="6" y="9"/>
                </a:cxn>
                <a:cxn ang="0">
                  <a:pos x="1" y="8"/>
                </a:cxn>
                <a:cxn ang="0">
                  <a:pos x="0" y="7"/>
                </a:cxn>
              </a:cxnLst>
              <a:rect l="0" t="0" r="r" b="b"/>
              <a:pathLst>
                <a:path w="187" h="11">
                  <a:moveTo>
                    <a:pt x="0" y="7"/>
                  </a:moveTo>
                  <a:lnTo>
                    <a:pt x="1" y="6"/>
                  </a:lnTo>
                  <a:lnTo>
                    <a:pt x="3" y="6"/>
                  </a:lnTo>
                  <a:lnTo>
                    <a:pt x="6" y="5"/>
                  </a:lnTo>
                  <a:lnTo>
                    <a:pt x="9" y="4"/>
                  </a:lnTo>
                  <a:lnTo>
                    <a:pt x="13" y="3"/>
                  </a:lnTo>
                  <a:lnTo>
                    <a:pt x="18" y="3"/>
                  </a:lnTo>
                  <a:lnTo>
                    <a:pt x="22" y="2"/>
                  </a:lnTo>
                  <a:lnTo>
                    <a:pt x="28" y="1"/>
                  </a:lnTo>
                  <a:lnTo>
                    <a:pt x="33" y="1"/>
                  </a:lnTo>
                  <a:lnTo>
                    <a:pt x="38" y="0"/>
                  </a:lnTo>
                  <a:lnTo>
                    <a:pt x="43" y="0"/>
                  </a:lnTo>
                  <a:lnTo>
                    <a:pt x="45" y="0"/>
                  </a:lnTo>
                  <a:lnTo>
                    <a:pt x="50" y="0"/>
                  </a:lnTo>
                  <a:lnTo>
                    <a:pt x="55" y="0"/>
                  </a:lnTo>
                  <a:lnTo>
                    <a:pt x="59" y="0"/>
                  </a:lnTo>
                  <a:lnTo>
                    <a:pt x="64" y="0"/>
                  </a:lnTo>
                  <a:lnTo>
                    <a:pt x="68" y="0"/>
                  </a:lnTo>
                  <a:lnTo>
                    <a:pt x="72" y="0"/>
                  </a:lnTo>
                  <a:lnTo>
                    <a:pt x="76" y="1"/>
                  </a:lnTo>
                  <a:lnTo>
                    <a:pt x="79" y="1"/>
                  </a:lnTo>
                  <a:lnTo>
                    <a:pt x="83" y="1"/>
                  </a:lnTo>
                  <a:lnTo>
                    <a:pt x="87" y="2"/>
                  </a:lnTo>
                  <a:lnTo>
                    <a:pt x="90" y="2"/>
                  </a:lnTo>
                  <a:lnTo>
                    <a:pt x="94" y="2"/>
                  </a:lnTo>
                  <a:lnTo>
                    <a:pt x="95" y="2"/>
                  </a:lnTo>
                  <a:lnTo>
                    <a:pt x="98" y="2"/>
                  </a:lnTo>
                  <a:lnTo>
                    <a:pt x="102" y="2"/>
                  </a:lnTo>
                  <a:lnTo>
                    <a:pt x="105" y="1"/>
                  </a:lnTo>
                  <a:lnTo>
                    <a:pt x="109" y="1"/>
                  </a:lnTo>
                  <a:lnTo>
                    <a:pt x="113" y="1"/>
                  </a:lnTo>
                  <a:lnTo>
                    <a:pt x="117" y="1"/>
                  </a:lnTo>
                  <a:lnTo>
                    <a:pt x="121" y="0"/>
                  </a:lnTo>
                  <a:lnTo>
                    <a:pt x="125" y="0"/>
                  </a:lnTo>
                  <a:lnTo>
                    <a:pt x="129" y="0"/>
                  </a:lnTo>
                  <a:lnTo>
                    <a:pt x="133" y="0"/>
                  </a:lnTo>
                  <a:lnTo>
                    <a:pt x="138" y="0"/>
                  </a:lnTo>
                  <a:lnTo>
                    <a:pt x="143" y="0"/>
                  </a:lnTo>
                  <a:lnTo>
                    <a:pt x="148" y="1"/>
                  </a:lnTo>
                  <a:lnTo>
                    <a:pt x="154" y="1"/>
                  </a:lnTo>
                  <a:lnTo>
                    <a:pt x="159" y="2"/>
                  </a:lnTo>
                  <a:lnTo>
                    <a:pt x="164" y="3"/>
                  </a:lnTo>
                  <a:lnTo>
                    <a:pt x="169" y="3"/>
                  </a:lnTo>
                  <a:lnTo>
                    <a:pt x="173" y="4"/>
                  </a:lnTo>
                  <a:lnTo>
                    <a:pt x="177" y="5"/>
                  </a:lnTo>
                  <a:lnTo>
                    <a:pt x="181" y="6"/>
                  </a:lnTo>
                  <a:lnTo>
                    <a:pt x="184" y="7"/>
                  </a:lnTo>
                  <a:lnTo>
                    <a:pt x="186" y="8"/>
                  </a:lnTo>
                  <a:lnTo>
                    <a:pt x="187" y="8"/>
                  </a:lnTo>
                  <a:lnTo>
                    <a:pt x="187" y="9"/>
                  </a:lnTo>
                  <a:lnTo>
                    <a:pt x="186" y="9"/>
                  </a:lnTo>
                  <a:lnTo>
                    <a:pt x="184" y="10"/>
                  </a:lnTo>
                  <a:lnTo>
                    <a:pt x="182" y="10"/>
                  </a:lnTo>
                  <a:lnTo>
                    <a:pt x="178" y="10"/>
                  </a:lnTo>
                  <a:lnTo>
                    <a:pt x="175" y="10"/>
                  </a:lnTo>
                  <a:lnTo>
                    <a:pt x="170" y="10"/>
                  </a:lnTo>
                  <a:lnTo>
                    <a:pt x="166" y="10"/>
                  </a:lnTo>
                  <a:lnTo>
                    <a:pt x="160" y="10"/>
                  </a:lnTo>
                  <a:lnTo>
                    <a:pt x="155" y="10"/>
                  </a:lnTo>
                  <a:lnTo>
                    <a:pt x="150" y="10"/>
                  </a:lnTo>
                  <a:lnTo>
                    <a:pt x="144" y="10"/>
                  </a:lnTo>
                  <a:lnTo>
                    <a:pt x="138" y="10"/>
                  </a:lnTo>
                  <a:lnTo>
                    <a:pt x="133" y="10"/>
                  </a:lnTo>
                  <a:lnTo>
                    <a:pt x="128" y="10"/>
                  </a:lnTo>
                  <a:lnTo>
                    <a:pt x="123" y="10"/>
                  </a:lnTo>
                  <a:lnTo>
                    <a:pt x="119" y="10"/>
                  </a:lnTo>
                  <a:lnTo>
                    <a:pt x="114" y="10"/>
                  </a:lnTo>
                  <a:lnTo>
                    <a:pt x="110" y="10"/>
                  </a:lnTo>
                  <a:lnTo>
                    <a:pt x="106" y="11"/>
                  </a:lnTo>
                  <a:lnTo>
                    <a:pt x="102" y="11"/>
                  </a:lnTo>
                  <a:lnTo>
                    <a:pt x="98" y="11"/>
                  </a:lnTo>
                  <a:lnTo>
                    <a:pt x="95" y="11"/>
                  </a:lnTo>
                  <a:lnTo>
                    <a:pt x="91" y="11"/>
                  </a:lnTo>
                  <a:lnTo>
                    <a:pt x="88" y="11"/>
                  </a:lnTo>
                  <a:lnTo>
                    <a:pt x="84" y="11"/>
                  </a:lnTo>
                  <a:lnTo>
                    <a:pt x="80" y="11"/>
                  </a:lnTo>
                  <a:lnTo>
                    <a:pt x="76" y="11"/>
                  </a:lnTo>
                  <a:lnTo>
                    <a:pt x="73" y="11"/>
                  </a:lnTo>
                  <a:lnTo>
                    <a:pt x="68" y="11"/>
                  </a:lnTo>
                  <a:lnTo>
                    <a:pt x="64" y="11"/>
                  </a:lnTo>
                  <a:lnTo>
                    <a:pt x="60" y="11"/>
                  </a:lnTo>
                  <a:lnTo>
                    <a:pt x="55" y="11"/>
                  </a:lnTo>
                  <a:lnTo>
                    <a:pt x="50" y="11"/>
                  </a:lnTo>
                  <a:lnTo>
                    <a:pt x="44" y="11"/>
                  </a:lnTo>
                  <a:lnTo>
                    <a:pt x="39" y="10"/>
                  </a:lnTo>
                  <a:lnTo>
                    <a:pt x="33" y="10"/>
                  </a:lnTo>
                  <a:lnTo>
                    <a:pt x="28" y="10"/>
                  </a:lnTo>
                  <a:lnTo>
                    <a:pt x="23" y="10"/>
                  </a:lnTo>
                  <a:lnTo>
                    <a:pt x="18" y="10"/>
                  </a:lnTo>
                  <a:lnTo>
                    <a:pt x="14" y="9"/>
                  </a:lnTo>
                  <a:lnTo>
                    <a:pt x="10" y="9"/>
                  </a:lnTo>
                  <a:lnTo>
                    <a:pt x="6" y="9"/>
                  </a:lnTo>
                  <a:lnTo>
                    <a:pt x="3" y="8"/>
                  </a:lnTo>
                  <a:lnTo>
                    <a:pt x="1" y="8"/>
                  </a:lnTo>
                  <a:lnTo>
                    <a:pt x="0" y="8"/>
                  </a:lnTo>
                  <a:lnTo>
                    <a:pt x="0" y="7"/>
                  </a:lnTo>
                  <a:lnTo>
                    <a:pt x="0" y="7"/>
                  </a:lnTo>
                </a:path>
              </a:pathLst>
            </a:custGeom>
            <a:noFill/>
            <a:ln w="0">
              <a:solidFill>
                <a:srgbClr val="FF0000"/>
              </a:solidFill>
              <a:prstDash val="solid"/>
              <a:round/>
              <a:headEnd/>
              <a:tailEnd/>
            </a:ln>
          </p:spPr>
          <p:txBody>
            <a:bodyPr/>
            <a:lstStyle/>
            <a:p>
              <a:endParaRPr lang="el-GR"/>
            </a:p>
          </p:txBody>
        </p:sp>
        <p:sp>
          <p:nvSpPr>
            <p:cNvPr id="108853" name="Freeform 309"/>
            <p:cNvSpPr>
              <a:spLocks noChangeAspect="1"/>
            </p:cNvSpPr>
            <p:nvPr/>
          </p:nvSpPr>
          <p:spPr bwMode="auto">
            <a:xfrm>
              <a:off x="782" y="2486"/>
              <a:ext cx="246" cy="79"/>
            </a:xfrm>
            <a:custGeom>
              <a:avLst/>
              <a:gdLst/>
              <a:ahLst/>
              <a:cxnLst>
                <a:cxn ang="0">
                  <a:pos x="0" y="1"/>
                </a:cxn>
                <a:cxn ang="0">
                  <a:pos x="4" y="4"/>
                </a:cxn>
                <a:cxn ang="0">
                  <a:pos x="7" y="7"/>
                </a:cxn>
                <a:cxn ang="0">
                  <a:pos x="10" y="10"/>
                </a:cxn>
                <a:cxn ang="0">
                  <a:pos x="14" y="13"/>
                </a:cxn>
                <a:cxn ang="0">
                  <a:pos x="17" y="16"/>
                </a:cxn>
                <a:cxn ang="0">
                  <a:pos x="21" y="19"/>
                </a:cxn>
                <a:cxn ang="0">
                  <a:pos x="24" y="22"/>
                </a:cxn>
                <a:cxn ang="0">
                  <a:pos x="28" y="24"/>
                </a:cxn>
                <a:cxn ang="0">
                  <a:pos x="31" y="27"/>
                </a:cxn>
                <a:cxn ang="0">
                  <a:pos x="35" y="29"/>
                </a:cxn>
                <a:cxn ang="0">
                  <a:pos x="38" y="31"/>
                </a:cxn>
                <a:cxn ang="0">
                  <a:pos x="41" y="33"/>
                </a:cxn>
                <a:cxn ang="0">
                  <a:pos x="45" y="34"/>
                </a:cxn>
                <a:cxn ang="0">
                  <a:pos x="48" y="35"/>
                </a:cxn>
                <a:cxn ang="0">
                  <a:pos x="52" y="36"/>
                </a:cxn>
                <a:cxn ang="0">
                  <a:pos x="55" y="36"/>
                </a:cxn>
                <a:cxn ang="0">
                  <a:pos x="59" y="37"/>
                </a:cxn>
                <a:cxn ang="0">
                  <a:pos x="62" y="36"/>
                </a:cxn>
                <a:cxn ang="0">
                  <a:pos x="66" y="36"/>
                </a:cxn>
                <a:cxn ang="0">
                  <a:pos x="69" y="35"/>
                </a:cxn>
                <a:cxn ang="0">
                  <a:pos x="72" y="33"/>
                </a:cxn>
                <a:cxn ang="0">
                  <a:pos x="76" y="32"/>
                </a:cxn>
                <a:cxn ang="0">
                  <a:pos x="79" y="30"/>
                </a:cxn>
                <a:cxn ang="0">
                  <a:pos x="82" y="27"/>
                </a:cxn>
                <a:cxn ang="0">
                  <a:pos x="86" y="25"/>
                </a:cxn>
                <a:cxn ang="0">
                  <a:pos x="89" y="23"/>
                </a:cxn>
                <a:cxn ang="0">
                  <a:pos x="92" y="20"/>
                </a:cxn>
                <a:cxn ang="0">
                  <a:pos x="96" y="17"/>
                </a:cxn>
                <a:cxn ang="0">
                  <a:pos x="99" y="14"/>
                </a:cxn>
                <a:cxn ang="0">
                  <a:pos x="102" y="11"/>
                </a:cxn>
                <a:cxn ang="0">
                  <a:pos x="105" y="8"/>
                </a:cxn>
                <a:cxn ang="0">
                  <a:pos x="109" y="4"/>
                </a:cxn>
                <a:cxn ang="0">
                  <a:pos x="113" y="0"/>
                </a:cxn>
                <a:cxn ang="0">
                  <a:pos x="113" y="0"/>
                </a:cxn>
              </a:cxnLst>
              <a:rect l="0" t="0" r="r" b="b"/>
              <a:pathLst>
                <a:path w="113" h="37">
                  <a:moveTo>
                    <a:pt x="0" y="1"/>
                  </a:moveTo>
                  <a:lnTo>
                    <a:pt x="4" y="4"/>
                  </a:lnTo>
                  <a:lnTo>
                    <a:pt x="7" y="7"/>
                  </a:lnTo>
                  <a:lnTo>
                    <a:pt x="10" y="10"/>
                  </a:lnTo>
                  <a:lnTo>
                    <a:pt x="14" y="13"/>
                  </a:lnTo>
                  <a:lnTo>
                    <a:pt x="17" y="16"/>
                  </a:lnTo>
                  <a:lnTo>
                    <a:pt x="21" y="19"/>
                  </a:lnTo>
                  <a:lnTo>
                    <a:pt x="24" y="22"/>
                  </a:lnTo>
                  <a:lnTo>
                    <a:pt x="28" y="24"/>
                  </a:lnTo>
                  <a:lnTo>
                    <a:pt x="31" y="27"/>
                  </a:lnTo>
                  <a:lnTo>
                    <a:pt x="35" y="29"/>
                  </a:lnTo>
                  <a:lnTo>
                    <a:pt x="38" y="31"/>
                  </a:lnTo>
                  <a:lnTo>
                    <a:pt x="41" y="33"/>
                  </a:lnTo>
                  <a:lnTo>
                    <a:pt x="45" y="34"/>
                  </a:lnTo>
                  <a:lnTo>
                    <a:pt x="48" y="35"/>
                  </a:lnTo>
                  <a:lnTo>
                    <a:pt x="52" y="36"/>
                  </a:lnTo>
                  <a:lnTo>
                    <a:pt x="55" y="36"/>
                  </a:lnTo>
                  <a:lnTo>
                    <a:pt x="59" y="37"/>
                  </a:lnTo>
                  <a:lnTo>
                    <a:pt x="62" y="36"/>
                  </a:lnTo>
                  <a:lnTo>
                    <a:pt x="66" y="36"/>
                  </a:lnTo>
                  <a:lnTo>
                    <a:pt x="69" y="35"/>
                  </a:lnTo>
                  <a:lnTo>
                    <a:pt x="72" y="33"/>
                  </a:lnTo>
                  <a:lnTo>
                    <a:pt x="76" y="32"/>
                  </a:lnTo>
                  <a:lnTo>
                    <a:pt x="79" y="30"/>
                  </a:lnTo>
                  <a:lnTo>
                    <a:pt x="82" y="27"/>
                  </a:lnTo>
                  <a:lnTo>
                    <a:pt x="86" y="25"/>
                  </a:lnTo>
                  <a:lnTo>
                    <a:pt x="89" y="23"/>
                  </a:lnTo>
                  <a:lnTo>
                    <a:pt x="92" y="20"/>
                  </a:lnTo>
                  <a:lnTo>
                    <a:pt x="96" y="17"/>
                  </a:lnTo>
                  <a:lnTo>
                    <a:pt x="99" y="14"/>
                  </a:lnTo>
                  <a:lnTo>
                    <a:pt x="102" y="11"/>
                  </a:lnTo>
                  <a:lnTo>
                    <a:pt x="105" y="8"/>
                  </a:lnTo>
                  <a:lnTo>
                    <a:pt x="109" y="4"/>
                  </a:lnTo>
                  <a:lnTo>
                    <a:pt x="113" y="0"/>
                  </a:lnTo>
                  <a:lnTo>
                    <a:pt x="113" y="0"/>
                  </a:lnTo>
                </a:path>
              </a:pathLst>
            </a:custGeom>
            <a:noFill/>
            <a:ln w="0">
              <a:solidFill>
                <a:srgbClr val="FF0000"/>
              </a:solidFill>
              <a:prstDash val="solid"/>
              <a:round/>
              <a:headEnd/>
              <a:tailEnd/>
            </a:ln>
          </p:spPr>
          <p:txBody>
            <a:bodyPr/>
            <a:lstStyle/>
            <a:p>
              <a:endParaRPr lang="el-GR"/>
            </a:p>
          </p:txBody>
        </p:sp>
        <p:sp>
          <p:nvSpPr>
            <p:cNvPr id="108854" name="Freeform 310"/>
            <p:cNvSpPr>
              <a:spLocks noChangeAspect="1"/>
            </p:cNvSpPr>
            <p:nvPr/>
          </p:nvSpPr>
          <p:spPr bwMode="auto">
            <a:xfrm>
              <a:off x="-87" y="880"/>
              <a:ext cx="1961" cy="1238"/>
            </a:xfrm>
            <a:custGeom>
              <a:avLst/>
              <a:gdLst/>
              <a:ahLst/>
              <a:cxnLst>
                <a:cxn ang="0">
                  <a:pos x="2" y="547"/>
                </a:cxn>
                <a:cxn ang="0">
                  <a:pos x="4" y="519"/>
                </a:cxn>
                <a:cxn ang="0">
                  <a:pos x="6" y="491"/>
                </a:cxn>
                <a:cxn ang="0">
                  <a:pos x="9" y="463"/>
                </a:cxn>
                <a:cxn ang="0">
                  <a:pos x="12" y="435"/>
                </a:cxn>
                <a:cxn ang="0">
                  <a:pos x="16" y="407"/>
                </a:cxn>
                <a:cxn ang="0">
                  <a:pos x="20" y="380"/>
                </a:cxn>
                <a:cxn ang="0">
                  <a:pos x="25" y="354"/>
                </a:cxn>
                <a:cxn ang="0">
                  <a:pos x="31" y="327"/>
                </a:cxn>
                <a:cxn ang="0">
                  <a:pos x="37" y="300"/>
                </a:cxn>
                <a:cxn ang="0">
                  <a:pos x="45" y="273"/>
                </a:cxn>
                <a:cxn ang="0">
                  <a:pos x="54" y="246"/>
                </a:cxn>
                <a:cxn ang="0">
                  <a:pos x="64" y="220"/>
                </a:cxn>
                <a:cxn ang="0">
                  <a:pos x="74" y="194"/>
                </a:cxn>
                <a:cxn ang="0">
                  <a:pos x="86" y="168"/>
                </a:cxn>
                <a:cxn ang="0">
                  <a:pos x="99" y="143"/>
                </a:cxn>
                <a:cxn ang="0">
                  <a:pos x="115" y="119"/>
                </a:cxn>
                <a:cxn ang="0">
                  <a:pos x="132" y="97"/>
                </a:cxn>
                <a:cxn ang="0">
                  <a:pos x="152" y="77"/>
                </a:cxn>
                <a:cxn ang="0">
                  <a:pos x="175" y="61"/>
                </a:cxn>
                <a:cxn ang="0">
                  <a:pos x="199" y="47"/>
                </a:cxn>
                <a:cxn ang="0">
                  <a:pos x="225" y="35"/>
                </a:cxn>
                <a:cxn ang="0">
                  <a:pos x="252" y="25"/>
                </a:cxn>
                <a:cxn ang="0">
                  <a:pos x="279" y="18"/>
                </a:cxn>
                <a:cxn ang="0">
                  <a:pos x="305" y="12"/>
                </a:cxn>
                <a:cxn ang="0">
                  <a:pos x="333" y="8"/>
                </a:cxn>
                <a:cxn ang="0">
                  <a:pos x="361" y="4"/>
                </a:cxn>
                <a:cxn ang="0">
                  <a:pos x="389" y="2"/>
                </a:cxn>
                <a:cxn ang="0">
                  <a:pos x="417" y="1"/>
                </a:cxn>
                <a:cxn ang="0">
                  <a:pos x="445" y="1"/>
                </a:cxn>
                <a:cxn ang="0">
                  <a:pos x="473" y="0"/>
                </a:cxn>
                <a:cxn ang="0">
                  <a:pos x="501" y="1"/>
                </a:cxn>
                <a:cxn ang="0">
                  <a:pos x="529" y="2"/>
                </a:cxn>
                <a:cxn ang="0">
                  <a:pos x="557" y="4"/>
                </a:cxn>
                <a:cxn ang="0">
                  <a:pos x="585" y="7"/>
                </a:cxn>
                <a:cxn ang="0">
                  <a:pos x="612" y="12"/>
                </a:cxn>
                <a:cxn ang="0">
                  <a:pos x="639" y="18"/>
                </a:cxn>
                <a:cxn ang="0">
                  <a:pos x="666" y="27"/>
                </a:cxn>
                <a:cxn ang="0">
                  <a:pos x="692" y="38"/>
                </a:cxn>
                <a:cxn ang="0">
                  <a:pos x="718" y="51"/>
                </a:cxn>
                <a:cxn ang="0">
                  <a:pos x="741" y="66"/>
                </a:cxn>
                <a:cxn ang="0">
                  <a:pos x="763" y="84"/>
                </a:cxn>
                <a:cxn ang="0">
                  <a:pos x="781" y="102"/>
                </a:cxn>
                <a:cxn ang="0">
                  <a:pos x="798" y="124"/>
                </a:cxn>
                <a:cxn ang="0">
                  <a:pos x="813" y="148"/>
                </a:cxn>
                <a:cxn ang="0">
                  <a:pos x="826" y="173"/>
                </a:cxn>
                <a:cxn ang="0">
                  <a:pos x="838" y="199"/>
                </a:cxn>
                <a:cxn ang="0">
                  <a:pos x="848" y="226"/>
                </a:cxn>
                <a:cxn ang="0">
                  <a:pos x="856" y="250"/>
                </a:cxn>
                <a:cxn ang="0">
                  <a:pos x="864" y="277"/>
                </a:cxn>
                <a:cxn ang="0">
                  <a:pos x="872" y="304"/>
                </a:cxn>
                <a:cxn ang="0">
                  <a:pos x="878" y="331"/>
                </a:cxn>
                <a:cxn ang="0">
                  <a:pos x="883" y="359"/>
                </a:cxn>
                <a:cxn ang="0">
                  <a:pos x="888" y="386"/>
                </a:cxn>
                <a:cxn ang="0">
                  <a:pos x="892" y="413"/>
                </a:cxn>
                <a:cxn ang="0">
                  <a:pos x="895" y="441"/>
                </a:cxn>
                <a:cxn ang="0">
                  <a:pos x="897" y="469"/>
                </a:cxn>
                <a:cxn ang="0">
                  <a:pos x="900" y="497"/>
                </a:cxn>
                <a:cxn ang="0">
                  <a:pos x="901" y="525"/>
                </a:cxn>
                <a:cxn ang="0">
                  <a:pos x="903" y="553"/>
                </a:cxn>
              </a:cxnLst>
              <a:rect l="0" t="0" r="r" b="b"/>
              <a:pathLst>
                <a:path w="904" h="571">
                  <a:moveTo>
                    <a:pt x="0" y="571"/>
                  </a:moveTo>
                  <a:lnTo>
                    <a:pt x="0" y="567"/>
                  </a:lnTo>
                  <a:lnTo>
                    <a:pt x="1" y="563"/>
                  </a:lnTo>
                  <a:lnTo>
                    <a:pt x="1" y="559"/>
                  </a:lnTo>
                  <a:lnTo>
                    <a:pt x="1" y="555"/>
                  </a:lnTo>
                  <a:lnTo>
                    <a:pt x="2" y="551"/>
                  </a:lnTo>
                  <a:lnTo>
                    <a:pt x="2" y="547"/>
                  </a:lnTo>
                  <a:lnTo>
                    <a:pt x="2" y="543"/>
                  </a:lnTo>
                  <a:lnTo>
                    <a:pt x="2" y="539"/>
                  </a:lnTo>
                  <a:lnTo>
                    <a:pt x="3" y="535"/>
                  </a:lnTo>
                  <a:lnTo>
                    <a:pt x="3" y="531"/>
                  </a:lnTo>
                  <a:lnTo>
                    <a:pt x="3" y="527"/>
                  </a:lnTo>
                  <a:lnTo>
                    <a:pt x="4" y="523"/>
                  </a:lnTo>
                  <a:lnTo>
                    <a:pt x="4" y="519"/>
                  </a:lnTo>
                  <a:lnTo>
                    <a:pt x="4" y="515"/>
                  </a:lnTo>
                  <a:lnTo>
                    <a:pt x="5" y="511"/>
                  </a:lnTo>
                  <a:lnTo>
                    <a:pt x="5" y="507"/>
                  </a:lnTo>
                  <a:lnTo>
                    <a:pt x="5" y="503"/>
                  </a:lnTo>
                  <a:lnTo>
                    <a:pt x="5" y="499"/>
                  </a:lnTo>
                  <a:lnTo>
                    <a:pt x="6" y="495"/>
                  </a:lnTo>
                  <a:lnTo>
                    <a:pt x="6" y="491"/>
                  </a:lnTo>
                  <a:lnTo>
                    <a:pt x="7" y="487"/>
                  </a:lnTo>
                  <a:lnTo>
                    <a:pt x="7" y="483"/>
                  </a:lnTo>
                  <a:lnTo>
                    <a:pt x="7" y="479"/>
                  </a:lnTo>
                  <a:lnTo>
                    <a:pt x="8" y="475"/>
                  </a:lnTo>
                  <a:lnTo>
                    <a:pt x="8" y="471"/>
                  </a:lnTo>
                  <a:lnTo>
                    <a:pt x="8" y="467"/>
                  </a:lnTo>
                  <a:lnTo>
                    <a:pt x="9" y="463"/>
                  </a:lnTo>
                  <a:lnTo>
                    <a:pt x="9" y="459"/>
                  </a:lnTo>
                  <a:lnTo>
                    <a:pt x="10" y="455"/>
                  </a:lnTo>
                  <a:lnTo>
                    <a:pt x="10" y="451"/>
                  </a:lnTo>
                  <a:lnTo>
                    <a:pt x="11" y="447"/>
                  </a:lnTo>
                  <a:lnTo>
                    <a:pt x="11" y="443"/>
                  </a:lnTo>
                  <a:lnTo>
                    <a:pt x="11" y="439"/>
                  </a:lnTo>
                  <a:lnTo>
                    <a:pt x="12" y="435"/>
                  </a:lnTo>
                  <a:lnTo>
                    <a:pt x="12" y="431"/>
                  </a:lnTo>
                  <a:lnTo>
                    <a:pt x="13" y="427"/>
                  </a:lnTo>
                  <a:lnTo>
                    <a:pt x="13" y="423"/>
                  </a:lnTo>
                  <a:lnTo>
                    <a:pt x="14" y="419"/>
                  </a:lnTo>
                  <a:lnTo>
                    <a:pt x="14" y="415"/>
                  </a:lnTo>
                  <a:lnTo>
                    <a:pt x="15" y="411"/>
                  </a:lnTo>
                  <a:lnTo>
                    <a:pt x="16" y="407"/>
                  </a:lnTo>
                  <a:lnTo>
                    <a:pt x="16" y="403"/>
                  </a:lnTo>
                  <a:lnTo>
                    <a:pt x="17" y="399"/>
                  </a:lnTo>
                  <a:lnTo>
                    <a:pt x="17" y="395"/>
                  </a:lnTo>
                  <a:lnTo>
                    <a:pt x="18" y="391"/>
                  </a:lnTo>
                  <a:lnTo>
                    <a:pt x="19" y="388"/>
                  </a:lnTo>
                  <a:lnTo>
                    <a:pt x="19" y="384"/>
                  </a:lnTo>
                  <a:lnTo>
                    <a:pt x="20" y="380"/>
                  </a:lnTo>
                  <a:lnTo>
                    <a:pt x="21" y="376"/>
                  </a:lnTo>
                  <a:lnTo>
                    <a:pt x="21" y="374"/>
                  </a:lnTo>
                  <a:lnTo>
                    <a:pt x="22" y="370"/>
                  </a:lnTo>
                  <a:lnTo>
                    <a:pt x="22" y="366"/>
                  </a:lnTo>
                  <a:lnTo>
                    <a:pt x="23" y="362"/>
                  </a:lnTo>
                  <a:lnTo>
                    <a:pt x="24" y="358"/>
                  </a:lnTo>
                  <a:lnTo>
                    <a:pt x="25" y="354"/>
                  </a:lnTo>
                  <a:lnTo>
                    <a:pt x="25" y="350"/>
                  </a:lnTo>
                  <a:lnTo>
                    <a:pt x="26" y="346"/>
                  </a:lnTo>
                  <a:lnTo>
                    <a:pt x="27" y="342"/>
                  </a:lnTo>
                  <a:lnTo>
                    <a:pt x="28" y="339"/>
                  </a:lnTo>
                  <a:lnTo>
                    <a:pt x="29" y="335"/>
                  </a:lnTo>
                  <a:lnTo>
                    <a:pt x="30" y="331"/>
                  </a:lnTo>
                  <a:lnTo>
                    <a:pt x="31" y="327"/>
                  </a:lnTo>
                  <a:lnTo>
                    <a:pt x="32" y="323"/>
                  </a:lnTo>
                  <a:lnTo>
                    <a:pt x="32" y="319"/>
                  </a:lnTo>
                  <a:lnTo>
                    <a:pt x="33" y="315"/>
                  </a:lnTo>
                  <a:lnTo>
                    <a:pt x="34" y="311"/>
                  </a:lnTo>
                  <a:lnTo>
                    <a:pt x="35" y="308"/>
                  </a:lnTo>
                  <a:lnTo>
                    <a:pt x="36" y="304"/>
                  </a:lnTo>
                  <a:lnTo>
                    <a:pt x="37" y="300"/>
                  </a:lnTo>
                  <a:lnTo>
                    <a:pt x="38" y="296"/>
                  </a:lnTo>
                  <a:lnTo>
                    <a:pt x="40" y="292"/>
                  </a:lnTo>
                  <a:lnTo>
                    <a:pt x="41" y="288"/>
                  </a:lnTo>
                  <a:lnTo>
                    <a:pt x="42" y="284"/>
                  </a:lnTo>
                  <a:lnTo>
                    <a:pt x="43" y="281"/>
                  </a:lnTo>
                  <a:lnTo>
                    <a:pt x="44" y="277"/>
                  </a:lnTo>
                  <a:lnTo>
                    <a:pt x="45" y="273"/>
                  </a:lnTo>
                  <a:lnTo>
                    <a:pt x="46" y="269"/>
                  </a:lnTo>
                  <a:lnTo>
                    <a:pt x="48" y="265"/>
                  </a:lnTo>
                  <a:lnTo>
                    <a:pt x="49" y="261"/>
                  </a:lnTo>
                  <a:lnTo>
                    <a:pt x="50" y="258"/>
                  </a:lnTo>
                  <a:lnTo>
                    <a:pt x="51" y="254"/>
                  </a:lnTo>
                  <a:lnTo>
                    <a:pt x="53" y="250"/>
                  </a:lnTo>
                  <a:lnTo>
                    <a:pt x="54" y="246"/>
                  </a:lnTo>
                  <a:lnTo>
                    <a:pt x="55" y="242"/>
                  </a:lnTo>
                  <a:lnTo>
                    <a:pt x="57" y="239"/>
                  </a:lnTo>
                  <a:lnTo>
                    <a:pt x="58" y="235"/>
                  </a:lnTo>
                  <a:lnTo>
                    <a:pt x="59" y="231"/>
                  </a:lnTo>
                  <a:lnTo>
                    <a:pt x="61" y="227"/>
                  </a:lnTo>
                  <a:lnTo>
                    <a:pt x="62" y="223"/>
                  </a:lnTo>
                  <a:lnTo>
                    <a:pt x="64" y="220"/>
                  </a:lnTo>
                  <a:lnTo>
                    <a:pt x="65" y="217"/>
                  </a:lnTo>
                  <a:lnTo>
                    <a:pt x="66" y="213"/>
                  </a:lnTo>
                  <a:lnTo>
                    <a:pt x="68" y="209"/>
                  </a:lnTo>
                  <a:lnTo>
                    <a:pt x="69" y="205"/>
                  </a:lnTo>
                  <a:lnTo>
                    <a:pt x="71" y="202"/>
                  </a:lnTo>
                  <a:lnTo>
                    <a:pt x="72" y="198"/>
                  </a:lnTo>
                  <a:lnTo>
                    <a:pt x="74" y="194"/>
                  </a:lnTo>
                  <a:lnTo>
                    <a:pt x="76" y="190"/>
                  </a:lnTo>
                  <a:lnTo>
                    <a:pt x="77" y="187"/>
                  </a:lnTo>
                  <a:lnTo>
                    <a:pt x="79" y="183"/>
                  </a:lnTo>
                  <a:lnTo>
                    <a:pt x="81" y="179"/>
                  </a:lnTo>
                  <a:lnTo>
                    <a:pt x="82" y="175"/>
                  </a:lnTo>
                  <a:lnTo>
                    <a:pt x="84" y="172"/>
                  </a:lnTo>
                  <a:lnTo>
                    <a:pt x="86" y="168"/>
                  </a:lnTo>
                  <a:lnTo>
                    <a:pt x="88" y="164"/>
                  </a:lnTo>
                  <a:lnTo>
                    <a:pt x="90" y="161"/>
                  </a:lnTo>
                  <a:lnTo>
                    <a:pt x="91" y="157"/>
                  </a:lnTo>
                  <a:lnTo>
                    <a:pt x="93" y="153"/>
                  </a:lnTo>
                  <a:lnTo>
                    <a:pt x="95" y="150"/>
                  </a:lnTo>
                  <a:lnTo>
                    <a:pt x="97" y="146"/>
                  </a:lnTo>
                  <a:lnTo>
                    <a:pt x="99" y="143"/>
                  </a:lnTo>
                  <a:lnTo>
                    <a:pt x="101" y="139"/>
                  </a:lnTo>
                  <a:lnTo>
                    <a:pt x="104" y="136"/>
                  </a:lnTo>
                  <a:lnTo>
                    <a:pt x="106" y="133"/>
                  </a:lnTo>
                  <a:lnTo>
                    <a:pt x="108" y="129"/>
                  </a:lnTo>
                  <a:lnTo>
                    <a:pt x="110" y="126"/>
                  </a:lnTo>
                  <a:lnTo>
                    <a:pt x="112" y="122"/>
                  </a:lnTo>
                  <a:lnTo>
                    <a:pt x="115" y="119"/>
                  </a:lnTo>
                  <a:lnTo>
                    <a:pt x="117" y="116"/>
                  </a:lnTo>
                  <a:lnTo>
                    <a:pt x="119" y="113"/>
                  </a:lnTo>
                  <a:lnTo>
                    <a:pt x="122" y="110"/>
                  </a:lnTo>
                  <a:lnTo>
                    <a:pt x="124" y="107"/>
                  </a:lnTo>
                  <a:lnTo>
                    <a:pt x="127" y="103"/>
                  </a:lnTo>
                  <a:lnTo>
                    <a:pt x="129" y="100"/>
                  </a:lnTo>
                  <a:lnTo>
                    <a:pt x="132" y="97"/>
                  </a:lnTo>
                  <a:lnTo>
                    <a:pt x="135" y="95"/>
                  </a:lnTo>
                  <a:lnTo>
                    <a:pt x="137" y="92"/>
                  </a:lnTo>
                  <a:lnTo>
                    <a:pt x="140" y="89"/>
                  </a:lnTo>
                  <a:lnTo>
                    <a:pt x="143" y="86"/>
                  </a:lnTo>
                  <a:lnTo>
                    <a:pt x="146" y="83"/>
                  </a:lnTo>
                  <a:lnTo>
                    <a:pt x="149" y="80"/>
                  </a:lnTo>
                  <a:lnTo>
                    <a:pt x="152" y="77"/>
                  </a:lnTo>
                  <a:lnTo>
                    <a:pt x="155" y="75"/>
                  </a:lnTo>
                  <a:lnTo>
                    <a:pt x="159" y="72"/>
                  </a:lnTo>
                  <a:lnTo>
                    <a:pt x="162" y="70"/>
                  </a:lnTo>
                  <a:lnTo>
                    <a:pt x="165" y="68"/>
                  </a:lnTo>
                  <a:lnTo>
                    <a:pt x="168" y="65"/>
                  </a:lnTo>
                  <a:lnTo>
                    <a:pt x="171" y="63"/>
                  </a:lnTo>
                  <a:lnTo>
                    <a:pt x="175" y="61"/>
                  </a:lnTo>
                  <a:lnTo>
                    <a:pt x="178" y="59"/>
                  </a:lnTo>
                  <a:lnTo>
                    <a:pt x="181" y="57"/>
                  </a:lnTo>
                  <a:lnTo>
                    <a:pt x="185" y="54"/>
                  </a:lnTo>
                  <a:lnTo>
                    <a:pt x="188" y="52"/>
                  </a:lnTo>
                  <a:lnTo>
                    <a:pt x="192" y="50"/>
                  </a:lnTo>
                  <a:lnTo>
                    <a:pt x="195" y="49"/>
                  </a:lnTo>
                  <a:lnTo>
                    <a:pt x="199" y="47"/>
                  </a:lnTo>
                  <a:lnTo>
                    <a:pt x="202" y="45"/>
                  </a:lnTo>
                  <a:lnTo>
                    <a:pt x="206" y="43"/>
                  </a:lnTo>
                  <a:lnTo>
                    <a:pt x="210" y="41"/>
                  </a:lnTo>
                  <a:lnTo>
                    <a:pt x="213" y="40"/>
                  </a:lnTo>
                  <a:lnTo>
                    <a:pt x="217" y="38"/>
                  </a:lnTo>
                  <a:lnTo>
                    <a:pt x="221" y="36"/>
                  </a:lnTo>
                  <a:lnTo>
                    <a:pt x="225" y="35"/>
                  </a:lnTo>
                  <a:lnTo>
                    <a:pt x="228" y="33"/>
                  </a:lnTo>
                  <a:lnTo>
                    <a:pt x="232" y="32"/>
                  </a:lnTo>
                  <a:lnTo>
                    <a:pt x="236" y="31"/>
                  </a:lnTo>
                  <a:lnTo>
                    <a:pt x="240" y="29"/>
                  </a:lnTo>
                  <a:lnTo>
                    <a:pt x="244" y="28"/>
                  </a:lnTo>
                  <a:lnTo>
                    <a:pt x="248" y="27"/>
                  </a:lnTo>
                  <a:lnTo>
                    <a:pt x="252" y="25"/>
                  </a:lnTo>
                  <a:lnTo>
                    <a:pt x="256" y="24"/>
                  </a:lnTo>
                  <a:lnTo>
                    <a:pt x="259" y="23"/>
                  </a:lnTo>
                  <a:lnTo>
                    <a:pt x="263" y="22"/>
                  </a:lnTo>
                  <a:lnTo>
                    <a:pt x="267" y="21"/>
                  </a:lnTo>
                  <a:lnTo>
                    <a:pt x="271" y="20"/>
                  </a:lnTo>
                  <a:lnTo>
                    <a:pt x="275" y="19"/>
                  </a:lnTo>
                  <a:lnTo>
                    <a:pt x="279" y="18"/>
                  </a:lnTo>
                  <a:lnTo>
                    <a:pt x="283" y="17"/>
                  </a:lnTo>
                  <a:lnTo>
                    <a:pt x="287" y="16"/>
                  </a:lnTo>
                  <a:lnTo>
                    <a:pt x="291" y="15"/>
                  </a:lnTo>
                  <a:lnTo>
                    <a:pt x="295" y="14"/>
                  </a:lnTo>
                  <a:lnTo>
                    <a:pt x="297" y="14"/>
                  </a:lnTo>
                  <a:lnTo>
                    <a:pt x="301" y="13"/>
                  </a:lnTo>
                  <a:lnTo>
                    <a:pt x="305" y="12"/>
                  </a:lnTo>
                  <a:lnTo>
                    <a:pt x="309" y="11"/>
                  </a:lnTo>
                  <a:lnTo>
                    <a:pt x="313" y="11"/>
                  </a:lnTo>
                  <a:lnTo>
                    <a:pt x="317" y="10"/>
                  </a:lnTo>
                  <a:lnTo>
                    <a:pt x="321" y="9"/>
                  </a:lnTo>
                  <a:lnTo>
                    <a:pt x="325" y="9"/>
                  </a:lnTo>
                  <a:lnTo>
                    <a:pt x="329" y="8"/>
                  </a:lnTo>
                  <a:lnTo>
                    <a:pt x="333" y="8"/>
                  </a:lnTo>
                  <a:lnTo>
                    <a:pt x="337" y="7"/>
                  </a:lnTo>
                  <a:lnTo>
                    <a:pt x="341" y="7"/>
                  </a:lnTo>
                  <a:lnTo>
                    <a:pt x="345" y="6"/>
                  </a:lnTo>
                  <a:lnTo>
                    <a:pt x="349" y="6"/>
                  </a:lnTo>
                  <a:lnTo>
                    <a:pt x="353" y="5"/>
                  </a:lnTo>
                  <a:lnTo>
                    <a:pt x="357" y="5"/>
                  </a:lnTo>
                  <a:lnTo>
                    <a:pt x="361" y="4"/>
                  </a:lnTo>
                  <a:lnTo>
                    <a:pt x="365" y="4"/>
                  </a:lnTo>
                  <a:lnTo>
                    <a:pt x="369" y="4"/>
                  </a:lnTo>
                  <a:lnTo>
                    <a:pt x="373" y="3"/>
                  </a:lnTo>
                  <a:lnTo>
                    <a:pt x="377" y="3"/>
                  </a:lnTo>
                  <a:lnTo>
                    <a:pt x="381" y="3"/>
                  </a:lnTo>
                  <a:lnTo>
                    <a:pt x="385" y="3"/>
                  </a:lnTo>
                  <a:lnTo>
                    <a:pt x="389" y="2"/>
                  </a:lnTo>
                  <a:lnTo>
                    <a:pt x="393" y="2"/>
                  </a:lnTo>
                  <a:lnTo>
                    <a:pt x="397" y="2"/>
                  </a:lnTo>
                  <a:lnTo>
                    <a:pt x="401" y="2"/>
                  </a:lnTo>
                  <a:lnTo>
                    <a:pt x="405" y="2"/>
                  </a:lnTo>
                  <a:lnTo>
                    <a:pt x="409" y="1"/>
                  </a:lnTo>
                  <a:lnTo>
                    <a:pt x="413" y="1"/>
                  </a:lnTo>
                  <a:lnTo>
                    <a:pt x="417" y="1"/>
                  </a:lnTo>
                  <a:lnTo>
                    <a:pt x="421" y="1"/>
                  </a:lnTo>
                  <a:lnTo>
                    <a:pt x="425" y="1"/>
                  </a:lnTo>
                  <a:lnTo>
                    <a:pt x="429" y="1"/>
                  </a:lnTo>
                  <a:lnTo>
                    <a:pt x="433" y="1"/>
                  </a:lnTo>
                  <a:lnTo>
                    <a:pt x="437" y="1"/>
                  </a:lnTo>
                  <a:lnTo>
                    <a:pt x="441" y="1"/>
                  </a:lnTo>
                  <a:lnTo>
                    <a:pt x="445" y="1"/>
                  </a:lnTo>
                  <a:lnTo>
                    <a:pt x="449" y="1"/>
                  </a:lnTo>
                  <a:lnTo>
                    <a:pt x="453" y="0"/>
                  </a:lnTo>
                  <a:lnTo>
                    <a:pt x="457" y="0"/>
                  </a:lnTo>
                  <a:lnTo>
                    <a:pt x="461" y="0"/>
                  </a:lnTo>
                  <a:lnTo>
                    <a:pt x="465" y="0"/>
                  </a:lnTo>
                  <a:lnTo>
                    <a:pt x="469" y="0"/>
                  </a:lnTo>
                  <a:lnTo>
                    <a:pt x="473" y="0"/>
                  </a:lnTo>
                  <a:lnTo>
                    <a:pt x="477" y="0"/>
                  </a:lnTo>
                  <a:lnTo>
                    <a:pt x="481" y="0"/>
                  </a:lnTo>
                  <a:lnTo>
                    <a:pt x="485" y="0"/>
                  </a:lnTo>
                  <a:lnTo>
                    <a:pt x="489" y="1"/>
                  </a:lnTo>
                  <a:lnTo>
                    <a:pt x="493" y="1"/>
                  </a:lnTo>
                  <a:lnTo>
                    <a:pt x="497" y="1"/>
                  </a:lnTo>
                  <a:lnTo>
                    <a:pt x="501" y="1"/>
                  </a:lnTo>
                  <a:lnTo>
                    <a:pt x="505" y="1"/>
                  </a:lnTo>
                  <a:lnTo>
                    <a:pt x="509" y="1"/>
                  </a:lnTo>
                  <a:lnTo>
                    <a:pt x="513" y="1"/>
                  </a:lnTo>
                  <a:lnTo>
                    <a:pt x="517" y="1"/>
                  </a:lnTo>
                  <a:lnTo>
                    <a:pt x="521" y="1"/>
                  </a:lnTo>
                  <a:lnTo>
                    <a:pt x="525" y="2"/>
                  </a:lnTo>
                  <a:lnTo>
                    <a:pt x="529" y="2"/>
                  </a:lnTo>
                  <a:lnTo>
                    <a:pt x="533" y="2"/>
                  </a:lnTo>
                  <a:lnTo>
                    <a:pt x="537" y="2"/>
                  </a:lnTo>
                  <a:lnTo>
                    <a:pt x="541" y="2"/>
                  </a:lnTo>
                  <a:lnTo>
                    <a:pt x="545" y="3"/>
                  </a:lnTo>
                  <a:lnTo>
                    <a:pt x="549" y="3"/>
                  </a:lnTo>
                  <a:lnTo>
                    <a:pt x="553" y="3"/>
                  </a:lnTo>
                  <a:lnTo>
                    <a:pt x="557" y="4"/>
                  </a:lnTo>
                  <a:lnTo>
                    <a:pt x="561" y="4"/>
                  </a:lnTo>
                  <a:lnTo>
                    <a:pt x="565" y="5"/>
                  </a:lnTo>
                  <a:lnTo>
                    <a:pt x="569" y="5"/>
                  </a:lnTo>
                  <a:lnTo>
                    <a:pt x="573" y="5"/>
                  </a:lnTo>
                  <a:lnTo>
                    <a:pt x="577" y="6"/>
                  </a:lnTo>
                  <a:lnTo>
                    <a:pt x="581" y="7"/>
                  </a:lnTo>
                  <a:lnTo>
                    <a:pt x="585" y="7"/>
                  </a:lnTo>
                  <a:lnTo>
                    <a:pt x="589" y="8"/>
                  </a:lnTo>
                  <a:lnTo>
                    <a:pt x="593" y="8"/>
                  </a:lnTo>
                  <a:lnTo>
                    <a:pt x="596" y="9"/>
                  </a:lnTo>
                  <a:lnTo>
                    <a:pt x="600" y="10"/>
                  </a:lnTo>
                  <a:lnTo>
                    <a:pt x="604" y="10"/>
                  </a:lnTo>
                  <a:lnTo>
                    <a:pt x="608" y="11"/>
                  </a:lnTo>
                  <a:lnTo>
                    <a:pt x="612" y="12"/>
                  </a:lnTo>
                  <a:lnTo>
                    <a:pt x="616" y="13"/>
                  </a:lnTo>
                  <a:lnTo>
                    <a:pt x="620" y="14"/>
                  </a:lnTo>
                  <a:lnTo>
                    <a:pt x="623" y="14"/>
                  </a:lnTo>
                  <a:lnTo>
                    <a:pt x="627" y="15"/>
                  </a:lnTo>
                  <a:lnTo>
                    <a:pt x="631" y="16"/>
                  </a:lnTo>
                  <a:lnTo>
                    <a:pt x="635" y="17"/>
                  </a:lnTo>
                  <a:lnTo>
                    <a:pt x="639" y="18"/>
                  </a:lnTo>
                  <a:lnTo>
                    <a:pt x="643" y="19"/>
                  </a:lnTo>
                  <a:lnTo>
                    <a:pt x="647" y="21"/>
                  </a:lnTo>
                  <a:lnTo>
                    <a:pt x="650" y="22"/>
                  </a:lnTo>
                  <a:lnTo>
                    <a:pt x="654" y="23"/>
                  </a:lnTo>
                  <a:lnTo>
                    <a:pt x="658" y="24"/>
                  </a:lnTo>
                  <a:lnTo>
                    <a:pt x="662" y="26"/>
                  </a:lnTo>
                  <a:lnTo>
                    <a:pt x="666" y="27"/>
                  </a:lnTo>
                  <a:lnTo>
                    <a:pt x="670" y="28"/>
                  </a:lnTo>
                  <a:lnTo>
                    <a:pt x="674" y="30"/>
                  </a:lnTo>
                  <a:lnTo>
                    <a:pt x="677" y="31"/>
                  </a:lnTo>
                  <a:lnTo>
                    <a:pt x="681" y="33"/>
                  </a:lnTo>
                  <a:lnTo>
                    <a:pt x="685" y="34"/>
                  </a:lnTo>
                  <a:lnTo>
                    <a:pt x="689" y="36"/>
                  </a:lnTo>
                  <a:lnTo>
                    <a:pt x="692" y="38"/>
                  </a:lnTo>
                  <a:lnTo>
                    <a:pt x="696" y="39"/>
                  </a:lnTo>
                  <a:lnTo>
                    <a:pt x="700" y="41"/>
                  </a:lnTo>
                  <a:lnTo>
                    <a:pt x="703" y="43"/>
                  </a:lnTo>
                  <a:lnTo>
                    <a:pt x="707" y="45"/>
                  </a:lnTo>
                  <a:lnTo>
                    <a:pt x="711" y="47"/>
                  </a:lnTo>
                  <a:lnTo>
                    <a:pt x="714" y="49"/>
                  </a:lnTo>
                  <a:lnTo>
                    <a:pt x="718" y="51"/>
                  </a:lnTo>
                  <a:lnTo>
                    <a:pt x="721" y="53"/>
                  </a:lnTo>
                  <a:lnTo>
                    <a:pt x="725" y="55"/>
                  </a:lnTo>
                  <a:lnTo>
                    <a:pt x="728" y="57"/>
                  </a:lnTo>
                  <a:lnTo>
                    <a:pt x="731" y="59"/>
                  </a:lnTo>
                  <a:lnTo>
                    <a:pt x="735" y="61"/>
                  </a:lnTo>
                  <a:lnTo>
                    <a:pt x="738" y="64"/>
                  </a:lnTo>
                  <a:lnTo>
                    <a:pt x="741" y="66"/>
                  </a:lnTo>
                  <a:lnTo>
                    <a:pt x="745" y="68"/>
                  </a:lnTo>
                  <a:lnTo>
                    <a:pt x="748" y="71"/>
                  </a:lnTo>
                  <a:lnTo>
                    <a:pt x="751" y="73"/>
                  </a:lnTo>
                  <a:lnTo>
                    <a:pt x="754" y="76"/>
                  </a:lnTo>
                  <a:lnTo>
                    <a:pt x="757" y="78"/>
                  </a:lnTo>
                  <a:lnTo>
                    <a:pt x="760" y="81"/>
                  </a:lnTo>
                  <a:lnTo>
                    <a:pt x="763" y="84"/>
                  </a:lnTo>
                  <a:lnTo>
                    <a:pt x="766" y="86"/>
                  </a:lnTo>
                  <a:lnTo>
                    <a:pt x="767" y="87"/>
                  </a:lnTo>
                  <a:lnTo>
                    <a:pt x="770" y="90"/>
                  </a:lnTo>
                  <a:lnTo>
                    <a:pt x="773" y="93"/>
                  </a:lnTo>
                  <a:lnTo>
                    <a:pt x="775" y="96"/>
                  </a:lnTo>
                  <a:lnTo>
                    <a:pt x="778" y="99"/>
                  </a:lnTo>
                  <a:lnTo>
                    <a:pt x="781" y="102"/>
                  </a:lnTo>
                  <a:lnTo>
                    <a:pt x="783" y="105"/>
                  </a:lnTo>
                  <a:lnTo>
                    <a:pt x="786" y="108"/>
                  </a:lnTo>
                  <a:lnTo>
                    <a:pt x="788" y="111"/>
                  </a:lnTo>
                  <a:lnTo>
                    <a:pt x="791" y="114"/>
                  </a:lnTo>
                  <a:lnTo>
                    <a:pt x="793" y="117"/>
                  </a:lnTo>
                  <a:lnTo>
                    <a:pt x="795" y="121"/>
                  </a:lnTo>
                  <a:lnTo>
                    <a:pt x="798" y="124"/>
                  </a:lnTo>
                  <a:lnTo>
                    <a:pt x="800" y="127"/>
                  </a:lnTo>
                  <a:lnTo>
                    <a:pt x="802" y="130"/>
                  </a:lnTo>
                  <a:lnTo>
                    <a:pt x="804" y="134"/>
                  </a:lnTo>
                  <a:lnTo>
                    <a:pt x="807" y="137"/>
                  </a:lnTo>
                  <a:lnTo>
                    <a:pt x="809" y="141"/>
                  </a:lnTo>
                  <a:lnTo>
                    <a:pt x="811" y="144"/>
                  </a:lnTo>
                  <a:lnTo>
                    <a:pt x="813" y="148"/>
                  </a:lnTo>
                  <a:lnTo>
                    <a:pt x="815" y="151"/>
                  </a:lnTo>
                  <a:lnTo>
                    <a:pt x="817" y="155"/>
                  </a:lnTo>
                  <a:lnTo>
                    <a:pt x="819" y="158"/>
                  </a:lnTo>
                  <a:lnTo>
                    <a:pt x="821" y="162"/>
                  </a:lnTo>
                  <a:lnTo>
                    <a:pt x="822" y="165"/>
                  </a:lnTo>
                  <a:lnTo>
                    <a:pt x="824" y="169"/>
                  </a:lnTo>
                  <a:lnTo>
                    <a:pt x="826" y="173"/>
                  </a:lnTo>
                  <a:lnTo>
                    <a:pt x="828" y="176"/>
                  </a:lnTo>
                  <a:lnTo>
                    <a:pt x="829" y="180"/>
                  </a:lnTo>
                  <a:lnTo>
                    <a:pt x="831" y="184"/>
                  </a:lnTo>
                  <a:lnTo>
                    <a:pt x="833" y="188"/>
                  </a:lnTo>
                  <a:lnTo>
                    <a:pt x="834" y="191"/>
                  </a:lnTo>
                  <a:lnTo>
                    <a:pt x="836" y="195"/>
                  </a:lnTo>
                  <a:lnTo>
                    <a:pt x="838" y="199"/>
                  </a:lnTo>
                  <a:lnTo>
                    <a:pt x="839" y="203"/>
                  </a:lnTo>
                  <a:lnTo>
                    <a:pt x="841" y="206"/>
                  </a:lnTo>
                  <a:lnTo>
                    <a:pt x="842" y="210"/>
                  </a:lnTo>
                  <a:lnTo>
                    <a:pt x="844" y="214"/>
                  </a:lnTo>
                  <a:lnTo>
                    <a:pt x="845" y="218"/>
                  </a:lnTo>
                  <a:lnTo>
                    <a:pt x="846" y="222"/>
                  </a:lnTo>
                  <a:lnTo>
                    <a:pt x="848" y="226"/>
                  </a:lnTo>
                  <a:lnTo>
                    <a:pt x="848" y="227"/>
                  </a:lnTo>
                  <a:lnTo>
                    <a:pt x="850" y="231"/>
                  </a:lnTo>
                  <a:lnTo>
                    <a:pt x="851" y="235"/>
                  </a:lnTo>
                  <a:lnTo>
                    <a:pt x="852" y="238"/>
                  </a:lnTo>
                  <a:lnTo>
                    <a:pt x="854" y="242"/>
                  </a:lnTo>
                  <a:lnTo>
                    <a:pt x="855" y="246"/>
                  </a:lnTo>
                  <a:lnTo>
                    <a:pt x="856" y="250"/>
                  </a:lnTo>
                  <a:lnTo>
                    <a:pt x="857" y="254"/>
                  </a:lnTo>
                  <a:lnTo>
                    <a:pt x="859" y="258"/>
                  </a:lnTo>
                  <a:lnTo>
                    <a:pt x="860" y="261"/>
                  </a:lnTo>
                  <a:lnTo>
                    <a:pt x="861" y="265"/>
                  </a:lnTo>
                  <a:lnTo>
                    <a:pt x="862" y="269"/>
                  </a:lnTo>
                  <a:lnTo>
                    <a:pt x="863" y="273"/>
                  </a:lnTo>
                  <a:lnTo>
                    <a:pt x="864" y="277"/>
                  </a:lnTo>
                  <a:lnTo>
                    <a:pt x="865" y="281"/>
                  </a:lnTo>
                  <a:lnTo>
                    <a:pt x="867" y="285"/>
                  </a:lnTo>
                  <a:lnTo>
                    <a:pt x="868" y="289"/>
                  </a:lnTo>
                  <a:lnTo>
                    <a:pt x="869" y="292"/>
                  </a:lnTo>
                  <a:lnTo>
                    <a:pt x="870" y="296"/>
                  </a:lnTo>
                  <a:lnTo>
                    <a:pt x="871" y="300"/>
                  </a:lnTo>
                  <a:lnTo>
                    <a:pt x="872" y="304"/>
                  </a:lnTo>
                  <a:lnTo>
                    <a:pt x="873" y="308"/>
                  </a:lnTo>
                  <a:lnTo>
                    <a:pt x="873" y="312"/>
                  </a:lnTo>
                  <a:lnTo>
                    <a:pt x="874" y="316"/>
                  </a:lnTo>
                  <a:lnTo>
                    <a:pt x="875" y="320"/>
                  </a:lnTo>
                  <a:lnTo>
                    <a:pt x="876" y="323"/>
                  </a:lnTo>
                  <a:lnTo>
                    <a:pt x="877" y="327"/>
                  </a:lnTo>
                  <a:lnTo>
                    <a:pt x="878" y="331"/>
                  </a:lnTo>
                  <a:lnTo>
                    <a:pt x="879" y="335"/>
                  </a:lnTo>
                  <a:lnTo>
                    <a:pt x="880" y="339"/>
                  </a:lnTo>
                  <a:lnTo>
                    <a:pt x="880" y="343"/>
                  </a:lnTo>
                  <a:lnTo>
                    <a:pt x="881" y="347"/>
                  </a:lnTo>
                  <a:lnTo>
                    <a:pt x="882" y="351"/>
                  </a:lnTo>
                  <a:lnTo>
                    <a:pt x="883" y="355"/>
                  </a:lnTo>
                  <a:lnTo>
                    <a:pt x="883" y="359"/>
                  </a:lnTo>
                  <a:lnTo>
                    <a:pt x="884" y="363"/>
                  </a:lnTo>
                  <a:lnTo>
                    <a:pt x="885" y="366"/>
                  </a:lnTo>
                  <a:lnTo>
                    <a:pt x="885" y="370"/>
                  </a:lnTo>
                  <a:lnTo>
                    <a:pt x="886" y="374"/>
                  </a:lnTo>
                  <a:lnTo>
                    <a:pt x="887" y="378"/>
                  </a:lnTo>
                  <a:lnTo>
                    <a:pt x="887" y="382"/>
                  </a:lnTo>
                  <a:lnTo>
                    <a:pt x="888" y="386"/>
                  </a:lnTo>
                  <a:lnTo>
                    <a:pt x="888" y="390"/>
                  </a:lnTo>
                  <a:lnTo>
                    <a:pt x="889" y="394"/>
                  </a:lnTo>
                  <a:lnTo>
                    <a:pt x="890" y="397"/>
                  </a:lnTo>
                  <a:lnTo>
                    <a:pt x="890" y="401"/>
                  </a:lnTo>
                  <a:lnTo>
                    <a:pt x="891" y="405"/>
                  </a:lnTo>
                  <a:lnTo>
                    <a:pt x="891" y="409"/>
                  </a:lnTo>
                  <a:lnTo>
                    <a:pt x="892" y="413"/>
                  </a:lnTo>
                  <a:lnTo>
                    <a:pt x="892" y="417"/>
                  </a:lnTo>
                  <a:lnTo>
                    <a:pt x="893" y="421"/>
                  </a:lnTo>
                  <a:lnTo>
                    <a:pt x="893" y="425"/>
                  </a:lnTo>
                  <a:lnTo>
                    <a:pt x="893" y="429"/>
                  </a:lnTo>
                  <a:lnTo>
                    <a:pt x="894" y="433"/>
                  </a:lnTo>
                  <a:lnTo>
                    <a:pt x="894" y="437"/>
                  </a:lnTo>
                  <a:lnTo>
                    <a:pt x="895" y="441"/>
                  </a:lnTo>
                  <a:lnTo>
                    <a:pt x="895" y="445"/>
                  </a:lnTo>
                  <a:lnTo>
                    <a:pt x="896" y="449"/>
                  </a:lnTo>
                  <a:lnTo>
                    <a:pt x="896" y="453"/>
                  </a:lnTo>
                  <a:lnTo>
                    <a:pt x="896" y="457"/>
                  </a:lnTo>
                  <a:lnTo>
                    <a:pt x="897" y="461"/>
                  </a:lnTo>
                  <a:lnTo>
                    <a:pt x="897" y="465"/>
                  </a:lnTo>
                  <a:lnTo>
                    <a:pt x="897" y="469"/>
                  </a:lnTo>
                  <a:lnTo>
                    <a:pt x="898" y="473"/>
                  </a:lnTo>
                  <a:lnTo>
                    <a:pt x="898" y="477"/>
                  </a:lnTo>
                  <a:lnTo>
                    <a:pt x="898" y="481"/>
                  </a:lnTo>
                  <a:lnTo>
                    <a:pt x="899" y="485"/>
                  </a:lnTo>
                  <a:lnTo>
                    <a:pt x="899" y="489"/>
                  </a:lnTo>
                  <a:lnTo>
                    <a:pt x="899" y="493"/>
                  </a:lnTo>
                  <a:lnTo>
                    <a:pt x="900" y="497"/>
                  </a:lnTo>
                  <a:lnTo>
                    <a:pt x="900" y="501"/>
                  </a:lnTo>
                  <a:lnTo>
                    <a:pt x="900" y="505"/>
                  </a:lnTo>
                  <a:lnTo>
                    <a:pt x="900" y="509"/>
                  </a:lnTo>
                  <a:lnTo>
                    <a:pt x="901" y="513"/>
                  </a:lnTo>
                  <a:lnTo>
                    <a:pt x="901" y="517"/>
                  </a:lnTo>
                  <a:lnTo>
                    <a:pt x="901" y="521"/>
                  </a:lnTo>
                  <a:lnTo>
                    <a:pt x="901" y="525"/>
                  </a:lnTo>
                  <a:lnTo>
                    <a:pt x="902" y="529"/>
                  </a:lnTo>
                  <a:lnTo>
                    <a:pt x="902" y="533"/>
                  </a:lnTo>
                  <a:lnTo>
                    <a:pt x="902" y="537"/>
                  </a:lnTo>
                  <a:lnTo>
                    <a:pt x="902" y="541"/>
                  </a:lnTo>
                  <a:lnTo>
                    <a:pt x="903" y="545"/>
                  </a:lnTo>
                  <a:lnTo>
                    <a:pt x="903" y="549"/>
                  </a:lnTo>
                  <a:lnTo>
                    <a:pt x="903" y="553"/>
                  </a:lnTo>
                  <a:lnTo>
                    <a:pt x="903" y="557"/>
                  </a:lnTo>
                  <a:lnTo>
                    <a:pt x="903" y="561"/>
                  </a:lnTo>
                  <a:lnTo>
                    <a:pt x="904" y="565"/>
                  </a:lnTo>
                  <a:lnTo>
                    <a:pt x="904" y="570"/>
                  </a:lnTo>
                  <a:lnTo>
                    <a:pt x="904" y="570"/>
                  </a:lnTo>
                </a:path>
              </a:pathLst>
            </a:custGeom>
            <a:noFill/>
            <a:ln w="0">
              <a:solidFill>
                <a:srgbClr val="FF0000"/>
              </a:solidFill>
              <a:prstDash val="solid"/>
              <a:round/>
              <a:headEnd/>
              <a:tailEnd/>
            </a:ln>
          </p:spPr>
          <p:txBody>
            <a:bodyPr/>
            <a:lstStyle/>
            <a:p>
              <a:endParaRPr lang="el-GR"/>
            </a:p>
          </p:txBody>
        </p:sp>
        <p:sp>
          <p:nvSpPr>
            <p:cNvPr id="108856" name="Freeform 312"/>
            <p:cNvSpPr>
              <a:spLocks noChangeAspect="1"/>
            </p:cNvSpPr>
            <p:nvPr/>
          </p:nvSpPr>
          <p:spPr bwMode="auto">
            <a:xfrm>
              <a:off x="99" y="1624"/>
              <a:ext cx="654" cy="171"/>
            </a:xfrm>
            <a:custGeom>
              <a:avLst/>
              <a:gdLst/>
              <a:ahLst/>
              <a:cxnLst>
                <a:cxn ang="0">
                  <a:pos x="3" y="77"/>
                </a:cxn>
                <a:cxn ang="0">
                  <a:pos x="9" y="71"/>
                </a:cxn>
                <a:cxn ang="0">
                  <a:pos x="15" y="65"/>
                </a:cxn>
                <a:cxn ang="0">
                  <a:pos x="21" y="59"/>
                </a:cxn>
                <a:cxn ang="0">
                  <a:pos x="27" y="54"/>
                </a:cxn>
                <a:cxn ang="0">
                  <a:pos x="33" y="49"/>
                </a:cxn>
                <a:cxn ang="0">
                  <a:pos x="39" y="43"/>
                </a:cxn>
                <a:cxn ang="0">
                  <a:pos x="45" y="38"/>
                </a:cxn>
                <a:cxn ang="0">
                  <a:pos x="51" y="33"/>
                </a:cxn>
                <a:cxn ang="0">
                  <a:pos x="58" y="29"/>
                </a:cxn>
                <a:cxn ang="0">
                  <a:pos x="64" y="24"/>
                </a:cxn>
                <a:cxn ang="0">
                  <a:pos x="71" y="20"/>
                </a:cxn>
                <a:cxn ang="0">
                  <a:pos x="78" y="17"/>
                </a:cxn>
                <a:cxn ang="0">
                  <a:pos x="85" y="13"/>
                </a:cxn>
                <a:cxn ang="0">
                  <a:pos x="91" y="11"/>
                </a:cxn>
                <a:cxn ang="0">
                  <a:pos x="98" y="8"/>
                </a:cxn>
                <a:cxn ang="0">
                  <a:pos x="106" y="6"/>
                </a:cxn>
                <a:cxn ang="0">
                  <a:pos x="114" y="4"/>
                </a:cxn>
                <a:cxn ang="0">
                  <a:pos x="122" y="3"/>
                </a:cxn>
                <a:cxn ang="0">
                  <a:pos x="130" y="2"/>
                </a:cxn>
                <a:cxn ang="0">
                  <a:pos x="138" y="1"/>
                </a:cxn>
                <a:cxn ang="0">
                  <a:pos x="146" y="0"/>
                </a:cxn>
                <a:cxn ang="0">
                  <a:pos x="154" y="0"/>
                </a:cxn>
                <a:cxn ang="0">
                  <a:pos x="162" y="1"/>
                </a:cxn>
                <a:cxn ang="0">
                  <a:pos x="171" y="1"/>
                </a:cxn>
                <a:cxn ang="0">
                  <a:pos x="179" y="2"/>
                </a:cxn>
                <a:cxn ang="0">
                  <a:pos x="187" y="3"/>
                </a:cxn>
                <a:cxn ang="0">
                  <a:pos x="195" y="5"/>
                </a:cxn>
                <a:cxn ang="0">
                  <a:pos x="201" y="6"/>
                </a:cxn>
                <a:cxn ang="0">
                  <a:pos x="209" y="8"/>
                </a:cxn>
                <a:cxn ang="0">
                  <a:pos x="216" y="11"/>
                </a:cxn>
                <a:cxn ang="0">
                  <a:pos x="224" y="13"/>
                </a:cxn>
                <a:cxn ang="0">
                  <a:pos x="231" y="16"/>
                </a:cxn>
                <a:cxn ang="0">
                  <a:pos x="239" y="19"/>
                </a:cxn>
                <a:cxn ang="0">
                  <a:pos x="246" y="23"/>
                </a:cxn>
                <a:cxn ang="0">
                  <a:pos x="253" y="26"/>
                </a:cxn>
                <a:cxn ang="0">
                  <a:pos x="260" y="30"/>
                </a:cxn>
                <a:cxn ang="0">
                  <a:pos x="268" y="34"/>
                </a:cxn>
                <a:cxn ang="0">
                  <a:pos x="275" y="38"/>
                </a:cxn>
                <a:cxn ang="0">
                  <a:pos x="282" y="42"/>
                </a:cxn>
                <a:cxn ang="0">
                  <a:pos x="289" y="46"/>
                </a:cxn>
                <a:cxn ang="0">
                  <a:pos x="295" y="50"/>
                </a:cxn>
                <a:cxn ang="0">
                  <a:pos x="301" y="53"/>
                </a:cxn>
              </a:cxnLst>
              <a:rect l="0" t="0" r="r" b="b"/>
              <a:pathLst>
                <a:path w="301" h="79">
                  <a:moveTo>
                    <a:pt x="0" y="79"/>
                  </a:moveTo>
                  <a:lnTo>
                    <a:pt x="3" y="77"/>
                  </a:lnTo>
                  <a:lnTo>
                    <a:pt x="6" y="74"/>
                  </a:lnTo>
                  <a:lnTo>
                    <a:pt x="9" y="71"/>
                  </a:lnTo>
                  <a:lnTo>
                    <a:pt x="12" y="68"/>
                  </a:lnTo>
                  <a:lnTo>
                    <a:pt x="15" y="65"/>
                  </a:lnTo>
                  <a:lnTo>
                    <a:pt x="18" y="62"/>
                  </a:lnTo>
                  <a:lnTo>
                    <a:pt x="21" y="59"/>
                  </a:lnTo>
                  <a:lnTo>
                    <a:pt x="23" y="57"/>
                  </a:lnTo>
                  <a:lnTo>
                    <a:pt x="27" y="54"/>
                  </a:lnTo>
                  <a:lnTo>
                    <a:pt x="30" y="51"/>
                  </a:lnTo>
                  <a:lnTo>
                    <a:pt x="33" y="49"/>
                  </a:lnTo>
                  <a:lnTo>
                    <a:pt x="36" y="46"/>
                  </a:lnTo>
                  <a:lnTo>
                    <a:pt x="39" y="43"/>
                  </a:lnTo>
                  <a:lnTo>
                    <a:pt x="42" y="41"/>
                  </a:lnTo>
                  <a:lnTo>
                    <a:pt x="45" y="38"/>
                  </a:lnTo>
                  <a:lnTo>
                    <a:pt x="48" y="36"/>
                  </a:lnTo>
                  <a:lnTo>
                    <a:pt x="51" y="33"/>
                  </a:lnTo>
                  <a:lnTo>
                    <a:pt x="55" y="31"/>
                  </a:lnTo>
                  <a:lnTo>
                    <a:pt x="58" y="29"/>
                  </a:lnTo>
                  <a:lnTo>
                    <a:pt x="61" y="27"/>
                  </a:lnTo>
                  <a:lnTo>
                    <a:pt x="64" y="24"/>
                  </a:lnTo>
                  <a:lnTo>
                    <a:pt x="68" y="22"/>
                  </a:lnTo>
                  <a:lnTo>
                    <a:pt x="71" y="20"/>
                  </a:lnTo>
                  <a:lnTo>
                    <a:pt x="75" y="18"/>
                  </a:lnTo>
                  <a:lnTo>
                    <a:pt x="78" y="17"/>
                  </a:lnTo>
                  <a:lnTo>
                    <a:pt x="82" y="15"/>
                  </a:lnTo>
                  <a:lnTo>
                    <a:pt x="85" y="13"/>
                  </a:lnTo>
                  <a:lnTo>
                    <a:pt x="87" y="13"/>
                  </a:lnTo>
                  <a:lnTo>
                    <a:pt x="91" y="11"/>
                  </a:lnTo>
                  <a:lnTo>
                    <a:pt x="94" y="10"/>
                  </a:lnTo>
                  <a:lnTo>
                    <a:pt x="98" y="8"/>
                  </a:lnTo>
                  <a:lnTo>
                    <a:pt x="102" y="7"/>
                  </a:lnTo>
                  <a:lnTo>
                    <a:pt x="106" y="6"/>
                  </a:lnTo>
                  <a:lnTo>
                    <a:pt x="110" y="5"/>
                  </a:lnTo>
                  <a:lnTo>
                    <a:pt x="114" y="4"/>
                  </a:lnTo>
                  <a:lnTo>
                    <a:pt x="118" y="3"/>
                  </a:lnTo>
                  <a:lnTo>
                    <a:pt x="122" y="3"/>
                  </a:lnTo>
                  <a:lnTo>
                    <a:pt x="126" y="2"/>
                  </a:lnTo>
                  <a:lnTo>
                    <a:pt x="130" y="2"/>
                  </a:lnTo>
                  <a:lnTo>
                    <a:pt x="134" y="1"/>
                  </a:lnTo>
                  <a:lnTo>
                    <a:pt x="138" y="1"/>
                  </a:lnTo>
                  <a:lnTo>
                    <a:pt x="142" y="1"/>
                  </a:lnTo>
                  <a:lnTo>
                    <a:pt x="146" y="0"/>
                  </a:lnTo>
                  <a:lnTo>
                    <a:pt x="150" y="0"/>
                  </a:lnTo>
                  <a:lnTo>
                    <a:pt x="154" y="0"/>
                  </a:lnTo>
                  <a:lnTo>
                    <a:pt x="158" y="0"/>
                  </a:lnTo>
                  <a:lnTo>
                    <a:pt x="162" y="1"/>
                  </a:lnTo>
                  <a:lnTo>
                    <a:pt x="167" y="1"/>
                  </a:lnTo>
                  <a:lnTo>
                    <a:pt x="171" y="1"/>
                  </a:lnTo>
                  <a:lnTo>
                    <a:pt x="175" y="2"/>
                  </a:lnTo>
                  <a:lnTo>
                    <a:pt x="179" y="2"/>
                  </a:lnTo>
                  <a:lnTo>
                    <a:pt x="183" y="3"/>
                  </a:lnTo>
                  <a:lnTo>
                    <a:pt x="187" y="3"/>
                  </a:lnTo>
                  <a:lnTo>
                    <a:pt x="191" y="4"/>
                  </a:lnTo>
                  <a:lnTo>
                    <a:pt x="195" y="5"/>
                  </a:lnTo>
                  <a:lnTo>
                    <a:pt x="199" y="6"/>
                  </a:lnTo>
                  <a:lnTo>
                    <a:pt x="201" y="6"/>
                  </a:lnTo>
                  <a:lnTo>
                    <a:pt x="205" y="7"/>
                  </a:lnTo>
                  <a:lnTo>
                    <a:pt x="209" y="8"/>
                  </a:lnTo>
                  <a:lnTo>
                    <a:pt x="213" y="10"/>
                  </a:lnTo>
                  <a:lnTo>
                    <a:pt x="216" y="11"/>
                  </a:lnTo>
                  <a:lnTo>
                    <a:pt x="220" y="12"/>
                  </a:lnTo>
                  <a:lnTo>
                    <a:pt x="224" y="13"/>
                  </a:lnTo>
                  <a:lnTo>
                    <a:pt x="228" y="15"/>
                  </a:lnTo>
                  <a:lnTo>
                    <a:pt x="231" y="16"/>
                  </a:lnTo>
                  <a:lnTo>
                    <a:pt x="235" y="18"/>
                  </a:lnTo>
                  <a:lnTo>
                    <a:pt x="239" y="19"/>
                  </a:lnTo>
                  <a:lnTo>
                    <a:pt x="242" y="21"/>
                  </a:lnTo>
                  <a:lnTo>
                    <a:pt x="246" y="23"/>
                  </a:lnTo>
                  <a:lnTo>
                    <a:pt x="250" y="25"/>
                  </a:lnTo>
                  <a:lnTo>
                    <a:pt x="253" y="26"/>
                  </a:lnTo>
                  <a:lnTo>
                    <a:pt x="257" y="28"/>
                  </a:lnTo>
                  <a:lnTo>
                    <a:pt x="260" y="30"/>
                  </a:lnTo>
                  <a:lnTo>
                    <a:pt x="264" y="32"/>
                  </a:lnTo>
                  <a:lnTo>
                    <a:pt x="268" y="34"/>
                  </a:lnTo>
                  <a:lnTo>
                    <a:pt x="271" y="36"/>
                  </a:lnTo>
                  <a:lnTo>
                    <a:pt x="275" y="38"/>
                  </a:lnTo>
                  <a:lnTo>
                    <a:pt x="278" y="40"/>
                  </a:lnTo>
                  <a:lnTo>
                    <a:pt x="282" y="42"/>
                  </a:lnTo>
                  <a:lnTo>
                    <a:pt x="285" y="44"/>
                  </a:lnTo>
                  <a:lnTo>
                    <a:pt x="289" y="46"/>
                  </a:lnTo>
                  <a:lnTo>
                    <a:pt x="292" y="48"/>
                  </a:lnTo>
                  <a:lnTo>
                    <a:pt x="295" y="50"/>
                  </a:lnTo>
                  <a:lnTo>
                    <a:pt x="299" y="52"/>
                  </a:lnTo>
                  <a:lnTo>
                    <a:pt x="301" y="53"/>
                  </a:lnTo>
                  <a:lnTo>
                    <a:pt x="301" y="53"/>
                  </a:lnTo>
                </a:path>
              </a:pathLst>
            </a:custGeom>
            <a:noFill/>
            <a:ln w="0">
              <a:solidFill>
                <a:srgbClr val="FF0000"/>
              </a:solidFill>
              <a:prstDash val="solid"/>
              <a:round/>
              <a:headEnd/>
              <a:tailEnd/>
            </a:ln>
          </p:spPr>
          <p:txBody>
            <a:bodyPr/>
            <a:lstStyle/>
            <a:p>
              <a:endParaRPr lang="el-GR"/>
            </a:p>
          </p:txBody>
        </p:sp>
        <p:sp>
          <p:nvSpPr>
            <p:cNvPr id="108857" name="Freeform 313"/>
            <p:cNvSpPr>
              <a:spLocks noChangeAspect="1"/>
            </p:cNvSpPr>
            <p:nvPr/>
          </p:nvSpPr>
          <p:spPr bwMode="auto">
            <a:xfrm>
              <a:off x="1073" y="1627"/>
              <a:ext cx="645" cy="173"/>
            </a:xfrm>
            <a:custGeom>
              <a:avLst/>
              <a:gdLst/>
              <a:ahLst/>
              <a:cxnLst>
                <a:cxn ang="0">
                  <a:pos x="295" y="77"/>
                </a:cxn>
                <a:cxn ang="0">
                  <a:pos x="289" y="71"/>
                </a:cxn>
                <a:cxn ang="0">
                  <a:pos x="283" y="65"/>
                </a:cxn>
                <a:cxn ang="0">
                  <a:pos x="277" y="59"/>
                </a:cxn>
                <a:cxn ang="0">
                  <a:pos x="271" y="53"/>
                </a:cxn>
                <a:cxn ang="0">
                  <a:pos x="266" y="47"/>
                </a:cxn>
                <a:cxn ang="0">
                  <a:pos x="260" y="42"/>
                </a:cxn>
                <a:cxn ang="0">
                  <a:pos x="253" y="37"/>
                </a:cxn>
                <a:cxn ang="0">
                  <a:pos x="247" y="32"/>
                </a:cxn>
                <a:cxn ang="0">
                  <a:pos x="241" y="27"/>
                </a:cxn>
                <a:cxn ang="0">
                  <a:pos x="234" y="23"/>
                </a:cxn>
                <a:cxn ang="0">
                  <a:pos x="228" y="19"/>
                </a:cxn>
                <a:cxn ang="0">
                  <a:pos x="221" y="15"/>
                </a:cxn>
                <a:cxn ang="0">
                  <a:pos x="213" y="11"/>
                </a:cxn>
                <a:cxn ang="0">
                  <a:pos x="206" y="9"/>
                </a:cxn>
                <a:cxn ang="0">
                  <a:pos x="198" y="6"/>
                </a:cxn>
                <a:cxn ang="0">
                  <a:pos x="190" y="4"/>
                </a:cxn>
                <a:cxn ang="0">
                  <a:pos x="182" y="3"/>
                </a:cxn>
                <a:cxn ang="0">
                  <a:pos x="174" y="2"/>
                </a:cxn>
                <a:cxn ang="0">
                  <a:pos x="166" y="1"/>
                </a:cxn>
                <a:cxn ang="0">
                  <a:pos x="158" y="0"/>
                </a:cxn>
                <a:cxn ang="0">
                  <a:pos x="150" y="0"/>
                </a:cxn>
                <a:cxn ang="0">
                  <a:pos x="142" y="1"/>
                </a:cxn>
                <a:cxn ang="0">
                  <a:pos x="133" y="1"/>
                </a:cxn>
                <a:cxn ang="0">
                  <a:pos x="125" y="2"/>
                </a:cxn>
                <a:cxn ang="0">
                  <a:pos x="117" y="3"/>
                </a:cxn>
                <a:cxn ang="0">
                  <a:pos x="109" y="5"/>
                </a:cxn>
                <a:cxn ang="0">
                  <a:pos x="100" y="7"/>
                </a:cxn>
                <a:cxn ang="0">
                  <a:pos x="92" y="9"/>
                </a:cxn>
                <a:cxn ang="0">
                  <a:pos x="84" y="11"/>
                </a:cxn>
                <a:cxn ang="0">
                  <a:pos x="76" y="14"/>
                </a:cxn>
                <a:cxn ang="0">
                  <a:pos x="69" y="16"/>
                </a:cxn>
                <a:cxn ang="0">
                  <a:pos x="61" y="19"/>
                </a:cxn>
                <a:cxn ang="0">
                  <a:pos x="54" y="22"/>
                </a:cxn>
                <a:cxn ang="0">
                  <a:pos x="47" y="25"/>
                </a:cxn>
                <a:cxn ang="0">
                  <a:pos x="39" y="28"/>
                </a:cxn>
                <a:cxn ang="0">
                  <a:pos x="32" y="32"/>
                </a:cxn>
                <a:cxn ang="0">
                  <a:pos x="25" y="35"/>
                </a:cxn>
                <a:cxn ang="0">
                  <a:pos x="18" y="39"/>
                </a:cxn>
                <a:cxn ang="0">
                  <a:pos x="11" y="42"/>
                </a:cxn>
                <a:cxn ang="0">
                  <a:pos x="3" y="46"/>
                </a:cxn>
                <a:cxn ang="0">
                  <a:pos x="0" y="48"/>
                </a:cxn>
              </a:cxnLst>
              <a:rect l="0" t="0" r="r" b="b"/>
              <a:pathLst>
                <a:path w="297" h="80">
                  <a:moveTo>
                    <a:pt x="297" y="80"/>
                  </a:moveTo>
                  <a:lnTo>
                    <a:pt x="295" y="77"/>
                  </a:lnTo>
                  <a:lnTo>
                    <a:pt x="292" y="74"/>
                  </a:lnTo>
                  <a:lnTo>
                    <a:pt x="289" y="71"/>
                  </a:lnTo>
                  <a:lnTo>
                    <a:pt x="286" y="68"/>
                  </a:lnTo>
                  <a:lnTo>
                    <a:pt x="283" y="65"/>
                  </a:lnTo>
                  <a:lnTo>
                    <a:pt x="280" y="62"/>
                  </a:lnTo>
                  <a:lnTo>
                    <a:pt x="277" y="59"/>
                  </a:lnTo>
                  <a:lnTo>
                    <a:pt x="274" y="56"/>
                  </a:lnTo>
                  <a:lnTo>
                    <a:pt x="271" y="53"/>
                  </a:lnTo>
                  <a:lnTo>
                    <a:pt x="269" y="50"/>
                  </a:lnTo>
                  <a:lnTo>
                    <a:pt x="266" y="47"/>
                  </a:lnTo>
                  <a:lnTo>
                    <a:pt x="263" y="45"/>
                  </a:lnTo>
                  <a:lnTo>
                    <a:pt x="260" y="42"/>
                  </a:lnTo>
                  <a:lnTo>
                    <a:pt x="257" y="39"/>
                  </a:lnTo>
                  <a:lnTo>
                    <a:pt x="253" y="37"/>
                  </a:lnTo>
                  <a:lnTo>
                    <a:pt x="250" y="34"/>
                  </a:lnTo>
                  <a:lnTo>
                    <a:pt x="247" y="32"/>
                  </a:lnTo>
                  <a:lnTo>
                    <a:pt x="244" y="29"/>
                  </a:lnTo>
                  <a:lnTo>
                    <a:pt x="241" y="27"/>
                  </a:lnTo>
                  <a:lnTo>
                    <a:pt x="238" y="25"/>
                  </a:lnTo>
                  <a:lnTo>
                    <a:pt x="234" y="23"/>
                  </a:lnTo>
                  <a:lnTo>
                    <a:pt x="231" y="21"/>
                  </a:lnTo>
                  <a:lnTo>
                    <a:pt x="228" y="19"/>
                  </a:lnTo>
                  <a:lnTo>
                    <a:pt x="224" y="17"/>
                  </a:lnTo>
                  <a:lnTo>
                    <a:pt x="221" y="15"/>
                  </a:lnTo>
                  <a:lnTo>
                    <a:pt x="217" y="13"/>
                  </a:lnTo>
                  <a:lnTo>
                    <a:pt x="213" y="11"/>
                  </a:lnTo>
                  <a:lnTo>
                    <a:pt x="209" y="10"/>
                  </a:lnTo>
                  <a:lnTo>
                    <a:pt x="206" y="9"/>
                  </a:lnTo>
                  <a:lnTo>
                    <a:pt x="202" y="7"/>
                  </a:lnTo>
                  <a:lnTo>
                    <a:pt x="198" y="6"/>
                  </a:lnTo>
                  <a:lnTo>
                    <a:pt x="194" y="5"/>
                  </a:lnTo>
                  <a:lnTo>
                    <a:pt x="190" y="4"/>
                  </a:lnTo>
                  <a:lnTo>
                    <a:pt x="186" y="3"/>
                  </a:lnTo>
                  <a:lnTo>
                    <a:pt x="182" y="3"/>
                  </a:lnTo>
                  <a:lnTo>
                    <a:pt x="178" y="2"/>
                  </a:lnTo>
                  <a:lnTo>
                    <a:pt x="174" y="2"/>
                  </a:lnTo>
                  <a:lnTo>
                    <a:pt x="170" y="1"/>
                  </a:lnTo>
                  <a:lnTo>
                    <a:pt x="166" y="1"/>
                  </a:lnTo>
                  <a:lnTo>
                    <a:pt x="162" y="1"/>
                  </a:lnTo>
                  <a:lnTo>
                    <a:pt x="158" y="0"/>
                  </a:lnTo>
                  <a:lnTo>
                    <a:pt x="154" y="0"/>
                  </a:lnTo>
                  <a:lnTo>
                    <a:pt x="150" y="0"/>
                  </a:lnTo>
                  <a:lnTo>
                    <a:pt x="146" y="0"/>
                  </a:lnTo>
                  <a:lnTo>
                    <a:pt x="142" y="1"/>
                  </a:lnTo>
                  <a:lnTo>
                    <a:pt x="138" y="1"/>
                  </a:lnTo>
                  <a:lnTo>
                    <a:pt x="133" y="1"/>
                  </a:lnTo>
                  <a:lnTo>
                    <a:pt x="129" y="2"/>
                  </a:lnTo>
                  <a:lnTo>
                    <a:pt x="125" y="2"/>
                  </a:lnTo>
                  <a:lnTo>
                    <a:pt x="121" y="3"/>
                  </a:lnTo>
                  <a:lnTo>
                    <a:pt x="117" y="3"/>
                  </a:lnTo>
                  <a:lnTo>
                    <a:pt x="113" y="4"/>
                  </a:lnTo>
                  <a:lnTo>
                    <a:pt x="109" y="5"/>
                  </a:lnTo>
                  <a:lnTo>
                    <a:pt x="105" y="6"/>
                  </a:lnTo>
                  <a:lnTo>
                    <a:pt x="100" y="7"/>
                  </a:lnTo>
                  <a:lnTo>
                    <a:pt x="96" y="8"/>
                  </a:lnTo>
                  <a:lnTo>
                    <a:pt x="92" y="9"/>
                  </a:lnTo>
                  <a:lnTo>
                    <a:pt x="88" y="10"/>
                  </a:lnTo>
                  <a:lnTo>
                    <a:pt x="84" y="11"/>
                  </a:lnTo>
                  <a:lnTo>
                    <a:pt x="80" y="12"/>
                  </a:lnTo>
                  <a:lnTo>
                    <a:pt x="76" y="14"/>
                  </a:lnTo>
                  <a:lnTo>
                    <a:pt x="73" y="15"/>
                  </a:lnTo>
                  <a:lnTo>
                    <a:pt x="69" y="16"/>
                  </a:lnTo>
                  <a:lnTo>
                    <a:pt x="65" y="18"/>
                  </a:lnTo>
                  <a:lnTo>
                    <a:pt x="61" y="19"/>
                  </a:lnTo>
                  <a:lnTo>
                    <a:pt x="58" y="21"/>
                  </a:lnTo>
                  <a:lnTo>
                    <a:pt x="54" y="22"/>
                  </a:lnTo>
                  <a:lnTo>
                    <a:pt x="50" y="24"/>
                  </a:lnTo>
                  <a:lnTo>
                    <a:pt x="47" y="25"/>
                  </a:lnTo>
                  <a:lnTo>
                    <a:pt x="43" y="27"/>
                  </a:lnTo>
                  <a:lnTo>
                    <a:pt x="39" y="28"/>
                  </a:lnTo>
                  <a:lnTo>
                    <a:pt x="36" y="30"/>
                  </a:lnTo>
                  <a:lnTo>
                    <a:pt x="32" y="32"/>
                  </a:lnTo>
                  <a:lnTo>
                    <a:pt x="28" y="34"/>
                  </a:lnTo>
                  <a:lnTo>
                    <a:pt x="25" y="35"/>
                  </a:lnTo>
                  <a:lnTo>
                    <a:pt x="21" y="37"/>
                  </a:lnTo>
                  <a:lnTo>
                    <a:pt x="18" y="39"/>
                  </a:lnTo>
                  <a:lnTo>
                    <a:pt x="14" y="41"/>
                  </a:lnTo>
                  <a:lnTo>
                    <a:pt x="11" y="42"/>
                  </a:lnTo>
                  <a:lnTo>
                    <a:pt x="7" y="44"/>
                  </a:lnTo>
                  <a:lnTo>
                    <a:pt x="3" y="46"/>
                  </a:lnTo>
                  <a:lnTo>
                    <a:pt x="0" y="48"/>
                  </a:lnTo>
                  <a:lnTo>
                    <a:pt x="0" y="48"/>
                  </a:lnTo>
                </a:path>
              </a:pathLst>
            </a:custGeom>
            <a:noFill/>
            <a:ln w="0">
              <a:solidFill>
                <a:srgbClr val="FF0000"/>
              </a:solidFill>
              <a:prstDash val="solid"/>
              <a:round/>
              <a:headEnd/>
              <a:tailEnd/>
            </a:ln>
          </p:spPr>
          <p:txBody>
            <a:bodyPr/>
            <a:lstStyle/>
            <a:p>
              <a:endParaRPr lang="el-GR"/>
            </a:p>
          </p:txBody>
        </p:sp>
        <p:sp>
          <p:nvSpPr>
            <p:cNvPr id="108858" name="Line 314"/>
            <p:cNvSpPr>
              <a:spLocks noChangeAspect="1" noChangeShapeType="1"/>
            </p:cNvSpPr>
            <p:nvPr/>
          </p:nvSpPr>
          <p:spPr bwMode="auto">
            <a:xfrm>
              <a:off x="1345" y="1930"/>
              <a:ext cx="101" cy="80"/>
            </a:xfrm>
            <a:prstGeom prst="line">
              <a:avLst/>
            </a:prstGeom>
            <a:noFill/>
            <a:ln w="0">
              <a:solidFill>
                <a:srgbClr val="FF0000"/>
              </a:solidFill>
              <a:round/>
              <a:headEnd/>
              <a:tailEnd/>
            </a:ln>
          </p:spPr>
          <p:txBody>
            <a:bodyPr/>
            <a:lstStyle/>
            <a:p>
              <a:endParaRPr lang="el-GR"/>
            </a:p>
          </p:txBody>
        </p:sp>
        <p:sp>
          <p:nvSpPr>
            <p:cNvPr id="108859" name="Line 315"/>
            <p:cNvSpPr>
              <a:spLocks noChangeAspect="1" noChangeShapeType="1"/>
            </p:cNvSpPr>
            <p:nvPr/>
          </p:nvSpPr>
          <p:spPr bwMode="auto">
            <a:xfrm flipH="1">
              <a:off x="1232" y="1930"/>
              <a:ext cx="113" cy="70"/>
            </a:xfrm>
            <a:prstGeom prst="line">
              <a:avLst/>
            </a:prstGeom>
            <a:noFill/>
            <a:ln w="0">
              <a:solidFill>
                <a:srgbClr val="FF0000"/>
              </a:solidFill>
              <a:round/>
              <a:headEnd/>
              <a:tailEnd/>
            </a:ln>
          </p:spPr>
          <p:txBody>
            <a:bodyPr/>
            <a:lstStyle/>
            <a:p>
              <a:endParaRPr lang="el-GR"/>
            </a:p>
          </p:txBody>
        </p:sp>
        <p:sp>
          <p:nvSpPr>
            <p:cNvPr id="108860" name="Line 316"/>
            <p:cNvSpPr>
              <a:spLocks noChangeAspect="1" noChangeShapeType="1"/>
            </p:cNvSpPr>
            <p:nvPr/>
          </p:nvSpPr>
          <p:spPr bwMode="auto">
            <a:xfrm flipV="1">
              <a:off x="1345" y="1904"/>
              <a:ext cx="99" cy="26"/>
            </a:xfrm>
            <a:prstGeom prst="line">
              <a:avLst/>
            </a:prstGeom>
            <a:noFill/>
            <a:ln w="0">
              <a:solidFill>
                <a:srgbClr val="FF0000"/>
              </a:solidFill>
              <a:round/>
              <a:headEnd/>
              <a:tailEnd/>
            </a:ln>
          </p:spPr>
          <p:txBody>
            <a:bodyPr/>
            <a:lstStyle/>
            <a:p>
              <a:endParaRPr lang="el-GR"/>
            </a:p>
          </p:txBody>
        </p:sp>
        <p:sp>
          <p:nvSpPr>
            <p:cNvPr id="108861" name="Line 317"/>
            <p:cNvSpPr>
              <a:spLocks noChangeAspect="1" noChangeShapeType="1"/>
            </p:cNvSpPr>
            <p:nvPr/>
          </p:nvSpPr>
          <p:spPr bwMode="auto">
            <a:xfrm flipH="1" flipV="1">
              <a:off x="1227" y="1902"/>
              <a:ext cx="118" cy="28"/>
            </a:xfrm>
            <a:prstGeom prst="line">
              <a:avLst/>
            </a:prstGeom>
            <a:noFill/>
            <a:ln w="0">
              <a:solidFill>
                <a:srgbClr val="FF0000"/>
              </a:solidFill>
              <a:round/>
              <a:headEnd/>
              <a:tailEnd/>
            </a:ln>
          </p:spPr>
          <p:txBody>
            <a:bodyPr/>
            <a:lstStyle/>
            <a:p>
              <a:endParaRPr lang="el-GR"/>
            </a:p>
          </p:txBody>
        </p:sp>
        <p:sp>
          <p:nvSpPr>
            <p:cNvPr id="108862" name="Line 318"/>
            <p:cNvSpPr>
              <a:spLocks noChangeAspect="1" noChangeShapeType="1"/>
            </p:cNvSpPr>
            <p:nvPr/>
          </p:nvSpPr>
          <p:spPr bwMode="auto">
            <a:xfrm>
              <a:off x="1345" y="1930"/>
              <a:ext cx="193" cy="43"/>
            </a:xfrm>
            <a:prstGeom prst="line">
              <a:avLst/>
            </a:prstGeom>
            <a:noFill/>
            <a:ln w="0">
              <a:solidFill>
                <a:srgbClr val="FF0000"/>
              </a:solidFill>
              <a:round/>
              <a:headEnd/>
              <a:tailEnd/>
            </a:ln>
          </p:spPr>
          <p:txBody>
            <a:bodyPr/>
            <a:lstStyle/>
            <a:p>
              <a:endParaRPr lang="el-GR"/>
            </a:p>
          </p:txBody>
        </p:sp>
        <p:sp>
          <p:nvSpPr>
            <p:cNvPr id="108863" name="Line 319"/>
            <p:cNvSpPr>
              <a:spLocks noChangeAspect="1" noChangeShapeType="1"/>
            </p:cNvSpPr>
            <p:nvPr/>
          </p:nvSpPr>
          <p:spPr bwMode="auto">
            <a:xfrm flipH="1">
              <a:off x="1138" y="1930"/>
              <a:ext cx="207" cy="43"/>
            </a:xfrm>
            <a:prstGeom prst="line">
              <a:avLst/>
            </a:prstGeom>
            <a:noFill/>
            <a:ln w="0">
              <a:solidFill>
                <a:srgbClr val="FF0000"/>
              </a:solidFill>
              <a:round/>
              <a:headEnd/>
              <a:tailEnd/>
            </a:ln>
          </p:spPr>
          <p:txBody>
            <a:bodyPr/>
            <a:lstStyle/>
            <a:p>
              <a:endParaRPr lang="el-GR"/>
            </a:p>
          </p:txBody>
        </p:sp>
        <p:sp>
          <p:nvSpPr>
            <p:cNvPr id="108864" name="Line 320"/>
            <p:cNvSpPr>
              <a:spLocks noChangeAspect="1" noChangeShapeType="1"/>
            </p:cNvSpPr>
            <p:nvPr/>
          </p:nvSpPr>
          <p:spPr bwMode="auto">
            <a:xfrm flipH="1">
              <a:off x="375" y="1930"/>
              <a:ext cx="102" cy="78"/>
            </a:xfrm>
            <a:prstGeom prst="line">
              <a:avLst/>
            </a:prstGeom>
            <a:noFill/>
            <a:ln w="0">
              <a:solidFill>
                <a:srgbClr val="FF0000"/>
              </a:solidFill>
              <a:round/>
              <a:headEnd/>
              <a:tailEnd/>
            </a:ln>
          </p:spPr>
          <p:txBody>
            <a:bodyPr/>
            <a:lstStyle/>
            <a:p>
              <a:endParaRPr lang="el-GR"/>
            </a:p>
          </p:txBody>
        </p:sp>
        <p:sp>
          <p:nvSpPr>
            <p:cNvPr id="108865" name="Line 321"/>
            <p:cNvSpPr>
              <a:spLocks noChangeAspect="1" noChangeShapeType="1"/>
            </p:cNvSpPr>
            <p:nvPr/>
          </p:nvSpPr>
          <p:spPr bwMode="auto">
            <a:xfrm>
              <a:off x="477" y="1930"/>
              <a:ext cx="110" cy="70"/>
            </a:xfrm>
            <a:prstGeom prst="line">
              <a:avLst/>
            </a:prstGeom>
            <a:noFill/>
            <a:ln w="0">
              <a:solidFill>
                <a:srgbClr val="FF0000"/>
              </a:solidFill>
              <a:round/>
              <a:headEnd/>
              <a:tailEnd/>
            </a:ln>
          </p:spPr>
          <p:txBody>
            <a:bodyPr/>
            <a:lstStyle/>
            <a:p>
              <a:endParaRPr lang="el-GR"/>
            </a:p>
          </p:txBody>
        </p:sp>
        <p:sp>
          <p:nvSpPr>
            <p:cNvPr id="108866" name="Line 322"/>
            <p:cNvSpPr>
              <a:spLocks noChangeAspect="1" noChangeShapeType="1"/>
            </p:cNvSpPr>
            <p:nvPr/>
          </p:nvSpPr>
          <p:spPr bwMode="auto">
            <a:xfrm flipH="1" flipV="1">
              <a:off x="377" y="1897"/>
              <a:ext cx="100" cy="33"/>
            </a:xfrm>
            <a:prstGeom prst="line">
              <a:avLst/>
            </a:prstGeom>
            <a:noFill/>
            <a:ln w="0">
              <a:solidFill>
                <a:srgbClr val="FF0000"/>
              </a:solidFill>
              <a:round/>
              <a:headEnd/>
              <a:tailEnd/>
            </a:ln>
          </p:spPr>
          <p:txBody>
            <a:bodyPr/>
            <a:lstStyle/>
            <a:p>
              <a:endParaRPr lang="el-GR"/>
            </a:p>
          </p:txBody>
        </p:sp>
        <p:sp>
          <p:nvSpPr>
            <p:cNvPr id="108867" name="Line 323"/>
            <p:cNvSpPr>
              <a:spLocks noChangeAspect="1" noChangeShapeType="1"/>
            </p:cNvSpPr>
            <p:nvPr/>
          </p:nvSpPr>
          <p:spPr bwMode="auto">
            <a:xfrm flipV="1">
              <a:off x="477" y="1902"/>
              <a:ext cx="117" cy="28"/>
            </a:xfrm>
            <a:prstGeom prst="line">
              <a:avLst/>
            </a:prstGeom>
            <a:noFill/>
            <a:ln w="0">
              <a:solidFill>
                <a:srgbClr val="FF0000"/>
              </a:solidFill>
              <a:round/>
              <a:headEnd/>
              <a:tailEnd/>
            </a:ln>
          </p:spPr>
          <p:txBody>
            <a:bodyPr/>
            <a:lstStyle/>
            <a:p>
              <a:endParaRPr lang="el-GR"/>
            </a:p>
          </p:txBody>
        </p:sp>
        <p:sp>
          <p:nvSpPr>
            <p:cNvPr id="108868" name="Line 324"/>
            <p:cNvSpPr>
              <a:spLocks noChangeAspect="1" noChangeShapeType="1"/>
            </p:cNvSpPr>
            <p:nvPr/>
          </p:nvSpPr>
          <p:spPr bwMode="auto">
            <a:xfrm>
              <a:off x="477" y="1930"/>
              <a:ext cx="199" cy="37"/>
            </a:xfrm>
            <a:prstGeom prst="line">
              <a:avLst/>
            </a:prstGeom>
            <a:noFill/>
            <a:ln w="0">
              <a:solidFill>
                <a:srgbClr val="FF0000"/>
              </a:solidFill>
              <a:round/>
              <a:headEnd/>
              <a:tailEnd/>
            </a:ln>
          </p:spPr>
          <p:txBody>
            <a:bodyPr/>
            <a:lstStyle/>
            <a:p>
              <a:endParaRPr lang="el-GR"/>
            </a:p>
          </p:txBody>
        </p:sp>
        <p:sp>
          <p:nvSpPr>
            <p:cNvPr id="108869" name="Line 325"/>
            <p:cNvSpPr>
              <a:spLocks noChangeAspect="1" noChangeShapeType="1"/>
            </p:cNvSpPr>
            <p:nvPr/>
          </p:nvSpPr>
          <p:spPr bwMode="auto">
            <a:xfrm flipH="1">
              <a:off x="291" y="1930"/>
              <a:ext cx="186" cy="37"/>
            </a:xfrm>
            <a:prstGeom prst="line">
              <a:avLst/>
            </a:prstGeom>
            <a:noFill/>
            <a:ln w="0">
              <a:solidFill>
                <a:srgbClr val="FF0000"/>
              </a:solidFill>
              <a:round/>
              <a:headEnd/>
              <a:tailEnd/>
            </a:ln>
          </p:spPr>
          <p:txBody>
            <a:bodyPr/>
            <a:lstStyle/>
            <a:p>
              <a:endParaRPr lang="el-GR"/>
            </a:p>
          </p:txBody>
        </p:sp>
      </p:grpSp>
      <p:grpSp>
        <p:nvGrpSpPr>
          <p:cNvPr id="108879" name="Group 335"/>
          <p:cNvGrpSpPr>
            <a:grpSpLocks/>
          </p:cNvGrpSpPr>
          <p:nvPr/>
        </p:nvGrpSpPr>
        <p:grpSpPr bwMode="auto">
          <a:xfrm>
            <a:off x="6511925" y="4883150"/>
            <a:ext cx="1903413" cy="457200"/>
            <a:chOff x="3929" y="2895"/>
            <a:chExt cx="1199" cy="288"/>
          </a:xfrm>
        </p:grpSpPr>
        <p:sp>
          <p:nvSpPr>
            <p:cNvPr id="108874" name="Text Box 330"/>
            <p:cNvSpPr txBox="1">
              <a:spLocks noChangeArrowheads="1"/>
            </p:cNvSpPr>
            <p:nvPr/>
          </p:nvSpPr>
          <p:spPr bwMode="auto">
            <a:xfrm>
              <a:off x="4337" y="2895"/>
              <a:ext cx="791" cy="288"/>
            </a:xfrm>
            <a:prstGeom prst="rect">
              <a:avLst/>
            </a:prstGeom>
            <a:noFill/>
            <a:ln w="9525">
              <a:noFill/>
              <a:miter lim="800000"/>
              <a:headEnd/>
              <a:tailEnd/>
            </a:ln>
            <a:effectLst/>
          </p:spPr>
          <p:txBody>
            <a:bodyPr wrap="none">
              <a:spAutoFit/>
            </a:bodyPr>
            <a:lstStyle/>
            <a:p>
              <a:r>
                <a:rPr lang="el-GR"/>
                <a:t>κορίτσια</a:t>
              </a:r>
            </a:p>
          </p:txBody>
        </p:sp>
        <p:sp>
          <p:nvSpPr>
            <p:cNvPr id="108875" name="Line 331"/>
            <p:cNvSpPr>
              <a:spLocks noChangeShapeType="1"/>
            </p:cNvSpPr>
            <p:nvPr/>
          </p:nvSpPr>
          <p:spPr bwMode="auto">
            <a:xfrm>
              <a:off x="3929" y="3039"/>
              <a:ext cx="371" cy="0"/>
            </a:xfrm>
            <a:prstGeom prst="line">
              <a:avLst/>
            </a:prstGeom>
            <a:noFill/>
            <a:ln w="19050">
              <a:solidFill>
                <a:schemeClr val="tx1"/>
              </a:solidFill>
              <a:round/>
              <a:headEnd/>
              <a:tailEnd/>
            </a:ln>
            <a:effectLst/>
          </p:spPr>
          <p:txBody>
            <a:bodyPr/>
            <a:lstStyle/>
            <a:p>
              <a:endParaRPr lang="el-GR"/>
            </a:p>
          </p:txBody>
        </p:sp>
      </p:grpSp>
      <p:grpSp>
        <p:nvGrpSpPr>
          <p:cNvPr id="108878" name="Group 334"/>
          <p:cNvGrpSpPr>
            <a:grpSpLocks/>
          </p:cNvGrpSpPr>
          <p:nvPr/>
        </p:nvGrpSpPr>
        <p:grpSpPr bwMode="auto">
          <a:xfrm>
            <a:off x="6511925" y="5437188"/>
            <a:ext cx="1674813" cy="457200"/>
            <a:chOff x="3938" y="3244"/>
            <a:chExt cx="1055" cy="288"/>
          </a:xfrm>
        </p:grpSpPr>
        <p:sp>
          <p:nvSpPr>
            <p:cNvPr id="108876" name="Text Box 332"/>
            <p:cNvSpPr txBox="1">
              <a:spLocks noChangeArrowheads="1"/>
            </p:cNvSpPr>
            <p:nvPr/>
          </p:nvSpPr>
          <p:spPr bwMode="auto">
            <a:xfrm>
              <a:off x="4346" y="3244"/>
              <a:ext cx="647" cy="288"/>
            </a:xfrm>
            <a:prstGeom prst="rect">
              <a:avLst/>
            </a:prstGeom>
            <a:noFill/>
            <a:ln w="9525">
              <a:noFill/>
              <a:miter lim="800000"/>
              <a:headEnd/>
              <a:tailEnd/>
            </a:ln>
            <a:effectLst/>
          </p:spPr>
          <p:txBody>
            <a:bodyPr wrap="none">
              <a:spAutoFit/>
            </a:bodyPr>
            <a:lstStyle/>
            <a:p>
              <a:r>
                <a:rPr lang="el-GR"/>
                <a:t>αγόρια</a:t>
              </a:r>
            </a:p>
          </p:txBody>
        </p:sp>
        <p:sp>
          <p:nvSpPr>
            <p:cNvPr id="108877" name="Line 333"/>
            <p:cNvSpPr>
              <a:spLocks noChangeShapeType="1"/>
            </p:cNvSpPr>
            <p:nvPr/>
          </p:nvSpPr>
          <p:spPr bwMode="auto">
            <a:xfrm>
              <a:off x="3938" y="3388"/>
              <a:ext cx="371" cy="0"/>
            </a:xfrm>
            <a:prstGeom prst="line">
              <a:avLst/>
            </a:prstGeom>
            <a:noFill/>
            <a:ln w="19050">
              <a:solidFill>
                <a:srgbClr val="FF0000"/>
              </a:solidFill>
              <a:round/>
              <a:headEnd/>
              <a:tailEnd/>
            </a:ln>
            <a:effectLst/>
          </p:spPr>
          <p:txBody>
            <a:bodyPr/>
            <a:lstStyle/>
            <a:p>
              <a:endParaRPr lang="el-GR"/>
            </a:p>
          </p:txBody>
        </p:sp>
      </p:grpSp>
      <p:sp>
        <p:nvSpPr>
          <p:cNvPr id="108880" name="Text Box 336"/>
          <p:cNvSpPr txBox="1">
            <a:spLocks noChangeArrowheads="1"/>
          </p:cNvSpPr>
          <p:nvPr/>
        </p:nvSpPr>
        <p:spPr bwMode="auto">
          <a:xfrm>
            <a:off x="1727200" y="6315075"/>
            <a:ext cx="5689600" cy="336550"/>
          </a:xfrm>
          <a:prstGeom prst="rect">
            <a:avLst/>
          </a:prstGeom>
          <a:noFill/>
          <a:ln w="9525">
            <a:noFill/>
            <a:miter lim="800000"/>
            <a:headEnd/>
            <a:tailEnd/>
          </a:ln>
          <a:effectLst/>
        </p:spPr>
        <p:txBody>
          <a:bodyPr wrap="none">
            <a:spAutoFit/>
          </a:bodyPr>
          <a:lstStyle/>
          <a:p>
            <a:r>
              <a:rPr lang="el-GR" sz="1600"/>
              <a:t>(διαφορές σχήματος μόνο: έχει γίνει προσαρμογή στο ίδιο μέγεθος)</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r>
              <a:rPr lang="el-GR"/>
              <a:t>Διμορφισμός φύλου</a:t>
            </a:r>
          </a:p>
        </p:txBody>
      </p:sp>
      <p:pic>
        <p:nvPicPr>
          <p:cNvPr id="110910" name="Picture 318"/>
          <p:cNvPicPr>
            <a:picLocks noChangeAspect="1" noChangeArrowheads="1"/>
          </p:cNvPicPr>
          <p:nvPr/>
        </p:nvPicPr>
        <p:blipFill>
          <a:blip r:embed="rId3" cstate="screen"/>
          <a:srcRect/>
          <a:stretch>
            <a:fillRect/>
          </a:stretch>
        </p:blipFill>
        <p:spPr bwMode="auto">
          <a:xfrm>
            <a:off x="4732338" y="1169988"/>
            <a:ext cx="3806825" cy="4759325"/>
          </a:xfrm>
          <a:prstGeom prst="rect">
            <a:avLst/>
          </a:prstGeom>
          <a:noFill/>
        </p:spPr>
      </p:pic>
      <p:pic>
        <p:nvPicPr>
          <p:cNvPr id="110911" name="Picture 319"/>
          <p:cNvPicPr>
            <a:picLocks noChangeAspect="1" noChangeArrowheads="1"/>
          </p:cNvPicPr>
          <p:nvPr/>
        </p:nvPicPr>
        <p:blipFill>
          <a:blip r:embed="rId4" cstate="screen"/>
          <a:srcRect/>
          <a:stretch>
            <a:fillRect/>
          </a:stretch>
        </p:blipFill>
        <p:spPr bwMode="auto">
          <a:xfrm>
            <a:off x="604838" y="1169988"/>
            <a:ext cx="3806825" cy="4759325"/>
          </a:xfrm>
          <a:prstGeom prst="rect">
            <a:avLst/>
          </a:prstGeom>
          <a:noFill/>
        </p:spPr>
      </p:pic>
      <p:sp>
        <p:nvSpPr>
          <p:cNvPr id="110913" name="Text Box 321"/>
          <p:cNvSpPr txBox="1">
            <a:spLocks noChangeArrowheads="1"/>
          </p:cNvSpPr>
          <p:nvPr/>
        </p:nvSpPr>
        <p:spPr bwMode="auto">
          <a:xfrm>
            <a:off x="1871663" y="5929313"/>
            <a:ext cx="1273175" cy="366712"/>
          </a:xfrm>
          <a:prstGeom prst="rect">
            <a:avLst/>
          </a:prstGeom>
          <a:noFill/>
          <a:ln w="9525">
            <a:noFill/>
            <a:miter lim="800000"/>
            <a:headEnd/>
            <a:tailEnd/>
          </a:ln>
          <a:effectLst/>
        </p:spPr>
        <p:txBody>
          <a:bodyPr wrap="none">
            <a:spAutoFit/>
          </a:bodyPr>
          <a:lstStyle/>
          <a:p>
            <a:r>
              <a:rPr lang="el-GR" sz="1800"/>
              <a:t>18 κορίτσια</a:t>
            </a:r>
          </a:p>
        </p:txBody>
      </p:sp>
      <p:sp>
        <p:nvSpPr>
          <p:cNvPr id="110914" name="Text Box 322"/>
          <p:cNvSpPr txBox="1">
            <a:spLocks noChangeArrowheads="1"/>
          </p:cNvSpPr>
          <p:nvPr/>
        </p:nvSpPr>
        <p:spPr bwMode="auto">
          <a:xfrm>
            <a:off x="6086475" y="5929313"/>
            <a:ext cx="1100138" cy="366712"/>
          </a:xfrm>
          <a:prstGeom prst="rect">
            <a:avLst/>
          </a:prstGeom>
          <a:noFill/>
          <a:ln w="9525">
            <a:noFill/>
            <a:miter lim="800000"/>
            <a:headEnd/>
            <a:tailEnd/>
          </a:ln>
          <a:effectLst/>
        </p:spPr>
        <p:txBody>
          <a:bodyPr wrap="none">
            <a:spAutoFit/>
          </a:bodyPr>
          <a:lstStyle/>
          <a:p>
            <a:r>
              <a:rPr lang="el-GR" sz="1800"/>
              <a:t>12 αγόρια</a:t>
            </a:r>
          </a:p>
        </p:txBody>
      </p:sp>
      <p:sp>
        <p:nvSpPr>
          <p:cNvPr id="110915" name="Text Box 323"/>
          <p:cNvSpPr txBox="1">
            <a:spLocks noChangeArrowheads="1"/>
          </p:cNvSpPr>
          <p:nvPr/>
        </p:nvSpPr>
        <p:spPr bwMode="auto">
          <a:xfrm>
            <a:off x="1992313" y="6315075"/>
            <a:ext cx="5159375" cy="336550"/>
          </a:xfrm>
          <a:prstGeom prst="rect">
            <a:avLst/>
          </a:prstGeom>
          <a:noFill/>
          <a:ln w="9525">
            <a:noFill/>
            <a:miter lim="800000"/>
            <a:headEnd/>
            <a:tailEnd/>
          </a:ln>
          <a:effectLst/>
        </p:spPr>
        <p:txBody>
          <a:bodyPr wrap="none">
            <a:spAutoFit/>
          </a:bodyPr>
          <a:lstStyle/>
          <a:p>
            <a:r>
              <a:rPr lang="el-GR" sz="1600"/>
              <a:t>(έχει γίνει προσαρμογή στο ίδιο μέγεθος και στο ίδιο </a:t>
            </a:r>
            <a:r>
              <a:rPr lang="el-GR" sz="1600" b="1"/>
              <a:t>σχήμα</a:t>
            </a:r>
            <a:r>
              <a:rPr lang="el-GR" sz="160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09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09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09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913" grpId="0"/>
      <p:bldP spid="110914" grpId="0"/>
      <p:bldP spid="1109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74" name="Freeform 42"/>
          <p:cNvSpPr>
            <a:spLocks/>
          </p:cNvSpPr>
          <p:nvPr/>
        </p:nvSpPr>
        <p:spPr bwMode="auto">
          <a:xfrm>
            <a:off x="5815013" y="2063750"/>
            <a:ext cx="2243137" cy="3055938"/>
          </a:xfrm>
          <a:custGeom>
            <a:avLst/>
            <a:gdLst/>
            <a:ahLst/>
            <a:cxnLst>
              <a:cxn ang="0">
                <a:pos x="917" y="1880"/>
              </a:cxn>
              <a:cxn ang="0">
                <a:pos x="1165" y="1696"/>
              </a:cxn>
              <a:cxn ang="0">
                <a:pos x="1305" y="1488"/>
              </a:cxn>
              <a:cxn ang="0">
                <a:pos x="1349" y="1312"/>
              </a:cxn>
              <a:cxn ang="0">
                <a:pos x="1397" y="1124"/>
              </a:cxn>
              <a:cxn ang="0">
                <a:pos x="1413" y="940"/>
              </a:cxn>
              <a:cxn ang="0">
                <a:pos x="1397" y="740"/>
              </a:cxn>
              <a:cxn ang="0">
                <a:pos x="1381" y="480"/>
              </a:cxn>
              <a:cxn ang="0">
                <a:pos x="1293" y="292"/>
              </a:cxn>
              <a:cxn ang="0">
                <a:pos x="997" y="28"/>
              </a:cxn>
              <a:cxn ang="0">
                <a:pos x="641" y="16"/>
              </a:cxn>
              <a:cxn ang="0">
                <a:pos x="305" y="60"/>
              </a:cxn>
              <a:cxn ang="0">
                <a:pos x="92" y="327"/>
              </a:cxn>
              <a:cxn ang="0">
                <a:pos x="27" y="519"/>
              </a:cxn>
              <a:cxn ang="0">
                <a:pos x="18" y="741"/>
              </a:cxn>
              <a:cxn ang="0">
                <a:pos x="5" y="927"/>
              </a:cxn>
              <a:cxn ang="0">
                <a:pos x="18" y="1116"/>
              </a:cxn>
              <a:cxn ang="0">
                <a:pos x="64" y="1308"/>
              </a:cxn>
              <a:cxn ang="0">
                <a:pos x="120" y="1539"/>
              </a:cxn>
              <a:cxn ang="0">
                <a:pos x="237" y="1704"/>
              </a:cxn>
              <a:cxn ang="0">
                <a:pos x="487" y="1890"/>
              </a:cxn>
              <a:cxn ang="0">
                <a:pos x="679" y="1917"/>
              </a:cxn>
              <a:cxn ang="0">
                <a:pos x="917" y="1880"/>
              </a:cxn>
            </a:cxnLst>
            <a:rect l="0" t="0" r="r" b="b"/>
            <a:pathLst>
              <a:path w="1413" h="1925">
                <a:moveTo>
                  <a:pt x="917" y="1880"/>
                </a:moveTo>
                <a:cubicBezTo>
                  <a:pt x="1001" y="1840"/>
                  <a:pt x="1077" y="1768"/>
                  <a:pt x="1165" y="1696"/>
                </a:cubicBezTo>
                <a:cubicBezTo>
                  <a:pt x="1253" y="1624"/>
                  <a:pt x="1285" y="1564"/>
                  <a:pt x="1305" y="1488"/>
                </a:cubicBezTo>
                <a:cubicBezTo>
                  <a:pt x="1325" y="1412"/>
                  <a:pt x="1334" y="1373"/>
                  <a:pt x="1349" y="1312"/>
                </a:cubicBezTo>
                <a:cubicBezTo>
                  <a:pt x="1364" y="1251"/>
                  <a:pt x="1386" y="1186"/>
                  <a:pt x="1397" y="1124"/>
                </a:cubicBezTo>
                <a:cubicBezTo>
                  <a:pt x="1408" y="1062"/>
                  <a:pt x="1413" y="1004"/>
                  <a:pt x="1413" y="940"/>
                </a:cubicBezTo>
                <a:cubicBezTo>
                  <a:pt x="1413" y="876"/>
                  <a:pt x="1402" y="817"/>
                  <a:pt x="1397" y="740"/>
                </a:cubicBezTo>
                <a:cubicBezTo>
                  <a:pt x="1392" y="663"/>
                  <a:pt x="1398" y="555"/>
                  <a:pt x="1381" y="480"/>
                </a:cubicBezTo>
                <a:cubicBezTo>
                  <a:pt x="1364" y="405"/>
                  <a:pt x="1349" y="372"/>
                  <a:pt x="1293" y="292"/>
                </a:cubicBezTo>
                <a:cubicBezTo>
                  <a:pt x="1237" y="212"/>
                  <a:pt x="1165" y="56"/>
                  <a:pt x="997" y="28"/>
                </a:cubicBezTo>
                <a:cubicBezTo>
                  <a:pt x="829" y="0"/>
                  <a:pt x="756" y="11"/>
                  <a:pt x="641" y="16"/>
                </a:cubicBezTo>
                <a:cubicBezTo>
                  <a:pt x="526" y="21"/>
                  <a:pt x="397" y="8"/>
                  <a:pt x="305" y="60"/>
                </a:cubicBezTo>
                <a:cubicBezTo>
                  <a:pt x="207" y="108"/>
                  <a:pt x="138" y="250"/>
                  <a:pt x="92" y="327"/>
                </a:cubicBezTo>
                <a:cubicBezTo>
                  <a:pt x="45" y="404"/>
                  <a:pt x="36" y="450"/>
                  <a:pt x="27" y="519"/>
                </a:cubicBezTo>
                <a:cubicBezTo>
                  <a:pt x="18" y="588"/>
                  <a:pt x="23" y="673"/>
                  <a:pt x="18" y="741"/>
                </a:cubicBezTo>
                <a:cubicBezTo>
                  <a:pt x="12" y="809"/>
                  <a:pt x="10" y="878"/>
                  <a:pt x="5" y="927"/>
                </a:cubicBezTo>
                <a:cubicBezTo>
                  <a:pt x="0" y="976"/>
                  <a:pt x="6" y="1053"/>
                  <a:pt x="18" y="1116"/>
                </a:cubicBezTo>
                <a:cubicBezTo>
                  <a:pt x="29" y="1179"/>
                  <a:pt x="44" y="1221"/>
                  <a:pt x="64" y="1308"/>
                </a:cubicBezTo>
                <a:cubicBezTo>
                  <a:pt x="81" y="1382"/>
                  <a:pt x="91" y="1473"/>
                  <a:pt x="120" y="1539"/>
                </a:cubicBezTo>
                <a:cubicBezTo>
                  <a:pt x="148" y="1605"/>
                  <a:pt x="176" y="1646"/>
                  <a:pt x="237" y="1704"/>
                </a:cubicBezTo>
                <a:cubicBezTo>
                  <a:pt x="298" y="1762"/>
                  <a:pt x="409" y="1855"/>
                  <a:pt x="487" y="1890"/>
                </a:cubicBezTo>
                <a:cubicBezTo>
                  <a:pt x="566" y="1925"/>
                  <a:pt x="601" y="1920"/>
                  <a:pt x="679" y="1917"/>
                </a:cubicBezTo>
                <a:cubicBezTo>
                  <a:pt x="757" y="1914"/>
                  <a:pt x="833" y="1920"/>
                  <a:pt x="917" y="1880"/>
                </a:cubicBezTo>
                <a:close/>
              </a:path>
            </a:pathLst>
          </a:custGeom>
          <a:solidFill>
            <a:srgbClr val="FF5050"/>
          </a:solidFill>
          <a:ln w="12700" cmpd="sng">
            <a:noFill/>
            <a:round/>
            <a:headEnd/>
            <a:tailEnd/>
          </a:ln>
          <a:effectLst/>
        </p:spPr>
        <p:txBody>
          <a:bodyPr/>
          <a:lstStyle/>
          <a:p>
            <a:endParaRPr lang="el-GR"/>
          </a:p>
        </p:txBody>
      </p:sp>
      <p:sp>
        <p:nvSpPr>
          <p:cNvPr id="44076" name="Freeform 44"/>
          <p:cNvSpPr>
            <a:spLocks/>
          </p:cNvSpPr>
          <p:nvPr/>
        </p:nvSpPr>
        <p:spPr bwMode="auto">
          <a:xfrm>
            <a:off x="5873750" y="2838450"/>
            <a:ext cx="2139950" cy="2000250"/>
          </a:xfrm>
          <a:custGeom>
            <a:avLst/>
            <a:gdLst/>
            <a:ahLst/>
            <a:cxnLst>
              <a:cxn ang="0">
                <a:pos x="656" y="42"/>
              </a:cxn>
              <a:cxn ang="0">
                <a:pos x="1030" y="8"/>
              </a:cxn>
              <a:cxn ang="0">
                <a:pos x="1258" y="208"/>
              </a:cxn>
              <a:cxn ang="0">
                <a:pos x="1185" y="286"/>
              </a:cxn>
              <a:cxn ang="0">
                <a:pos x="1012" y="392"/>
              </a:cxn>
              <a:cxn ang="0">
                <a:pos x="828" y="356"/>
              </a:cxn>
              <a:cxn ang="0">
                <a:pos x="740" y="376"/>
              </a:cxn>
              <a:cxn ang="0">
                <a:pos x="812" y="596"/>
              </a:cxn>
              <a:cxn ang="0">
                <a:pos x="840" y="720"/>
              </a:cxn>
              <a:cxn ang="0">
                <a:pos x="1028" y="880"/>
              </a:cxn>
              <a:cxn ang="0">
                <a:pos x="1348" y="744"/>
              </a:cxn>
              <a:cxn ang="0">
                <a:pos x="664" y="1260"/>
              </a:cxn>
              <a:cxn ang="0">
                <a:pos x="0" y="764"/>
              </a:cxn>
              <a:cxn ang="0">
                <a:pos x="348" y="888"/>
              </a:cxn>
              <a:cxn ang="0">
                <a:pos x="456" y="752"/>
              </a:cxn>
              <a:cxn ang="0">
                <a:pos x="480" y="604"/>
              </a:cxn>
              <a:cxn ang="0">
                <a:pos x="548" y="388"/>
              </a:cxn>
              <a:cxn ang="0">
                <a:pos x="472" y="348"/>
              </a:cxn>
              <a:cxn ang="0">
                <a:pos x="288" y="388"/>
              </a:cxn>
              <a:cxn ang="0">
                <a:pos x="120" y="276"/>
              </a:cxn>
              <a:cxn ang="0">
                <a:pos x="49" y="204"/>
              </a:cxn>
              <a:cxn ang="0">
                <a:pos x="265" y="4"/>
              </a:cxn>
              <a:cxn ang="0">
                <a:pos x="656" y="42"/>
              </a:cxn>
            </a:cxnLst>
            <a:rect l="0" t="0" r="r" b="b"/>
            <a:pathLst>
              <a:path w="1348" h="1260">
                <a:moveTo>
                  <a:pt x="656" y="42"/>
                </a:moveTo>
                <a:cubicBezTo>
                  <a:pt x="818" y="42"/>
                  <a:pt x="872" y="8"/>
                  <a:pt x="1030" y="8"/>
                </a:cubicBezTo>
                <a:cubicBezTo>
                  <a:pt x="1188" y="8"/>
                  <a:pt x="1256" y="168"/>
                  <a:pt x="1258" y="208"/>
                </a:cubicBezTo>
                <a:cubicBezTo>
                  <a:pt x="1284" y="254"/>
                  <a:pt x="1236" y="288"/>
                  <a:pt x="1185" y="286"/>
                </a:cubicBezTo>
                <a:cubicBezTo>
                  <a:pt x="1134" y="284"/>
                  <a:pt x="1080" y="380"/>
                  <a:pt x="1012" y="392"/>
                </a:cubicBezTo>
                <a:cubicBezTo>
                  <a:pt x="944" y="404"/>
                  <a:pt x="876" y="400"/>
                  <a:pt x="828" y="356"/>
                </a:cubicBezTo>
                <a:cubicBezTo>
                  <a:pt x="780" y="312"/>
                  <a:pt x="736" y="232"/>
                  <a:pt x="740" y="376"/>
                </a:cubicBezTo>
                <a:cubicBezTo>
                  <a:pt x="744" y="520"/>
                  <a:pt x="797" y="531"/>
                  <a:pt x="812" y="596"/>
                </a:cubicBezTo>
                <a:cubicBezTo>
                  <a:pt x="828" y="662"/>
                  <a:pt x="828" y="670"/>
                  <a:pt x="840" y="720"/>
                </a:cubicBezTo>
                <a:cubicBezTo>
                  <a:pt x="853" y="770"/>
                  <a:pt x="932" y="826"/>
                  <a:pt x="1028" y="880"/>
                </a:cubicBezTo>
                <a:cubicBezTo>
                  <a:pt x="1124" y="934"/>
                  <a:pt x="1164" y="956"/>
                  <a:pt x="1348" y="744"/>
                </a:cubicBezTo>
                <a:cubicBezTo>
                  <a:pt x="1212" y="984"/>
                  <a:pt x="868" y="1260"/>
                  <a:pt x="664" y="1260"/>
                </a:cubicBezTo>
                <a:cubicBezTo>
                  <a:pt x="460" y="1260"/>
                  <a:pt x="132" y="1000"/>
                  <a:pt x="0" y="764"/>
                </a:cubicBezTo>
                <a:cubicBezTo>
                  <a:pt x="152" y="980"/>
                  <a:pt x="280" y="938"/>
                  <a:pt x="348" y="888"/>
                </a:cubicBezTo>
                <a:cubicBezTo>
                  <a:pt x="415" y="837"/>
                  <a:pt x="443" y="800"/>
                  <a:pt x="456" y="752"/>
                </a:cubicBezTo>
                <a:cubicBezTo>
                  <a:pt x="468" y="704"/>
                  <a:pt x="464" y="663"/>
                  <a:pt x="480" y="604"/>
                </a:cubicBezTo>
                <a:cubicBezTo>
                  <a:pt x="495" y="544"/>
                  <a:pt x="552" y="568"/>
                  <a:pt x="548" y="388"/>
                </a:cubicBezTo>
                <a:cubicBezTo>
                  <a:pt x="544" y="208"/>
                  <a:pt x="528" y="292"/>
                  <a:pt x="472" y="348"/>
                </a:cubicBezTo>
                <a:cubicBezTo>
                  <a:pt x="416" y="404"/>
                  <a:pt x="376" y="404"/>
                  <a:pt x="288" y="388"/>
                </a:cubicBezTo>
                <a:cubicBezTo>
                  <a:pt x="200" y="372"/>
                  <a:pt x="168" y="296"/>
                  <a:pt x="120" y="276"/>
                </a:cubicBezTo>
                <a:cubicBezTo>
                  <a:pt x="72" y="256"/>
                  <a:pt x="26" y="252"/>
                  <a:pt x="49" y="204"/>
                </a:cubicBezTo>
                <a:cubicBezTo>
                  <a:pt x="49" y="176"/>
                  <a:pt x="91" y="8"/>
                  <a:pt x="265" y="4"/>
                </a:cubicBezTo>
                <a:cubicBezTo>
                  <a:pt x="440" y="0"/>
                  <a:pt x="575" y="33"/>
                  <a:pt x="656" y="42"/>
                </a:cubicBezTo>
                <a:close/>
              </a:path>
            </a:pathLst>
          </a:custGeom>
          <a:solidFill>
            <a:schemeClr val="bg1"/>
          </a:solidFill>
          <a:ln w="19050" cmpd="sng">
            <a:noFill/>
            <a:round/>
            <a:headEnd/>
            <a:tailEnd/>
          </a:ln>
          <a:effectLst/>
        </p:spPr>
        <p:txBody>
          <a:bodyPr/>
          <a:lstStyle/>
          <a:p>
            <a:endParaRPr lang="el-GR"/>
          </a:p>
        </p:txBody>
      </p:sp>
      <p:sp>
        <p:nvSpPr>
          <p:cNvPr id="44073" name="Freeform 41"/>
          <p:cNvSpPr>
            <a:spLocks/>
          </p:cNvSpPr>
          <p:nvPr/>
        </p:nvSpPr>
        <p:spPr bwMode="auto">
          <a:xfrm>
            <a:off x="5848350" y="2882900"/>
            <a:ext cx="2197100" cy="2235200"/>
          </a:xfrm>
          <a:custGeom>
            <a:avLst/>
            <a:gdLst/>
            <a:ahLst/>
            <a:cxnLst>
              <a:cxn ang="0">
                <a:pos x="672" y="40"/>
              </a:cxn>
              <a:cxn ang="0">
                <a:pos x="1032" y="8"/>
              </a:cxn>
              <a:cxn ang="0">
                <a:pos x="1252" y="200"/>
              </a:cxn>
              <a:cxn ang="0">
                <a:pos x="988" y="192"/>
              </a:cxn>
              <a:cxn ang="0">
                <a:pos x="780" y="212"/>
              </a:cxn>
              <a:cxn ang="0">
                <a:pos x="744" y="420"/>
              </a:cxn>
              <a:cxn ang="0">
                <a:pos x="812" y="580"/>
              </a:cxn>
              <a:cxn ang="0">
                <a:pos x="836" y="700"/>
              </a:cxn>
              <a:cxn ang="0">
                <a:pos x="1012" y="864"/>
              </a:cxn>
              <a:cxn ang="0">
                <a:pos x="1384" y="564"/>
              </a:cxn>
              <a:cxn ang="0">
                <a:pos x="1256" y="1044"/>
              </a:cxn>
              <a:cxn ang="0">
                <a:pos x="918" y="1346"/>
              </a:cxn>
              <a:cxn ang="0">
                <a:pos x="684" y="1397"/>
              </a:cxn>
              <a:cxn ang="0">
                <a:pos x="440" y="1356"/>
              </a:cxn>
              <a:cxn ang="0">
                <a:pos x="128" y="1081"/>
              </a:cxn>
              <a:cxn ang="0">
                <a:pos x="0" y="604"/>
              </a:cxn>
              <a:cxn ang="0">
                <a:pos x="412" y="868"/>
              </a:cxn>
              <a:cxn ang="0">
                <a:pos x="496" y="724"/>
              </a:cxn>
              <a:cxn ang="0">
                <a:pos x="520" y="584"/>
              </a:cxn>
              <a:cxn ang="0">
                <a:pos x="588" y="416"/>
              </a:cxn>
              <a:cxn ang="0">
                <a:pos x="540" y="208"/>
              </a:cxn>
              <a:cxn ang="0">
                <a:pos x="308" y="192"/>
              </a:cxn>
              <a:cxn ang="0">
                <a:pos x="88" y="196"/>
              </a:cxn>
              <a:cxn ang="0">
                <a:pos x="296" y="4"/>
              </a:cxn>
              <a:cxn ang="0">
                <a:pos x="672" y="40"/>
              </a:cxn>
            </a:cxnLst>
            <a:rect l="0" t="0" r="r" b="b"/>
            <a:pathLst>
              <a:path w="1384" h="1408">
                <a:moveTo>
                  <a:pt x="672" y="40"/>
                </a:moveTo>
                <a:cubicBezTo>
                  <a:pt x="828" y="40"/>
                  <a:pt x="880" y="8"/>
                  <a:pt x="1032" y="8"/>
                </a:cubicBezTo>
                <a:cubicBezTo>
                  <a:pt x="1184" y="8"/>
                  <a:pt x="1264" y="180"/>
                  <a:pt x="1252" y="200"/>
                </a:cubicBezTo>
                <a:cubicBezTo>
                  <a:pt x="1240" y="220"/>
                  <a:pt x="1076" y="196"/>
                  <a:pt x="988" y="192"/>
                </a:cubicBezTo>
                <a:cubicBezTo>
                  <a:pt x="900" y="188"/>
                  <a:pt x="818" y="185"/>
                  <a:pt x="780" y="212"/>
                </a:cubicBezTo>
                <a:cubicBezTo>
                  <a:pt x="742" y="239"/>
                  <a:pt x="735" y="366"/>
                  <a:pt x="744" y="420"/>
                </a:cubicBezTo>
                <a:cubicBezTo>
                  <a:pt x="753" y="474"/>
                  <a:pt x="797" y="517"/>
                  <a:pt x="812" y="580"/>
                </a:cubicBezTo>
                <a:cubicBezTo>
                  <a:pt x="827" y="643"/>
                  <a:pt x="824" y="652"/>
                  <a:pt x="836" y="700"/>
                </a:cubicBezTo>
                <a:cubicBezTo>
                  <a:pt x="848" y="748"/>
                  <a:pt x="920" y="812"/>
                  <a:pt x="1012" y="864"/>
                </a:cubicBezTo>
                <a:cubicBezTo>
                  <a:pt x="1104" y="916"/>
                  <a:pt x="1284" y="996"/>
                  <a:pt x="1384" y="564"/>
                </a:cubicBezTo>
                <a:cubicBezTo>
                  <a:pt x="1356" y="692"/>
                  <a:pt x="1312" y="908"/>
                  <a:pt x="1256" y="1044"/>
                </a:cubicBezTo>
                <a:cubicBezTo>
                  <a:pt x="1200" y="1180"/>
                  <a:pt x="1006" y="1292"/>
                  <a:pt x="918" y="1346"/>
                </a:cubicBezTo>
                <a:cubicBezTo>
                  <a:pt x="830" y="1400"/>
                  <a:pt x="752" y="1398"/>
                  <a:pt x="684" y="1397"/>
                </a:cubicBezTo>
                <a:cubicBezTo>
                  <a:pt x="616" y="1396"/>
                  <a:pt x="540" y="1408"/>
                  <a:pt x="440" y="1356"/>
                </a:cubicBezTo>
                <a:cubicBezTo>
                  <a:pt x="340" y="1304"/>
                  <a:pt x="191" y="1187"/>
                  <a:pt x="128" y="1081"/>
                </a:cubicBezTo>
                <a:cubicBezTo>
                  <a:pt x="65" y="975"/>
                  <a:pt x="40" y="748"/>
                  <a:pt x="0" y="604"/>
                </a:cubicBezTo>
                <a:cubicBezTo>
                  <a:pt x="100" y="1064"/>
                  <a:pt x="347" y="917"/>
                  <a:pt x="412" y="868"/>
                </a:cubicBezTo>
                <a:cubicBezTo>
                  <a:pt x="477" y="819"/>
                  <a:pt x="484" y="770"/>
                  <a:pt x="496" y="724"/>
                </a:cubicBezTo>
                <a:cubicBezTo>
                  <a:pt x="508" y="678"/>
                  <a:pt x="505" y="641"/>
                  <a:pt x="520" y="584"/>
                </a:cubicBezTo>
                <a:cubicBezTo>
                  <a:pt x="535" y="527"/>
                  <a:pt x="582" y="480"/>
                  <a:pt x="588" y="416"/>
                </a:cubicBezTo>
                <a:cubicBezTo>
                  <a:pt x="594" y="352"/>
                  <a:pt x="583" y="240"/>
                  <a:pt x="540" y="208"/>
                </a:cubicBezTo>
                <a:cubicBezTo>
                  <a:pt x="497" y="176"/>
                  <a:pt x="385" y="191"/>
                  <a:pt x="308" y="192"/>
                </a:cubicBezTo>
                <a:cubicBezTo>
                  <a:pt x="231" y="193"/>
                  <a:pt x="88" y="223"/>
                  <a:pt x="88" y="196"/>
                </a:cubicBezTo>
                <a:cubicBezTo>
                  <a:pt x="88" y="169"/>
                  <a:pt x="128" y="8"/>
                  <a:pt x="296" y="4"/>
                </a:cubicBezTo>
                <a:cubicBezTo>
                  <a:pt x="464" y="0"/>
                  <a:pt x="594" y="32"/>
                  <a:pt x="672" y="40"/>
                </a:cubicBezTo>
                <a:close/>
              </a:path>
            </a:pathLst>
          </a:custGeom>
          <a:solidFill>
            <a:srgbClr val="8DB3FF"/>
          </a:solidFill>
          <a:ln w="19050" cmpd="sng">
            <a:noFill/>
            <a:round/>
            <a:headEnd/>
            <a:tailEnd/>
          </a:ln>
          <a:effectLst/>
        </p:spPr>
        <p:txBody>
          <a:bodyPr/>
          <a:lstStyle/>
          <a:p>
            <a:endParaRPr lang="el-GR"/>
          </a:p>
        </p:txBody>
      </p:sp>
      <p:sp>
        <p:nvSpPr>
          <p:cNvPr id="44035" name="Rectangle 3"/>
          <p:cNvSpPr>
            <a:spLocks noGrp="1" noChangeArrowheads="1"/>
          </p:cNvSpPr>
          <p:nvPr>
            <p:ph type="title"/>
          </p:nvPr>
        </p:nvSpPr>
        <p:spPr/>
        <p:txBody>
          <a:bodyPr/>
          <a:lstStyle/>
          <a:p>
            <a:r>
              <a:rPr lang="el-GR"/>
              <a:t>Διμορφισμός φύλου</a:t>
            </a:r>
          </a:p>
        </p:txBody>
      </p:sp>
      <p:sp>
        <p:nvSpPr>
          <p:cNvPr id="44080" name="Rectangle 48"/>
          <p:cNvSpPr>
            <a:spLocks noGrp="1" noChangeArrowheads="1"/>
          </p:cNvSpPr>
          <p:nvPr>
            <p:ph type="body" idx="1"/>
          </p:nvPr>
        </p:nvSpPr>
        <p:spPr>
          <a:xfrm>
            <a:off x="685800" y="1981200"/>
            <a:ext cx="4606925" cy="4114800"/>
          </a:xfrm>
        </p:spPr>
        <p:txBody>
          <a:bodyPr/>
          <a:lstStyle/>
          <a:p>
            <a:r>
              <a:rPr lang="el-GR" sz="2800"/>
              <a:t>Σχήμα:</a:t>
            </a:r>
          </a:p>
          <a:p>
            <a:pPr lvl="1"/>
            <a:r>
              <a:rPr lang="el-GR" sz="2400"/>
              <a:t>Προεφηβικά: κλινικώς μη αναγνωρίσιμη διαφορά</a:t>
            </a:r>
          </a:p>
          <a:p>
            <a:pPr lvl="1"/>
            <a:r>
              <a:rPr lang="el-GR" sz="2400"/>
              <a:t>Μετεφηβικά: </a:t>
            </a:r>
          </a:p>
          <a:p>
            <a:pPr>
              <a:buFontTx/>
              <a:buNone/>
            </a:pPr>
            <a:endParaRPr lang="el-GR"/>
          </a:p>
        </p:txBody>
      </p:sp>
      <p:sp>
        <p:nvSpPr>
          <p:cNvPr id="44038" name="Freeform 6"/>
          <p:cNvSpPr>
            <a:spLocks/>
          </p:cNvSpPr>
          <p:nvPr/>
        </p:nvSpPr>
        <p:spPr bwMode="auto">
          <a:xfrm flipH="1">
            <a:off x="6643688" y="3235325"/>
            <a:ext cx="152400" cy="860425"/>
          </a:xfrm>
          <a:custGeom>
            <a:avLst/>
            <a:gdLst/>
            <a:ahLst/>
            <a:cxnLst>
              <a:cxn ang="0">
                <a:pos x="44" y="0"/>
              </a:cxn>
              <a:cxn ang="0">
                <a:pos x="0" y="114"/>
              </a:cxn>
              <a:cxn ang="0">
                <a:pos x="18" y="234"/>
              </a:cxn>
              <a:cxn ang="0">
                <a:pos x="70" y="350"/>
              </a:cxn>
              <a:cxn ang="0">
                <a:pos x="93" y="456"/>
              </a:cxn>
              <a:cxn ang="0">
                <a:pos x="75" y="513"/>
              </a:cxn>
              <a:cxn ang="0">
                <a:pos x="16" y="542"/>
              </a:cxn>
            </a:cxnLst>
            <a:rect l="0" t="0" r="r" b="b"/>
            <a:pathLst>
              <a:path w="96" h="542">
                <a:moveTo>
                  <a:pt x="44" y="0"/>
                </a:moveTo>
                <a:cubicBezTo>
                  <a:pt x="26" y="28"/>
                  <a:pt x="0" y="78"/>
                  <a:pt x="0" y="114"/>
                </a:cubicBezTo>
                <a:cubicBezTo>
                  <a:pt x="0" y="150"/>
                  <a:pt x="14" y="216"/>
                  <a:pt x="18" y="234"/>
                </a:cubicBezTo>
                <a:cubicBezTo>
                  <a:pt x="22" y="252"/>
                  <a:pt x="58" y="326"/>
                  <a:pt x="70" y="350"/>
                </a:cubicBezTo>
                <a:cubicBezTo>
                  <a:pt x="82" y="374"/>
                  <a:pt x="90" y="429"/>
                  <a:pt x="93" y="456"/>
                </a:cubicBezTo>
                <a:cubicBezTo>
                  <a:pt x="96" y="483"/>
                  <a:pt x="91" y="498"/>
                  <a:pt x="75" y="513"/>
                </a:cubicBezTo>
                <a:cubicBezTo>
                  <a:pt x="59" y="528"/>
                  <a:pt x="31" y="535"/>
                  <a:pt x="16" y="542"/>
                </a:cubicBezTo>
              </a:path>
            </a:pathLst>
          </a:custGeom>
          <a:noFill/>
          <a:ln w="12700" cmpd="sng">
            <a:solidFill>
              <a:schemeClr val="tx1"/>
            </a:solidFill>
            <a:round/>
            <a:headEnd/>
            <a:tailEnd/>
          </a:ln>
          <a:effectLst/>
        </p:spPr>
        <p:txBody>
          <a:bodyPr/>
          <a:lstStyle/>
          <a:p>
            <a:endParaRPr lang="el-GR"/>
          </a:p>
        </p:txBody>
      </p:sp>
      <p:sp>
        <p:nvSpPr>
          <p:cNvPr id="44039" name="Freeform 7"/>
          <p:cNvSpPr>
            <a:spLocks/>
          </p:cNvSpPr>
          <p:nvPr/>
        </p:nvSpPr>
        <p:spPr bwMode="auto">
          <a:xfrm>
            <a:off x="6165850" y="3230563"/>
            <a:ext cx="501650" cy="187325"/>
          </a:xfrm>
          <a:custGeom>
            <a:avLst/>
            <a:gdLst/>
            <a:ahLst/>
            <a:cxnLst>
              <a:cxn ang="0">
                <a:pos x="0" y="87"/>
              </a:cxn>
              <a:cxn ang="0">
                <a:pos x="108" y="23"/>
              </a:cxn>
              <a:cxn ang="0">
                <a:pos x="230" y="17"/>
              </a:cxn>
              <a:cxn ang="0">
                <a:pos x="310" y="81"/>
              </a:cxn>
              <a:cxn ang="0">
                <a:pos x="198" y="111"/>
              </a:cxn>
              <a:cxn ang="0">
                <a:pos x="96" y="113"/>
              </a:cxn>
              <a:cxn ang="0">
                <a:pos x="0" y="87"/>
              </a:cxn>
            </a:cxnLst>
            <a:rect l="0" t="0" r="r" b="b"/>
            <a:pathLst>
              <a:path w="316" h="118">
                <a:moveTo>
                  <a:pt x="0" y="87"/>
                </a:moveTo>
                <a:cubicBezTo>
                  <a:pt x="42" y="55"/>
                  <a:pt x="78" y="35"/>
                  <a:pt x="108" y="23"/>
                </a:cubicBezTo>
                <a:cubicBezTo>
                  <a:pt x="138" y="11"/>
                  <a:pt x="194" y="0"/>
                  <a:pt x="230" y="17"/>
                </a:cubicBezTo>
                <a:cubicBezTo>
                  <a:pt x="266" y="34"/>
                  <a:pt x="316" y="66"/>
                  <a:pt x="310" y="81"/>
                </a:cubicBezTo>
                <a:cubicBezTo>
                  <a:pt x="305" y="97"/>
                  <a:pt x="234" y="106"/>
                  <a:pt x="198" y="111"/>
                </a:cubicBezTo>
                <a:cubicBezTo>
                  <a:pt x="156" y="114"/>
                  <a:pt x="131" y="118"/>
                  <a:pt x="96" y="113"/>
                </a:cubicBezTo>
                <a:cubicBezTo>
                  <a:pt x="61" y="108"/>
                  <a:pt x="45" y="108"/>
                  <a:pt x="0" y="87"/>
                </a:cubicBezTo>
                <a:close/>
              </a:path>
            </a:pathLst>
          </a:custGeom>
          <a:solidFill>
            <a:schemeClr val="bg1"/>
          </a:solidFill>
          <a:ln w="12700" cmpd="sng">
            <a:solidFill>
              <a:schemeClr val="tx1"/>
            </a:solidFill>
            <a:round/>
            <a:headEnd/>
            <a:tailEnd/>
          </a:ln>
          <a:effectLst/>
        </p:spPr>
        <p:txBody>
          <a:bodyPr/>
          <a:lstStyle/>
          <a:p>
            <a:endParaRPr lang="el-GR"/>
          </a:p>
        </p:txBody>
      </p:sp>
      <p:sp>
        <p:nvSpPr>
          <p:cNvPr id="44040" name="Freeform 8"/>
          <p:cNvSpPr>
            <a:spLocks/>
          </p:cNvSpPr>
          <p:nvPr/>
        </p:nvSpPr>
        <p:spPr bwMode="auto">
          <a:xfrm>
            <a:off x="6000750" y="2984500"/>
            <a:ext cx="676275" cy="220663"/>
          </a:xfrm>
          <a:custGeom>
            <a:avLst/>
            <a:gdLst/>
            <a:ahLst/>
            <a:cxnLst>
              <a:cxn ang="0">
                <a:pos x="426" y="114"/>
              </a:cxn>
              <a:cxn ang="0">
                <a:pos x="258" y="76"/>
              </a:cxn>
              <a:cxn ang="0">
                <a:pos x="124" y="86"/>
              </a:cxn>
              <a:cxn ang="0">
                <a:pos x="0" y="130"/>
              </a:cxn>
              <a:cxn ang="0">
                <a:pos x="82" y="34"/>
              </a:cxn>
              <a:cxn ang="0">
                <a:pos x="226" y="4"/>
              </a:cxn>
              <a:cxn ang="0">
                <a:pos x="382" y="34"/>
              </a:cxn>
              <a:cxn ang="0">
                <a:pos x="426" y="114"/>
              </a:cxn>
            </a:cxnLst>
            <a:rect l="0" t="0" r="r" b="b"/>
            <a:pathLst>
              <a:path w="426" h="139">
                <a:moveTo>
                  <a:pt x="426" y="114"/>
                </a:moveTo>
                <a:cubicBezTo>
                  <a:pt x="370" y="84"/>
                  <a:pt x="306" y="83"/>
                  <a:pt x="258" y="76"/>
                </a:cubicBezTo>
                <a:cubicBezTo>
                  <a:pt x="210" y="69"/>
                  <a:pt x="167" y="78"/>
                  <a:pt x="124" y="86"/>
                </a:cubicBezTo>
                <a:cubicBezTo>
                  <a:pt x="81" y="94"/>
                  <a:pt x="7" y="139"/>
                  <a:pt x="0" y="130"/>
                </a:cubicBezTo>
                <a:cubicBezTo>
                  <a:pt x="0" y="130"/>
                  <a:pt x="44" y="55"/>
                  <a:pt x="82" y="34"/>
                </a:cubicBezTo>
                <a:cubicBezTo>
                  <a:pt x="120" y="14"/>
                  <a:pt x="176" y="4"/>
                  <a:pt x="226" y="4"/>
                </a:cubicBezTo>
                <a:cubicBezTo>
                  <a:pt x="277" y="0"/>
                  <a:pt x="351" y="15"/>
                  <a:pt x="382" y="34"/>
                </a:cubicBezTo>
                <a:cubicBezTo>
                  <a:pt x="413" y="53"/>
                  <a:pt x="422" y="76"/>
                  <a:pt x="426" y="114"/>
                </a:cubicBezTo>
                <a:close/>
              </a:path>
            </a:pathLst>
          </a:custGeom>
          <a:noFill/>
          <a:ln w="12700" cmpd="sng">
            <a:solidFill>
              <a:schemeClr val="tx1"/>
            </a:solidFill>
            <a:round/>
            <a:headEnd/>
            <a:tailEnd/>
          </a:ln>
          <a:effectLst/>
        </p:spPr>
        <p:txBody>
          <a:bodyPr/>
          <a:lstStyle/>
          <a:p>
            <a:endParaRPr lang="el-GR"/>
          </a:p>
        </p:txBody>
      </p:sp>
      <p:sp>
        <p:nvSpPr>
          <p:cNvPr id="44041" name="Freeform 9"/>
          <p:cNvSpPr>
            <a:spLocks/>
          </p:cNvSpPr>
          <p:nvPr/>
        </p:nvSpPr>
        <p:spPr bwMode="auto">
          <a:xfrm>
            <a:off x="6678613" y="3978275"/>
            <a:ext cx="438150" cy="111125"/>
          </a:xfrm>
          <a:custGeom>
            <a:avLst/>
            <a:gdLst/>
            <a:ahLst/>
            <a:cxnLst>
              <a:cxn ang="0">
                <a:pos x="24" y="33"/>
              </a:cxn>
              <a:cxn ang="0">
                <a:pos x="9" y="11"/>
              </a:cxn>
              <a:cxn ang="0">
                <a:pos x="73" y="18"/>
              </a:cxn>
              <a:cxn ang="0">
                <a:pos x="119" y="62"/>
              </a:cxn>
              <a:cxn ang="0">
                <a:pos x="156" y="60"/>
              </a:cxn>
              <a:cxn ang="0">
                <a:pos x="177" y="28"/>
              </a:cxn>
              <a:cxn ang="0">
                <a:pos x="235" y="6"/>
              </a:cxn>
              <a:cxn ang="0">
                <a:pos x="273" y="16"/>
              </a:cxn>
              <a:cxn ang="0">
                <a:pos x="240" y="33"/>
              </a:cxn>
            </a:cxnLst>
            <a:rect l="0" t="0" r="r" b="b"/>
            <a:pathLst>
              <a:path w="276" h="70">
                <a:moveTo>
                  <a:pt x="24" y="33"/>
                </a:moveTo>
                <a:cubicBezTo>
                  <a:pt x="22" y="29"/>
                  <a:pt x="0" y="22"/>
                  <a:pt x="9" y="11"/>
                </a:cubicBezTo>
                <a:cubicBezTo>
                  <a:pt x="18" y="0"/>
                  <a:pt x="54" y="9"/>
                  <a:pt x="73" y="18"/>
                </a:cubicBezTo>
                <a:cubicBezTo>
                  <a:pt x="92" y="27"/>
                  <a:pt x="106" y="54"/>
                  <a:pt x="119" y="62"/>
                </a:cubicBezTo>
                <a:cubicBezTo>
                  <a:pt x="132" y="70"/>
                  <a:pt x="146" y="66"/>
                  <a:pt x="156" y="60"/>
                </a:cubicBezTo>
                <a:cubicBezTo>
                  <a:pt x="166" y="54"/>
                  <a:pt x="163" y="38"/>
                  <a:pt x="177" y="28"/>
                </a:cubicBezTo>
                <a:cubicBezTo>
                  <a:pt x="191" y="18"/>
                  <a:pt x="219" y="8"/>
                  <a:pt x="235" y="6"/>
                </a:cubicBezTo>
                <a:cubicBezTo>
                  <a:pt x="251" y="4"/>
                  <a:pt x="270" y="11"/>
                  <a:pt x="273" y="16"/>
                </a:cubicBezTo>
                <a:cubicBezTo>
                  <a:pt x="276" y="21"/>
                  <a:pt x="247" y="30"/>
                  <a:pt x="240" y="33"/>
                </a:cubicBezTo>
              </a:path>
            </a:pathLst>
          </a:custGeom>
          <a:noFill/>
          <a:ln w="12700" cmpd="sng">
            <a:solidFill>
              <a:schemeClr val="tx1"/>
            </a:solidFill>
            <a:round/>
            <a:headEnd/>
            <a:tailEnd/>
          </a:ln>
          <a:effectLst/>
        </p:spPr>
        <p:txBody>
          <a:bodyPr/>
          <a:lstStyle/>
          <a:p>
            <a:endParaRPr lang="el-GR"/>
          </a:p>
        </p:txBody>
      </p:sp>
      <p:sp>
        <p:nvSpPr>
          <p:cNvPr id="44042" name="Freeform 10"/>
          <p:cNvSpPr>
            <a:spLocks/>
          </p:cNvSpPr>
          <p:nvPr/>
        </p:nvSpPr>
        <p:spPr bwMode="auto">
          <a:xfrm>
            <a:off x="6497638" y="4287838"/>
            <a:ext cx="847725" cy="298450"/>
          </a:xfrm>
          <a:custGeom>
            <a:avLst/>
            <a:gdLst/>
            <a:ahLst/>
            <a:cxnLst>
              <a:cxn ang="0">
                <a:pos x="0" y="96"/>
              </a:cxn>
              <a:cxn ang="0">
                <a:pos x="96" y="50"/>
              </a:cxn>
              <a:cxn ang="0">
                <a:pos x="193" y="5"/>
              </a:cxn>
              <a:cxn ang="0">
                <a:pos x="262" y="24"/>
              </a:cxn>
              <a:cxn ang="0">
                <a:pos x="328" y="3"/>
              </a:cxn>
              <a:cxn ang="0">
                <a:pos x="453" y="53"/>
              </a:cxn>
              <a:cxn ang="0">
                <a:pos x="534" y="92"/>
              </a:cxn>
              <a:cxn ang="0">
                <a:pos x="471" y="135"/>
              </a:cxn>
              <a:cxn ang="0">
                <a:pos x="387" y="173"/>
              </a:cxn>
              <a:cxn ang="0">
                <a:pos x="265" y="186"/>
              </a:cxn>
              <a:cxn ang="0">
                <a:pos x="160" y="180"/>
              </a:cxn>
              <a:cxn ang="0">
                <a:pos x="79" y="140"/>
              </a:cxn>
              <a:cxn ang="0">
                <a:pos x="0" y="96"/>
              </a:cxn>
            </a:cxnLst>
            <a:rect l="0" t="0" r="r" b="b"/>
            <a:pathLst>
              <a:path w="534" h="188">
                <a:moveTo>
                  <a:pt x="0" y="96"/>
                </a:moveTo>
                <a:cubicBezTo>
                  <a:pt x="48" y="77"/>
                  <a:pt x="96" y="50"/>
                  <a:pt x="96" y="50"/>
                </a:cubicBezTo>
                <a:cubicBezTo>
                  <a:pt x="128" y="35"/>
                  <a:pt x="165" y="9"/>
                  <a:pt x="193" y="5"/>
                </a:cubicBezTo>
                <a:cubicBezTo>
                  <a:pt x="221" y="1"/>
                  <a:pt x="241" y="23"/>
                  <a:pt x="262" y="24"/>
                </a:cubicBezTo>
                <a:cubicBezTo>
                  <a:pt x="283" y="25"/>
                  <a:pt x="303" y="0"/>
                  <a:pt x="328" y="3"/>
                </a:cubicBezTo>
                <a:cubicBezTo>
                  <a:pt x="353" y="6"/>
                  <a:pt x="418" y="38"/>
                  <a:pt x="453" y="53"/>
                </a:cubicBezTo>
                <a:cubicBezTo>
                  <a:pt x="488" y="68"/>
                  <a:pt x="499" y="72"/>
                  <a:pt x="534" y="92"/>
                </a:cubicBezTo>
                <a:cubicBezTo>
                  <a:pt x="502" y="105"/>
                  <a:pt x="492" y="122"/>
                  <a:pt x="471" y="135"/>
                </a:cubicBezTo>
                <a:cubicBezTo>
                  <a:pt x="450" y="148"/>
                  <a:pt x="417" y="164"/>
                  <a:pt x="387" y="173"/>
                </a:cubicBezTo>
                <a:cubicBezTo>
                  <a:pt x="357" y="182"/>
                  <a:pt x="305" y="184"/>
                  <a:pt x="265" y="186"/>
                </a:cubicBezTo>
                <a:cubicBezTo>
                  <a:pt x="225" y="188"/>
                  <a:pt x="196" y="185"/>
                  <a:pt x="160" y="180"/>
                </a:cubicBezTo>
                <a:cubicBezTo>
                  <a:pt x="124" y="175"/>
                  <a:pt x="106" y="155"/>
                  <a:pt x="79" y="140"/>
                </a:cubicBezTo>
                <a:cubicBezTo>
                  <a:pt x="52" y="125"/>
                  <a:pt x="42" y="116"/>
                  <a:pt x="0" y="96"/>
                </a:cubicBezTo>
                <a:close/>
              </a:path>
            </a:pathLst>
          </a:custGeom>
          <a:noFill/>
          <a:ln w="12700" cmpd="sng">
            <a:solidFill>
              <a:schemeClr val="tx1"/>
            </a:solidFill>
            <a:round/>
            <a:headEnd/>
            <a:tailEnd/>
          </a:ln>
          <a:effectLst/>
        </p:spPr>
        <p:txBody>
          <a:bodyPr/>
          <a:lstStyle/>
          <a:p>
            <a:endParaRPr lang="el-GR"/>
          </a:p>
        </p:txBody>
      </p:sp>
      <p:sp>
        <p:nvSpPr>
          <p:cNvPr id="44043" name="Freeform 11"/>
          <p:cNvSpPr>
            <a:spLocks/>
          </p:cNvSpPr>
          <p:nvPr/>
        </p:nvSpPr>
        <p:spPr bwMode="auto">
          <a:xfrm>
            <a:off x="6502400" y="4408488"/>
            <a:ext cx="838200" cy="30162"/>
          </a:xfrm>
          <a:custGeom>
            <a:avLst/>
            <a:gdLst/>
            <a:ahLst/>
            <a:cxnLst>
              <a:cxn ang="0">
                <a:pos x="0" y="19"/>
              </a:cxn>
              <a:cxn ang="0">
                <a:pos x="148" y="0"/>
              </a:cxn>
              <a:cxn ang="0">
                <a:pos x="229" y="12"/>
              </a:cxn>
              <a:cxn ang="0">
                <a:pos x="298" y="13"/>
              </a:cxn>
              <a:cxn ang="0">
                <a:pos x="370" y="3"/>
              </a:cxn>
              <a:cxn ang="0">
                <a:pos x="528" y="16"/>
              </a:cxn>
            </a:cxnLst>
            <a:rect l="0" t="0" r="r" b="b"/>
            <a:pathLst>
              <a:path w="528" h="19">
                <a:moveTo>
                  <a:pt x="0" y="19"/>
                </a:moveTo>
                <a:cubicBezTo>
                  <a:pt x="37" y="16"/>
                  <a:pt x="127" y="0"/>
                  <a:pt x="148" y="0"/>
                </a:cubicBezTo>
                <a:cubicBezTo>
                  <a:pt x="169" y="0"/>
                  <a:pt x="229" y="12"/>
                  <a:pt x="229" y="12"/>
                </a:cubicBezTo>
                <a:cubicBezTo>
                  <a:pt x="229" y="12"/>
                  <a:pt x="275" y="14"/>
                  <a:pt x="298" y="13"/>
                </a:cubicBezTo>
                <a:cubicBezTo>
                  <a:pt x="321" y="12"/>
                  <a:pt x="334" y="3"/>
                  <a:pt x="370" y="3"/>
                </a:cubicBezTo>
                <a:cubicBezTo>
                  <a:pt x="406" y="3"/>
                  <a:pt x="460" y="15"/>
                  <a:pt x="528" y="16"/>
                </a:cubicBezTo>
              </a:path>
            </a:pathLst>
          </a:custGeom>
          <a:noFill/>
          <a:ln w="12700" cmpd="sng">
            <a:solidFill>
              <a:schemeClr val="tx1"/>
            </a:solidFill>
            <a:round/>
            <a:headEnd/>
            <a:tailEnd/>
          </a:ln>
          <a:effectLst/>
        </p:spPr>
        <p:txBody>
          <a:bodyPr/>
          <a:lstStyle/>
          <a:p>
            <a:endParaRPr lang="el-GR"/>
          </a:p>
        </p:txBody>
      </p:sp>
      <p:sp>
        <p:nvSpPr>
          <p:cNvPr id="44044" name="Freeform 12"/>
          <p:cNvSpPr>
            <a:spLocks/>
          </p:cNvSpPr>
          <p:nvPr/>
        </p:nvSpPr>
        <p:spPr bwMode="auto">
          <a:xfrm flipH="1">
            <a:off x="7137400" y="3227388"/>
            <a:ext cx="501650" cy="187325"/>
          </a:xfrm>
          <a:custGeom>
            <a:avLst/>
            <a:gdLst/>
            <a:ahLst/>
            <a:cxnLst>
              <a:cxn ang="0">
                <a:pos x="0" y="87"/>
              </a:cxn>
              <a:cxn ang="0">
                <a:pos x="108" y="23"/>
              </a:cxn>
              <a:cxn ang="0">
                <a:pos x="230" y="17"/>
              </a:cxn>
              <a:cxn ang="0">
                <a:pos x="310" y="81"/>
              </a:cxn>
              <a:cxn ang="0">
                <a:pos x="198" y="111"/>
              </a:cxn>
              <a:cxn ang="0">
                <a:pos x="96" y="113"/>
              </a:cxn>
              <a:cxn ang="0">
                <a:pos x="0" y="87"/>
              </a:cxn>
            </a:cxnLst>
            <a:rect l="0" t="0" r="r" b="b"/>
            <a:pathLst>
              <a:path w="316" h="118">
                <a:moveTo>
                  <a:pt x="0" y="87"/>
                </a:moveTo>
                <a:cubicBezTo>
                  <a:pt x="42" y="55"/>
                  <a:pt x="78" y="35"/>
                  <a:pt x="108" y="23"/>
                </a:cubicBezTo>
                <a:cubicBezTo>
                  <a:pt x="138" y="11"/>
                  <a:pt x="194" y="0"/>
                  <a:pt x="230" y="17"/>
                </a:cubicBezTo>
                <a:cubicBezTo>
                  <a:pt x="266" y="34"/>
                  <a:pt x="316" y="66"/>
                  <a:pt x="310" y="81"/>
                </a:cubicBezTo>
                <a:cubicBezTo>
                  <a:pt x="305" y="97"/>
                  <a:pt x="234" y="106"/>
                  <a:pt x="198" y="111"/>
                </a:cubicBezTo>
                <a:cubicBezTo>
                  <a:pt x="156" y="114"/>
                  <a:pt x="131" y="118"/>
                  <a:pt x="96" y="113"/>
                </a:cubicBezTo>
                <a:cubicBezTo>
                  <a:pt x="61" y="108"/>
                  <a:pt x="45" y="108"/>
                  <a:pt x="0" y="87"/>
                </a:cubicBezTo>
                <a:close/>
              </a:path>
            </a:pathLst>
          </a:custGeom>
          <a:solidFill>
            <a:schemeClr val="bg1"/>
          </a:solidFill>
          <a:ln w="12700" cmpd="sng">
            <a:solidFill>
              <a:schemeClr val="tx1"/>
            </a:solidFill>
            <a:round/>
            <a:headEnd/>
            <a:tailEnd/>
          </a:ln>
          <a:effectLst/>
        </p:spPr>
        <p:txBody>
          <a:bodyPr/>
          <a:lstStyle/>
          <a:p>
            <a:endParaRPr lang="el-GR"/>
          </a:p>
        </p:txBody>
      </p:sp>
      <p:sp>
        <p:nvSpPr>
          <p:cNvPr id="44045" name="AutoShape 13"/>
          <p:cNvSpPr>
            <a:spLocks noChangeArrowheads="1"/>
          </p:cNvSpPr>
          <p:nvPr/>
        </p:nvSpPr>
        <p:spPr bwMode="auto">
          <a:xfrm flipH="1">
            <a:off x="7286625" y="3238500"/>
            <a:ext cx="171450" cy="171450"/>
          </a:xfrm>
          <a:custGeom>
            <a:avLst/>
            <a:gdLst>
              <a:gd name="G0" fmla="+- 7200 0 0"/>
              <a:gd name="G1" fmla="+- 21600 0 7200"/>
              <a:gd name="G2" fmla="+- 21600 0 72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7200" y="10800"/>
                </a:moveTo>
                <a:cubicBezTo>
                  <a:pt x="7200" y="12788"/>
                  <a:pt x="8812" y="14400"/>
                  <a:pt x="10800" y="14400"/>
                </a:cubicBezTo>
                <a:cubicBezTo>
                  <a:pt x="12788" y="14400"/>
                  <a:pt x="14400" y="12788"/>
                  <a:pt x="14400" y="10800"/>
                </a:cubicBezTo>
                <a:cubicBezTo>
                  <a:pt x="14400" y="8812"/>
                  <a:pt x="12788" y="7200"/>
                  <a:pt x="10800" y="7200"/>
                </a:cubicBezTo>
                <a:cubicBezTo>
                  <a:pt x="8812" y="7200"/>
                  <a:pt x="7200" y="8812"/>
                  <a:pt x="7200" y="10800"/>
                </a:cubicBezTo>
                <a:close/>
              </a:path>
            </a:pathLst>
          </a:custGeom>
          <a:solidFill>
            <a:schemeClr val="tx1"/>
          </a:solidFill>
          <a:ln w="12700">
            <a:solidFill>
              <a:schemeClr val="tx1"/>
            </a:solidFill>
            <a:round/>
            <a:headEnd/>
            <a:tailEnd/>
          </a:ln>
          <a:effectLst/>
        </p:spPr>
        <p:txBody>
          <a:bodyPr wrap="none" anchor="ctr"/>
          <a:lstStyle/>
          <a:p>
            <a:endParaRPr lang="el-GR"/>
          </a:p>
        </p:txBody>
      </p:sp>
      <p:sp>
        <p:nvSpPr>
          <p:cNvPr id="44046" name="Freeform 14"/>
          <p:cNvSpPr>
            <a:spLocks/>
          </p:cNvSpPr>
          <p:nvPr/>
        </p:nvSpPr>
        <p:spPr bwMode="auto">
          <a:xfrm flipH="1">
            <a:off x="7127875" y="2981325"/>
            <a:ext cx="676275" cy="220663"/>
          </a:xfrm>
          <a:custGeom>
            <a:avLst/>
            <a:gdLst/>
            <a:ahLst/>
            <a:cxnLst>
              <a:cxn ang="0">
                <a:pos x="426" y="114"/>
              </a:cxn>
              <a:cxn ang="0">
                <a:pos x="258" y="76"/>
              </a:cxn>
              <a:cxn ang="0">
                <a:pos x="124" y="86"/>
              </a:cxn>
              <a:cxn ang="0">
                <a:pos x="0" y="130"/>
              </a:cxn>
              <a:cxn ang="0">
                <a:pos x="82" y="34"/>
              </a:cxn>
              <a:cxn ang="0">
                <a:pos x="226" y="4"/>
              </a:cxn>
              <a:cxn ang="0">
                <a:pos x="382" y="34"/>
              </a:cxn>
              <a:cxn ang="0">
                <a:pos x="426" y="114"/>
              </a:cxn>
            </a:cxnLst>
            <a:rect l="0" t="0" r="r" b="b"/>
            <a:pathLst>
              <a:path w="426" h="139">
                <a:moveTo>
                  <a:pt x="426" y="114"/>
                </a:moveTo>
                <a:cubicBezTo>
                  <a:pt x="370" y="84"/>
                  <a:pt x="306" y="83"/>
                  <a:pt x="258" y="76"/>
                </a:cubicBezTo>
                <a:cubicBezTo>
                  <a:pt x="210" y="69"/>
                  <a:pt x="167" y="78"/>
                  <a:pt x="124" y="86"/>
                </a:cubicBezTo>
                <a:cubicBezTo>
                  <a:pt x="81" y="94"/>
                  <a:pt x="7" y="139"/>
                  <a:pt x="0" y="130"/>
                </a:cubicBezTo>
                <a:cubicBezTo>
                  <a:pt x="0" y="130"/>
                  <a:pt x="44" y="55"/>
                  <a:pt x="82" y="34"/>
                </a:cubicBezTo>
                <a:cubicBezTo>
                  <a:pt x="120" y="14"/>
                  <a:pt x="176" y="4"/>
                  <a:pt x="226" y="4"/>
                </a:cubicBezTo>
                <a:cubicBezTo>
                  <a:pt x="277" y="0"/>
                  <a:pt x="351" y="15"/>
                  <a:pt x="382" y="34"/>
                </a:cubicBezTo>
                <a:cubicBezTo>
                  <a:pt x="413" y="53"/>
                  <a:pt x="422" y="76"/>
                  <a:pt x="426" y="114"/>
                </a:cubicBezTo>
                <a:close/>
              </a:path>
            </a:pathLst>
          </a:custGeom>
          <a:noFill/>
          <a:ln w="12700" cmpd="sng">
            <a:solidFill>
              <a:schemeClr val="tx1"/>
            </a:solidFill>
            <a:round/>
            <a:headEnd/>
            <a:tailEnd/>
          </a:ln>
          <a:effectLst/>
        </p:spPr>
        <p:txBody>
          <a:bodyPr/>
          <a:lstStyle/>
          <a:p>
            <a:endParaRPr lang="el-GR"/>
          </a:p>
        </p:txBody>
      </p:sp>
      <p:sp>
        <p:nvSpPr>
          <p:cNvPr id="44047" name="Freeform 15"/>
          <p:cNvSpPr>
            <a:spLocks/>
          </p:cNvSpPr>
          <p:nvPr/>
        </p:nvSpPr>
        <p:spPr bwMode="auto">
          <a:xfrm>
            <a:off x="7013575" y="3228975"/>
            <a:ext cx="152400" cy="860425"/>
          </a:xfrm>
          <a:custGeom>
            <a:avLst/>
            <a:gdLst/>
            <a:ahLst/>
            <a:cxnLst>
              <a:cxn ang="0">
                <a:pos x="44" y="0"/>
              </a:cxn>
              <a:cxn ang="0">
                <a:pos x="0" y="114"/>
              </a:cxn>
              <a:cxn ang="0">
                <a:pos x="18" y="234"/>
              </a:cxn>
              <a:cxn ang="0">
                <a:pos x="70" y="350"/>
              </a:cxn>
              <a:cxn ang="0">
                <a:pos x="93" y="456"/>
              </a:cxn>
              <a:cxn ang="0">
                <a:pos x="75" y="513"/>
              </a:cxn>
              <a:cxn ang="0">
                <a:pos x="16" y="542"/>
              </a:cxn>
            </a:cxnLst>
            <a:rect l="0" t="0" r="r" b="b"/>
            <a:pathLst>
              <a:path w="96" h="542">
                <a:moveTo>
                  <a:pt x="44" y="0"/>
                </a:moveTo>
                <a:cubicBezTo>
                  <a:pt x="26" y="28"/>
                  <a:pt x="0" y="78"/>
                  <a:pt x="0" y="114"/>
                </a:cubicBezTo>
                <a:cubicBezTo>
                  <a:pt x="0" y="150"/>
                  <a:pt x="14" y="216"/>
                  <a:pt x="18" y="234"/>
                </a:cubicBezTo>
                <a:cubicBezTo>
                  <a:pt x="22" y="252"/>
                  <a:pt x="58" y="326"/>
                  <a:pt x="70" y="350"/>
                </a:cubicBezTo>
                <a:cubicBezTo>
                  <a:pt x="82" y="374"/>
                  <a:pt x="90" y="429"/>
                  <a:pt x="93" y="456"/>
                </a:cubicBezTo>
                <a:cubicBezTo>
                  <a:pt x="96" y="483"/>
                  <a:pt x="91" y="498"/>
                  <a:pt x="75" y="513"/>
                </a:cubicBezTo>
                <a:cubicBezTo>
                  <a:pt x="59" y="528"/>
                  <a:pt x="31" y="535"/>
                  <a:pt x="16" y="542"/>
                </a:cubicBezTo>
              </a:path>
            </a:pathLst>
          </a:custGeom>
          <a:noFill/>
          <a:ln w="12700" cmpd="sng">
            <a:solidFill>
              <a:schemeClr val="tx1"/>
            </a:solidFill>
            <a:round/>
            <a:headEnd/>
            <a:tailEnd/>
          </a:ln>
          <a:effectLst/>
        </p:spPr>
        <p:txBody>
          <a:bodyPr/>
          <a:lstStyle/>
          <a:p>
            <a:endParaRPr lang="el-GR"/>
          </a:p>
        </p:txBody>
      </p:sp>
      <p:sp>
        <p:nvSpPr>
          <p:cNvPr id="44048" name="Freeform 16"/>
          <p:cNvSpPr>
            <a:spLocks/>
          </p:cNvSpPr>
          <p:nvPr/>
        </p:nvSpPr>
        <p:spPr bwMode="auto">
          <a:xfrm>
            <a:off x="5821363" y="2076450"/>
            <a:ext cx="1077912" cy="3043238"/>
          </a:xfrm>
          <a:custGeom>
            <a:avLst/>
            <a:gdLst/>
            <a:ahLst/>
            <a:cxnLst>
              <a:cxn ang="0">
                <a:pos x="659" y="4"/>
              </a:cxn>
              <a:cxn ang="0">
                <a:pos x="296" y="52"/>
              </a:cxn>
              <a:cxn ang="0">
                <a:pos x="89" y="319"/>
              </a:cxn>
              <a:cxn ang="0">
                <a:pos x="26" y="511"/>
              </a:cxn>
              <a:cxn ang="0">
                <a:pos x="17" y="733"/>
              </a:cxn>
              <a:cxn ang="0">
                <a:pos x="5" y="919"/>
              </a:cxn>
              <a:cxn ang="0">
                <a:pos x="17" y="1108"/>
              </a:cxn>
              <a:cxn ang="0">
                <a:pos x="62" y="1300"/>
              </a:cxn>
              <a:cxn ang="0">
                <a:pos x="116" y="1531"/>
              </a:cxn>
              <a:cxn ang="0">
                <a:pos x="230" y="1696"/>
              </a:cxn>
              <a:cxn ang="0">
                <a:pos x="473" y="1882"/>
              </a:cxn>
              <a:cxn ang="0">
                <a:pos x="659" y="1909"/>
              </a:cxn>
            </a:cxnLst>
            <a:rect l="0" t="0" r="r" b="b"/>
            <a:pathLst>
              <a:path w="659" h="1917">
                <a:moveTo>
                  <a:pt x="659" y="4"/>
                </a:moveTo>
                <a:cubicBezTo>
                  <a:pt x="598" y="12"/>
                  <a:pt x="391" y="0"/>
                  <a:pt x="296" y="52"/>
                </a:cubicBezTo>
                <a:cubicBezTo>
                  <a:pt x="201" y="100"/>
                  <a:pt x="134" y="242"/>
                  <a:pt x="89" y="319"/>
                </a:cubicBezTo>
                <a:cubicBezTo>
                  <a:pt x="44" y="396"/>
                  <a:pt x="35" y="442"/>
                  <a:pt x="26" y="511"/>
                </a:cubicBezTo>
                <a:cubicBezTo>
                  <a:pt x="17" y="580"/>
                  <a:pt x="22" y="665"/>
                  <a:pt x="17" y="733"/>
                </a:cubicBezTo>
                <a:cubicBezTo>
                  <a:pt x="12" y="801"/>
                  <a:pt x="10" y="870"/>
                  <a:pt x="5" y="919"/>
                </a:cubicBezTo>
                <a:cubicBezTo>
                  <a:pt x="0" y="968"/>
                  <a:pt x="6" y="1045"/>
                  <a:pt x="17" y="1108"/>
                </a:cubicBezTo>
                <a:cubicBezTo>
                  <a:pt x="28" y="1171"/>
                  <a:pt x="43" y="1213"/>
                  <a:pt x="62" y="1300"/>
                </a:cubicBezTo>
                <a:cubicBezTo>
                  <a:pt x="79" y="1374"/>
                  <a:pt x="88" y="1465"/>
                  <a:pt x="116" y="1531"/>
                </a:cubicBezTo>
                <a:cubicBezTo>
                  <a:pt x="144" y="1597"/>
                  <a:pt x="171" y="1638"/>
                  <a:pt x="230" y="1696"/>
                </a:cubicBezTo>
                <a:cubicBezTo>
                  <a:pt x="289" y="1754"/>
                  <a:pt x="397" y="1847"/>
                  <a:pt x="473" y="1882"/>
                </a:cubicBezTo>
                <a:cubicBezTo>
                  <a:pt x="549" y="1917"/>
                  <a:pt x="620" y="1904"/>
                  <a:pt x="659" y="1909"/>
                </a:cubicBezTo>
              </a:path>
            </a:pathLst>
          </a:custGeom>
          <a:noFill/>
          <a:ln w="12700" cmpd="sng">
            <a:solidFill>
              <a:schemeClr val="tx1"/>
            </a:solidFill>
            <a:round/>
            <a:headEnd/>
            <a:tailEnd/>
          </a:ln>
          <a:effectLst/>
        </p:spPr>
        <p:txBody>
          <a:bodyPr/>
          <a:lstStyle/>
          <a:p>
            <a:endParaRPr lang="el-GR"/>
          </a:p>
        </p:txBody>
      </p:sp>
      <p:sp>
        <p:nvSpPr>
          <p:cNvPr id="44049" name="Freeform 17"/>
          <p:cNvSpPr>
            <a:spLocks/>
          </p:cNvSpPr>
          <p:nvPr/>
        </p:nvSpPr>
        <p:spPr bwMode="auto">
          <a:xfrm flipH="1">
            <a:off x="6897688" y="2073275"/>
            <a:ext cx="1168400" cy="3043238"/>
          </a:xfrm>
          <a:custGeom>
            <a:avLst/>
            <a:gdLst/>
            <a:ahLst/>
            <a:cxnLst>
              <a:cxn ang="0">
                <a:pos x="659" y="4"/>
              </a:cxn>
              <a:cxn ang="0">
                <a:pos x="296" y="52"/>
              </a:cxn>
              <a:cxn ang="0">
                <a:pos x="89" y="319"/>
              </a:cxn>
              <a:cxn ang="0">
                <a:pos x="26" y="511"/>
              </a:cxn>
              <a:cxn ang="0">
                <a:pos x="17" y="733"/>
              </a:cxn>
              <a:cxn ang="0">
                <a:pos x="5" y="919"/>
              </a:cxn>
              <a:cxn ang="0">
                <a:pos x="17" y="1108"/>
              </a:cxn>
              <a:cxn ang="0">
                <a:pos x="62" y="1300"/>
              </a:cxn>
              <a:cxn ang="0">
                <a:pos x="116" y="1531"/>
              </a:cxn>
              <a:cxn ang="0">
                <a:pos x="230" y="1696"/>
              </a:cxn>
              <a:cxn ang="0">
                <a:pos x="473" y="1882"/>
              </a:cxn>
              <a:cxn ang="0">
                <a:pos x="659" y="1909"/>
              </a:cxn>
            </a:cxnLst>
            <a:rect l="0" t="0" r="r" b="b"/>
            <a:pathLst>
              <a:path w="659" h="1917">
                <a:moveTo>
                  <a:pt x="659" y="4"/>
                </a:moveTo>
                <a:cubicBezTo>
                  <a:pt x="598" y="12"/>
                  <a:pt x="391" y="0"/>
                  <a:pt x="296" y="52"/>
                </a:cubicBezTo>
                <a:cubicBezTo>
                  <a:pt x="201" y="100"/>
                  <a:pt x="134" y="242"/>
                  <a:pt x="89" y="319"/>
                </a:cubicBezTo>
                <a:cubicBezTo>
                  <a:pt x="44" y="396"/>
                  <a:pt x="35" y="442"/>
                  <a:pt x="26" y="511"/>
                </a:cubicBezTo>
                <a:cubicBezTo>
                  <a:pt x="17" y="580"/>
                  <a:pt x="22" y="665"/>
                  <a:pt x="17" y="733"/>
                </a:cubicBezTo>
                <a:cubicBezTo>
                  <a:pt x="12" y="801"/>
                  <a:pt x="10" y="870"/>
                  <a:pt x="5" y="919"/>
                </a:cubicBezTo>
                <a:cubicBezTo>
                  <a:pt x="0" y="968"/>
                  <a:pt x="6" y="1045"/>
                  <a:pt x="17" y="1108"/>
                </a:cubicBezTo>
                <a:cubicBezTo>
                  <a:pt x="28" y="1171"/>
                  <a:pt x="43" y="1213"/>
                  <a:pt x="62" y="1300"/>
                </a:cubicBezTo>
                <a:cubicBezTo>
                  <a:pt x="79" y="1374"/>
                  <a:pt x="88" y="1465"/>
                  <a:pt x="116" y="1531"/>
                </a:cubicBezTo>
                <a:cubicBezTo>
                  <a:pt x="144" y="1597"/>
                  <a:pt x="171" y="1638"/>
                  <a:pt x="230" y="1696"/>
                </a:cubicBezTo>
                <a:cubicBezTo>
                  <a:pt x="289" y="1754"/>
                  <a:pt x="397" y="1847"/>
                  <a:pt x="473" y="1882"/>
                </a:cubicBezTo>
                <a:cubicBezTo>
                  <a:pt x="549" y="1917"/>
                  <a:pt x="620" y="1904"/>
                  <a:pt x="659" y="1909"/>
                </a:cubicBezTo>
              </a:path>
            </a:pathLst>
          </a:custGeom>
          <a:noFill/>
          <a:ln w="12700" cmpd="sng">
            <a:solidFill>
              <a:schemeClr val="tx1"/>
            </a:solidFill>
            <a:round/>
            <a:headEnd/>
            <a:tailEnd/>
          </a:ln>
          <a:effectLst/>
        </p:spPr>
        <p:txBody>
          <a:bodyPr/>
          <a:lstStyle/>
          <a:p>
            <a:endParaRPr lang="el-GR"/>
          </a:p>
        </p:txBody>
      </p:sp>
      <p:grpSp>
        <p:nvGrpSpPr>
          <p:cNvPr id="44050" name="Group 18"/>
          <p:cNvGrpSpPr>
            <a:grpSpLocks/>
          </p:cNvGrpSpPr>
          <p:nvPr/>
        </p:nvGrpSpPr>
        <p:grpSpPr bwMode="auto">
          <a:xfrm>
            <a:off x="5562600" y="3254375"/>
            <a:ext cx="355600" cy="930275"/>
            <a:chOff x="3240" y="2226"/>
            <a:chExt cx="224" cy="586"/>
          </a:xfrm>
        </p:grpSpPr>
        <p:sp>
          <p:nvSpPr>
            <p:cNvPr id="44051" name="Freeform 19"/>
            <p:cNvSpPr>
              <a:spLocks/>
            </p:cNvSpPr>
            <p:nvPr/>
          </p:nvSpPr>
          <p:spPr bwMode="auto">
            <a:xfrm>
              <a:off x="3240" y="2226"/>
              <a:ext cx="224" cy="586"/>
            </a:xfrm>
            <a:custGeom>
              <a:avLst/>
              <a:gdLst/>
              <a:ahLst/>
              <a:cxnLst>
                <a:cxn ang="0">
                  <a:pos x="172" y="122"/>
                </a:cxn>
                <a:cxn ang="0">
                  <a:pos x="72" y="2"/>
                </a:cxn>
                <a:cxn ang="0">
                  <a:pos x="12" y="46"/>
                </a:cxn>
                <a:cxn ang="0">
                  <a:pos x="6" y="162"/>
                </a:cxn>
                <a:cxn ang="0">
                  <a:pos x="22" y="272"/>
                </a:cxn>
                <a:cxn ang="0">
                  <a:pos x="42" y="396"/>
                </a:cxn>
                <a:cxn ang="0">
                  <a:pos x="100" y="514"/>
                </a:cxn>
                <a:cxn ang="0">
                  <a:pos x="172" y="584"/>
                </a:cxn>
                <a:cxn ang="0">
                  <a:pos x="224" y="558"/>
                </a:cxn>
              </a:cxnLst>
              <a:rect l="0" t="0" r="r" b="b"/>
              <a:pathLst>
                <a:path w="224" h="586">
                  <a:moveTo>
                    <a:pt x="172" y="122"/>
                  </a:moveTo>
                  <a:cubicBezTo>
                    <a:pt x="132" y="48"/>
                    <a:pt x="100" y="15"/>
                    <a:pt x="72" y="2"/>
                  </a:cubicBezTo>
                  <a:cubicBezTo>
                    <a:pt x="28" y="0"/>
                    <a:pt x="20" y="26"/>
                    <a:pt x="12" y="46"/>
                  </a:cubicBezTo>
                  <a:cubicBezTo>
                    <a:pt x="4" y="66"/>
                    <a:pt x="0" y="130"/>
                    <a:pt x="6" y="162"/>
                  </a:cubicBezTo>
                  <a:cubicBezTo>
                    <a:pt x="12" y="194"/>
                    <a:pt x="20" y="242"/>
                    <a:pt x="22" y="272"/>
                  </a:cubicBezTo>
                  <a:cubicBezTo>
                    <a:pt x="24" y="302"/>
                    <a:pt x="29" y="356"/>
                    <a:pt x="42" y="396"/>
                  </a:cubicBezTo>
                  <a:cubicBezTo>
                    <a:pt x="55" y="436"/>
                    <a:pt x="78" y="483"/>
                    <a:pt x="100" y="514"/>
                  </a:cubicBezTo>
                  <a:cubicBezTo>
                    <a:pt x="123" y="546"/>
                    <a:pt x="140" y="586"/>
                    <a:pt x="172" y="584"/>
                  </a:cubicBezTo>
                  <a:cubicBezTo>
                    <a:pt x="204" y="582"/>
                    <a:pt x="215" y="565"/>
                    <a:pt x="224" y="558"/>
                  </a:cubicBezTo>
                </a:path>
              </a:pathLst>
            </a:custGeom>
            <a:noFill/>
            <a:ln w="12700" cmpd="sng">
              <a:solidFill>
                <a:schemeClr val="tx1"/>
              </a:solidFill>
              <a:round/>
              <a:headEnd/>
              <a:tailEnd/>
            </a:ln>
            <a:effectLst/>
          </p:spPr>
          <p:txBody>
            <a:bodyPr/>
            <a:lstStyle/>
            <a:p>
              <a:endParaRPr lang="el-GR"/>
            </a:p>
          </p:txBody>
        </p:sp>
        <p:sp>
          <p:nvSpPr>
            <p:cNvPr id="44052" name="Freeform 20"/>
            <p:cNvSpPr>
              <a:spLocks/>
            </p:cNvSpPr>
            <p:nvPr/>
          </p:nvSpPr>
          <p:spPr bwMode="auto">
            <a:xfrm>
              <a:off x="3264" y="2300"/>
              <a:ext cx="126" cy="104"/>
            </a:xfrm>
            <a:custGeom>
              <a:avLst/>
              <a:gdLst/>
              <a:ahLst/>
              <a:cxnLst>
                <a:cxn ang="0">
                  <a:pos x="126" y="100"/>
                </a:cxn>
                <a:cxn ang="0">
                  <a:pos x="36" y="8"/>
                </a:cxn>
                <a:cxn ang="0">
                  <a:pos x="18" y="104"/>
                </a:cxn>
              </a:cxnLst>
              <a:rect l="0" t="0" r="r" b="b"/>
              <a:pathLst>
                <a:path w="126" h="104">
                  <a:moveTo>
                    <a:pt x="126" y="100"/>
                  </a:moveTo>
                  <a:cubicBezTo>
                    <a:pt x="92" y="46"/>
                    <a:pt x="54" y="7"/>
                    <a:pt x="36" y="8"/>
                  </a:cubicBezTo>
                  <a:cubicBezTo>
                    <a:pt x="0" y="0"/>
                    <a:pt x="22" y="84"/>
                    <a:pt x="18" y="104"/>
                  </a:cubicBezTo>
                </a:path>
              </a:pathLst>
            </a:custGeom>
            <a:noFill/>
            <a:ln w="12700" cmpd="sng">
              <a:solidFill>
                <a:schemeClr val="tx1"/>
              </a:solidFill>
              <a:round/>
              <a:headEnd/>
              <a:tailEnd/>
            </a:ln>
            <a:effectLst/>
          </p:spPr>
          <p:txBody>
            <a:bodyPr/>
            <a:lstStyle/>
            <a:p>
              <a:endParaRPr lang="el-GR"/>
            </a:p>
          </p:txBody>
        </p:sp>
        <p:sp>
          <p:nvSpPr>
            <p:cNvPr id="44053" name="Freeform 21"/>
            <p:cNvSpPr>
              <a:spLocks/>
            </p:cNvSpPr>
            <p:nvPr/>
          </p:nvSpPr>
          <p:spPr bwMode="auto">
            <a:xfrm>
              <a:off x="3277" y="2326"/>
              <a:ext cx="135" cy="334"/>
            </a:xfrm>
            <a:custGeom>
              <a:avLst/>
              <a:gdLst/>
              <a:ahLst/>
              <a:cxnLst>
                <a:cxn ang="0">
                  <a:pos x="43" y="0"/>
                </a:cxn>
                <a:cxn ang="0">
                  <a:pos x="29" y="68"/>
                </a:cxn>
                <a:cxn ang="0">
                  <a:pos x="3" y="160"/>
                </a:cxn>
                <a:cxn ang="0">
                  <a:pos x="59" y="282"/>
                </a:cxn>
                <a:cxn ang="0">
                  <a:pos x="135" y="334"/>
                </a:cxn>
              </a:cxnLst>
              <a:rect l="0" t="0" r="r" b="b"/>
              <a:pathLst>
                <a:path w="135" h="334">
                  <a:moveTo>
                    <a:pt x="43" y="0"/>
                  </a:moveTo>
                  <a:cubicBezTo>
                    <a:pt x="43" y="0"/>
                    <a:pt x="36" y="41"/>
                    <a:pt x="29" y="68"/>
                  </a:cubicBezTo>
                  <a:cubicBezTo>
                    <a:pt x="21" y="95"/>
                    <a:pt x="0" y="123"/>
                    <a:pt x="3" y="160"/>
                  </a:cubicBezTo>
                  <a:cubicBezTo>
                    <a:pt x="6" y="197"/>
                    <a:pt x="41" y="252"/>
                    <a:pt x="59" y="282"/>
                  </a:cubicBezTo>
                  <a:cubicBezTo>
                    <a:pt x="77" y="312"/>
                    <a:pt x="119" y="323"/>
                    <a:pt x="135" y="334"/>
                  </a:cubicBezTo>
                </a:path>
              </a:pathLst>
            </a:custGeom>
            <a:noFill/>
            <a:ln w="12700" cmpd="sng">
              <a:solidFill>
                <a:schemeClr val="tx1"/>
              </a:solidFill>
              <a:round/>
              <a:headEnd/>
              <a:tailEnd/>
            </a:ln>
            <a:effectLst/>
          </p:spPr>
          <p:txBody>
            <a:bodyPr/>
            <a:lstStyle/>
            <a:p>
              <a:endParaRPr lang="el-GR"/>
            </a:p>
          </p:txBody>
        </p:sp>
        <p:sp>
          <p:nvSpPr>
            <p:cNvPr id="44054" name="Freeform 22"/>
            <p:cNvSpPr>
              <a:spLocks/>
            </p:cNvSpPr>
            <p:nvPr/>
          </p:nvSpPr>
          <p:spPr bwMode="auto">
            <a:xfrm>
              <a:off x="3308" y="2506"/>
              <a:ext cx="112" cy="84"/>
            </a:xfrm>
            <a:custGeom>
              <a:avLst/>
              <a:gdLst/>
              <a:ahLst/>
              <a:cxnLst>
                <a:cxn ang="0">
                  <a:pos x="112" y="84"/>
                </a:cxn>
                <a:cxn ang="0">
                  <a:pos x="0" y="6"/>
                </a:cxn>
              </a:cxnLst>
              <a:rect l="0" t="0" r="r" b="b"/>
              <a:pathLst>
                <a:path w="112" h="84">
                  <a:moveTo>
                    <a:pt x="112" y="84"/>
                  </a:moveTo>
                  <a:cubicBezTo>
                    <a:pt x="76" y="38"/>
                    <a:pt x="34" y="0"/>
                    <a:pt x="0" y="6"/>
                  </a:cubicBezTo>
                </a:path>
              </a:pathLst>
            </a:custGeom>
            <a:noFill/>
            <a:ln w="12700" cmpd="sng">
              <a:solidFill>
                <a:schemeClr val="tx1"/>
              </a:solidFill>
              <a:round/>
              <a:headEnd/>
              <a:tailEnd/>
            </a:ln>
            <a:effectLst/>
          </p:spPr>
          <p:txBody>
            <a:bodyPr/>
            <a:lstStyle/>
            <a:p>
              <a:endParaRPr lang="el-GR"/>
            </a:p>
          </p:txBody>
        </p:sp>
      </p:grpSp>
      <p:grpSp>
        <p:nvGrpSpPr>
          <p:cNvPr id="44055" name="Group 23"/>
          <p:cNvGrpSpPr>
            <a:grpSpLocks/>
          </p:cNvGrpSpPr>
          <p:nvPr/>
        </p:nvGrpSpPr>
        <p:grpSpPr bwMode="auto">
          <a:xfrm flipH="1">
            <a:off x="7967663" y="3271838"/>
            <a:ext cx="355600" cy="930275"/>
            <a:chOff x="3240" y="2226"/>
            <a:chExt cx="224" cy="586"/>
          </a:xfrm>
        </p:grpSpPr>
        <p:sp>
          <p:nvSpPr>
            <p:cNvPr id="44056" name="Freeform 24"/>
            <p:cNvSpPr>
              <a:spLocks/>
            </p:cNvSpPr>
            <p:nvPr/>
          </p:nvSpPr>
          <p:spPr bwMode="auto">
            <a:xfrm>
              <a:off x="3240" y="2226"/>
              <a:ext cx="224" cy="586"/>
            </a:xfrm>
            <a:custGeom>
              <a:avLst/>
              <a:gdLst/>
              <a:ahLst/>
              <a:cxnLst>
                <a:cxn ang="0">
                  <a:pos x="172" y="122"/>
                </a:cxn>
                <a:cxn ang="0">
                  <a:pos x="72" y="2"/>
                </a:cxn>
                <a:cxn ang="0">
                  <a:pos x="12" y="46"/>
                </a:cxn>
                <a:cxn ang="0">
                  <a:pos x="6" y="162"/>
                </a:cxn>
                <a:cxn ang="0">
                  <a:pos x="22" y="272"/>
                </a:cxn>
                <a:cxn ang="0">
                  <a:pos x="42" y="396"/>
                </a:cxn>
                <a:cxn ang="0">
                  <a:pos x="100" y="514"/>
                </a:cxn>
                <a:cxn ang="0">
                  <a:pos x="172" y="584"/>
                </a:cxn>
                <a:cxn ang="0">
                  <a:pos x="224" y="558"/>
                </a:cxn>
              </a:cxnLst>
              <a:rect l="0" t="0" r="r" b="b"/>
              <a:pathLst>
                <a:path w="224" h="586">
                  <a:moveTo>
                    <a:pt x="172" y="122"/>
                  </a:moveTo>
                  <a:cubicBezTo>
                    <a:pt x="132" y="48"/>
                    <a:pt x="100" y="15"/>
                    <a:pt x="72" y="2"/>
                  </a:cubicBezTo>
                  <a:cubicBezTo>
                    <a:pt x="28" y="0"/>
                    <a:pt x="20" y="26"/>
                    <a:pt x="12" y="46"/>
                  </a:cubicBezTo>
                  <a:cubicBezTo>
                    <a:pt x="4" y="66"/>
                    <a:pt x="0" y="130"/>
                    <a:pt x="6" y="162"/>
                  </a:cubicBezTo>
                  <a:cubicBezTo>
                    <a:pt x="12" y="194"/>
                    <a:pt x="20" y="242"/>
                    <a:pt x="22" y="272"/>
                  </a:cubicBezTo>
                  <a:cubicBezTo>
                    <a:pt x="24" y="302"/>
                    <a:pt x="29" y="356"/>
                    <a:pt x="42" y="396"/>
                  </a:cubicBezTo>
                  <a:cubicBezTo>
                    <a:pt x="55" y="436"/>
                    <a:pt x="78" y="483"/>
                    <a:pt x="100" y="514"/>
                  </a:cubicBezTo>
                  <a:cubicBezTo>
                    <a:pt x="123" y="546"/>
                    <a:pt x="140" y="586"/>
                    <a:pt x="172" y="584"/>
                  </a:cubicBezTo>
                  <a:cubicBezTo>
                    <a:pt x="204" y="582"/>
                    <a:pt x="215" y="565"/>
                    <a:pt x="224" y="558"/>
                  </a:cubicBezTo>
                </a:path>
              </a:pathLst>
            </a:custGeom>
            <a:noFill/>
            <a:ln w="12700" cmpd="sng">
              <a:solidFill>
                <a:schemeClr val="tx1"/>
              </a:solidFill>
              <a:round/>
              <a:headEnd/>
              <a:tailEnd/>
            </a:ln>
            <a:effectLst/>
          </p:spPr>
          <p:txBody>
            <a:bodyPr/>
            <a:lstStyle/>
            <a:p>
              <a:endParaRPr lang="el-GR"/>
            </a:p>
          </p:txBody>
        </p:sp>
        <p:sp>
          <p:nvSpPr>
            <p:cNvPr id="44057" name="Freeform 25"/>
            <p:cNvSpPr>
              <a:spLocks/>
            </p:cNvSpPr>
            <p:nvPr/>
          </p:nvSpPr>
          <p:spPr bwMode="auto">
            <a:xfrm>
              <a:off x="3264" y="2300"/>
              <a:ext cx="126" cy="104"/>
            </a:xfrm>
            <a:custGeom>
              <a:avLst/>
              <a:gdLst/>
              <a:ahLst/>
              <a:cxnLst>
                <a:cxn ang="0">
                  <a:pos x="126" y="100"/>
                </a:cxn>
                <a:cxn ang="0">
                  <a:pos x="36" y="8"/>
                </a:cxn>
                <a:cxn ang="0">
                  <a:pos x="18" y="104"/>
                </a:cxn>
              </a:cxnLst>
              <a:rect l="0" t="0" r="r" b="b"/>
              <a:pathLst>
                <a:path w="126" h="104">
                  <a:moveTo>
                    <a:pt x="126" y="100"/>
                  </a:moveTo>
                  <a:cubicBezTo>
                    <a:pt x="92" y="46"/>
                    <a:pt x="54" y="7"/>
                    <a:pt x="36" y="8"/>
                  </a:cubicBezTo>
                  <a:cubicBezTo>
                    <a:pt x="0" y="0"/>
                    <a:pt x="22" y="84"/>
                    <a:pt x="18" y="104"/>
                  </a:cubicBezTo>
                </a:path>
              </a:pathLst>
            </a:custGeom>
            <a:noFill/>
            <a:ln w="12700" cmpd="sng">
              <a:solidFill>
                <a:schemeClr val="tx1"/>
              </a:solidFill>
              <a:round/>
              <a:headEnd/>
              <a:tailEnd/>
            </a:ln>
            <a:effectLst/>
          </p:spPr>
          <p:txBody>
            <a:bodyPr/>
            <a:lstStyle/>
            <a:p>
              <a:endParaRPr lang="el-GR"/>
            </a:p>
          </p:txBody>
        </p:sp>
        <p:sp>
          <p:nvSpPr>
            <p:cNvPr id="44058" name="Freeform 26"/>
            <p:cNvSpPr>
              <a:spLocks/>
            </p:cNvSpPr>
            <p:nvPr/>
          </p:nvSpPr>
          <p:spPr bwMode="auto">
            <a:xfrm>
              <a:off x="3277" y="2326"/>
              <a:ext cx="135" cy="334"/>
            </a:xfrm>
            <a:custGeom>
              <a:avLst/>
              <a:gdLst/>
              <a:ahLst/>
              <a:cxnLst>
                <a:cxn ang="0">
                  <a:pos x="43" y="0"/>
                </a:cxn>
                <a:cxn ang="0">
                  <a:pos x="29" y="68"/>
                </a:cxn>
                <a:cxn ang="0">
                  <a:pos x="3" y="160"/>
                </a:cxn>
                <a:cxn ang="0">
                  <a:pos x="59" y="282"/>
                </a:cxn>
                <a:cxn ang="0">
                  <a:pos x="135" y="334"/>
                </a:cxn>
              </a:cxnLst>
              <a:rect l="0" t="0" r="r" b="b"/>
              <a:pathLst>
                <a:path w="135" h="334">
                  <a:moveTo>
                    <a:pt x="43" y="0"/>
                  </a:moveTo>
                  <a:cubicBezTo>
                    <a:pt x="43" y="0"/>
                    <a:pt x="36" y="41"/>
                    <a:pt x="29" y="68"/>
                  </a:cubicBezTo>
                  <a:cubicBezTo>
                    <a:pt x="21" y="95"/>
                    <a:pt x="0" y="123"/>
                    <a:pt x="3" y="160"/>
                  </a:cubicBezTo>
                  <a:cubicBezTo>
                    <a:pt x="6" y="197"/>
                    <a:pt x="41" y="252"/>
                    <a:pt x="59" y="282"/>
                  </a:cubicBezTo>
                  <a:cubicBezTo>
                    <a:pt x="77" y="312"/>
                    <a:pt x="119" y="323"/>
                    <a:pt x="135" y="334"/>
                  </a:cubicBezTo>
                </a:path>
              </a:pathLst>
            </a:custGeom>
            <a:noFill/>
            <a:ln w="12700" cmpd="sng">
              <a:solidFill>
                <a:schemeClr val="tx1"/>
              </a:solidFill>
              <a:round/>
              <a:headEnd/>
              <a:tailEnd/>
            </a:ln>
            <a:effectLst/>
          </p:spPr>
          <p:txBody>
            <a:bodyPr/>
            <a:lstStyle/>
            <a:p>
              <a:endParaRPr lang="el-GR"/>
            </a:p>
          </p:txBody>
        </p:sp>
        <p:sp>
          <p:nvSpPr>
            <p:cNvPr id="44059" name="Freeform 27"/>
            <p:cNvSpPr>
              <a:spLocks/>
            </p:cNvSpPr>
            <p:nvPr/>
          </p:nvSpPr>
          <p:spPr bwMode="auto">
            <a:xfrm>
              <a:off x="3308" y="2506"/>
              <a:ext cx="112" cy="84"/>
            </a:xfrm>
            <a:custGeom>
              <a:avLst/>
              <a:gdLst/>
              <a:ahLst/>
              <a:cxnLst>
                <a:cxn ang="0">
                  <a:pos x="112" y="84"/>
                </a:cxn>
                <a:cxn ang="0">
                  <a:pos x="0" y="6"/>
                </a:cxn>
              </a:cxnLst>
              <a:rect l="0" t="0" r="r" b="b"/>
              <a:pathLst>
                <a:path w="112" h="84">
                  <a:moveTo>
                    <a:pt x="112" y="84"/>
                  </a:moveTo>
                  <a:cubicBezTo>
                    <a:pt x="76" y="38"/>
                    <a:pt x="34" y="0"/>
                    <a:pt x="0" y="6"/>
                  </a:cubicBezTo>
                </a:path>
              </a:pathLst>
            </a:custGeom>
            <a:noFill/>
            <a:ln w="12700" cmpd="sng">
              <a:solidFill>
                <a:schemeClr val="tx1"/>
              </a:solidFill>
              <a:round/>
              <a:headEnd/>
              <a:tailEnd/>
            </a:ln>
            <a:effectLst/>
          </p:spPr>
          <p:txBody>
            <a:bodyPr/>
            <a:lstStyle/>
            <a:p>
              <a:endParaRPr lang="el-GR"/>
            </a:p>
          </p:txBody>
        </p:sp>
      </p:grpSp>
      <p:sp>
        <p:nvSpPr>
          <p:cNvPr id="44060" name="Freeform 28"/>
          <p:cNvSpPr>
            <a:spLocks/>
          </p:cNvSpPr>
          <p:nvPr/>
        </p:nvSpPr>
        <p:spPr bwMode="auto">
          <a:xfrm>
            <a:off x="5989638" y="4692650"/>
            <a:ext cx="176212" cy="809625"/>
          </a:xfrm>
          <a:custGeom>
            <a:avLst/>
            <a:gdLst/>
            <a:ahLst/>
            <a:cxnLst>
              <a:cxn ang="0">
                <a:pos x="85" y="0"/>
              </a:cxn>
              <a:cxn ang="0">
                <a:pos x="0" y="510"/>
              </a:cxn>
            </a:cxnLst>
            <a:rect l="0" t="0" r="r" b="b"/>
            <a:pathLst>
              <a:path w="111" h="510">
                <a:moveTo>
                  <a:pt x="85" y="0"/>
                </a:moveTo>
                <a:cubicBezTo>
                  <a:pt x="95" y="110"/>
                  <a:pt x="111" y="405"/>
                  <a:pt x="0" y="510"/>
                </a:cubicBezTo>
              </a:path>
            </a:pathLst>
          </a:custGeom>
          <a:noFill/>
          <a:ln w="12700" cmpd="sng">
            <a:solidFill>
              <a:schemeClr val="tx1"/>
            </a:solidFill>
            <a:round/>
            <a:headEnd/>
            <a:tailEnd/>
          </a:ln>
          <a:effectLst/>
        </p:spPr>
        <p:txBody>
          <a:bodyPr/>
          <a:lstStyle/>
          <a:p>
            <a:endParaRPr lang="el-GR"/>
          </a:p>
        </p:txBody>
      </p:sp>
      <p:sp>
        <p:nvSpPr>
          <p:cNvPr id="44061" name="Freeform 29"/>
          <p:cNvSpPr>
            <a:spLocks/>
          </p:cNvSpPr>
          <p:nvPr/>
        </p:nvSpPr>
        <p:spPr bwMode="auto">
          <a:xfrm>
            <a:off x="7683500" y="4699000"/>
            <a:ext cx="82550" cy="800100"/>
          </a:xfrm>
          <a:custGeom>
            <a:avLst/>
            <a:gdLst/>
            <a:ahLst/>
            <a:cxnLst>
              <a:cxn ang="0">
                <a:pos x="27" y="0"/>
              </a:cxn>
              <a:cxn ang="0">
                <a:pos x="52" y="464"/>
              </a:cxn>
            </a:cxnLst>
            <a:rect l="0" t="0" r="r" b="b"/>
            <a:pathLst>
              <a:path w="52" h="464">
                <a:moveTo>
                  <a:pt x="27" y="0"/>
                </a:moveTo>
                <a:cubicBezTo>
                  <a:pt x="6" y="196"/>
                  <a:pt x="0" y="373"/>
                  <a:pt x="52" y="464"/>
                </a:cubicBezTo>
              </a:path>
            </a:pathLst>
          </a:custGeom>
          <a:noFill/>
          <a:ln w="12700" cmpd="sng">
            <a:solidFill>
              <a:schemeClr val="tx1"/>
            </a:solidFill>
            <a:round/>
            <a:headEnd/>
            <a:tailEnd/>
          </a:ln>
          <a:effectLst/>
        </p:spPr>
        <p:txBody>
          <a:bodyPr/>
          <a:lstStyle/>
          <a:p>
            <a:endParaRPr lang="el-GR"/>
          </a:p>
        </p:txBody>
      </p:sp>
      <p:sp>
        <p:nvSpPr>
          <p:cNvPr id="44062" name="AutoShape 30"/>
          <p:cNvSpPr>
            <a:spLocks noChangeArrowheads="1"/>
          </p:cNvSpPr>
          <p:nvPr/>
        </p:nvSpPr>
        <p:spPr bwMode="auto">
          <a:xfrm flipH="1">
            <a:off x="6340475" y="3241675"/>
            <a:ext cx="171450" cy="171450"/>
          </a:xfrm>
          <a:custGeom>
            <a:avLst/>
            <a:gdLst>
              <a:gd name="G0" fmla="+- 7200 0 0"/>
              <a:gd name="G1" fmla="+- 21600 0 7200"/>
              <a:gd name="G2" fmla="+- 21600 0 72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7200" y="10800"/>
                </a:moveTo>
                <a:cubicBezTo>
                  <a:pt x="7200" y="12788"/>
                  <a:pt x="8812" y="14400"/>
                  <a:pt x="10800" y="14400"/>
                </a:cubicBezTo>
                <a:cubicBezTo>
                  <a:pt x="12788" y="14400"/>
                  <a:pt x="14400" y="12788"/>
                  <a:pt x="14400" y="10800"/>
                </a:cubicBezTo>
                <a:cubicBezTo>
                  <a:pt x="14400" y="8812"/>
                  <a:pt x="12788" y="7200"/>
                  <a:pt x="10800" y="7200"/>
                </a:cubicBezTo>
                <a:cubicBezTo>
                  <a:pt x="8812" y="7200"/>
                  <a:pt x="7200" y="8812"/>
                  <a:pt x="7200" y="10800"/>
                </a:cubicBezTo>
                <a:close/>
              </a:path>
            </a:pathLst>
          </a:custGeom>
          <a:solidFill>
            <a:schemeClr val="tx1"/>
          </a:solidFill>
          <a:ln w="12700">
            <a:solidFill>
              <a:schemeClr val="tx1"/>
            </a:solidFill>
            <a:round/>
            <a:headEnd/>
            <a:tailEnd/>
          </a:ln>
          <a:effectLst/>
        </p:spPr>
        <p:txBody>
          <a:bodyPr wrap="none" anchor="ctr"/>
          <a:lstStyle/>
          <a:p>
            <a:endParaRPr lang="el-GR"/>
          </a:p>
        </p:txBody>
      </p:sp>
      <p:sp>
        <p:nvSpPr>
          <p:cNvPr id="44063" name="Freeform 31"/>
          <p:cNvSpPr>
            <a:spLocks/>
          </p:cNvSpPr>
          <p:nvPr/>
        </p:nvSpPr>
        <p:spPr bwMode="auto">
          <a:xfrm>
            <a:off x="5599113" y="1544638"/>
            <a:ext cx="2690812" cy="1751012"/>
          </a:xfrm>
          <a:custGeom>
            <a:avLst/>
            <a:gdLst/>
            <a:ahLst/>
            <a:cxnLst>
              <a:cxn ang="0">
                <a:pos x="69" y="1090"/>
              </a:cxn>
              <a:cxn ang="0">
                <a:pos x="36" y="658"/>
              </a:cxn>
              <a:cxn ang="0">
                <a:pos x="288" y="172"/>
              </a:cxn>
              <a:cxn ang="0">
                <a:pos x="824" y="5"/>
              </a:cxn>
              <a:cxn ang="0">
                <a:pos x="1387" y="139"/>
              </a:cxn>
              <a:cxn ang="0">
                <a:pos x="1686" y="645"/>
              </a:cxn>
              <a:cxn ang="0">
                <a:pos x="1616" y="1103"/>
              </a:cxn>
            </a:cxnLst>
            <a:rect l="0" t="0" r="r" b="b"/>
            <a:pathLst>
              <a:path w="1695" h="1103">
                <a:moveTo>
                  <a:pt x="69" y="1090"/>
                </a:moveTo>
                <a:cubicBezTo>
                  <a:pt x="69" y="1090"/>
                  <a:pt x="0" y="811"/>
                  <a:pt x="36" y="658"/>
                </a:cubicBezTo>
                <a:cubicBezTo>
                  <a:pt x="50" y="501"/>
                  <a:pt x="157" y="281"/>
                  <a:pt x="288" y="172"/>
                </a:cubicBezTo>
                <a:cubicBezTo>
                  <a:pt x="419" y="63"/>
                  <a:pt x="641" y="10"/>
                  <a:pt x="824" y="5"/>
                </a:cubicBezTo>
                <a:cubicBezTo>
                  <a:pt x="1007" y="0"/>
                  <a:pt x="1243" y="32"/>
                  <a:pt x="1387" y="139"/>
                </a:cubicBezTo>
                <a:cubicBezTo>
                  <a:pt x="1531" y="246"/>
                  <a:pt x="1677" y="481"/>
                  <a:pt x="1686" y="645"/>
                </a:cubicBezTo>
                <a:cubicBezTo>
                  <a:pt x="1695" y="809"/>
                  <a:pt x="1630" y="1008"/>
                  <a:pt x="1616" y="1103"/>
                </a:cubicBezTo>
              </a:path>
            </a:pathLst>
          </a:custGeom>
          <a:noFill/>
          <a:ln w="12700" cmpd="sng">
            <a:solidFill>
              <a:schemeClr val="tx1"/>
            </a:solidFill>
            <a:round/>
            <a:headEnd/>
            <a:tailEnd/>
          </a:ln>
          <a:effectLst/>
        </p:spPr>
        <p:txBody>
          <a:bodyPr/>
          <a:lstStyle/>
          <a:p>
            <a:endParaRPr lang="el-GR"/>
          </a:p>
        </p:txBody>
      </p:sp>
      <p:sp>
        <p:nvSpPr>
          <p:cNvPr id="44064" name="Freeform 32"/>
          <p:cNvSpPr>
            <a:spLocks/>
          </p:cNvSpPr>
          <p:nvPr/>
        </p:nvSpPr>
        <p:spPr bwMode="auto">
          <a:xfrm>
            <a:off x="6648450" y="4756150"/>
            <a:ext cx="492125" cy="73025"/>
          </a:xfrm>
          <a:custGeom>
            <a:avLst/>
            <a:gdLst/>
            <a:ahLst/>
            <a:cxnLst>
              <a:cxn ang="0">
                <a:pos x="0" y="39"/>
              </a:cxn>
              <a:cxn ang="0">
                <a:pos x="160" y="0"/>
              </a:cxn>
              <a:cxn ang="0">
                <a:pos x="310" y="46"/>
              </a:cxn>
            </a:cxnLst>
            <a:rect l="0" t="0" r="r" b="b"/>
            <a:pathLst>
              <a:path w="310" h="46">
                <a:moveTo>
                  <a:pt x="0" y="39"/>
                </a:moveTo>
                <a:cubicBezTo>
                  <a:pt x="27" y="33"/>
                  <a:pt x="82" y="0"/>
                  <a:pt x="160" y="0"/>
                </a:cubicBezTo>
                <a:cubicBezTo>
                  <a:pt x="238" y="0"/>
                  <a:pt x="279" y="37"/>
                  <a:pt x="310" y="46"/>
                </a:cubicBezTo>
              </a:path>
            </a:pathLst>
          </a:custGeom>
          <a:noFill/>
          <a:ln w="12700" cmpd="sng">
            <a:solidFill>
              <a:schemeClr val="tx1"/>
            </a:solidFill>
            <a:round/>
            <a:headEnd/>
            <a:tailEnd/>
          </a:ln>
          <a:effectLst/>
        </p:spPr>
        <p:txBody>
          <a:bodyPr/>
          <a:lstStyle/>
          <a:p>
            <a:endParaRPr lang="el-GR"/>
          </a:p>
        </p:txBody>
      </p:sp>
      <p:sp>
        <p:nvSpPr>
          <p:cNvPr id="44072" name="Text Box 40"/>
          <p:cNvSpPr txBox="1">
            <a:spLocks noChangeArrowheads="1"/>
          </p:cNvSpPr>
          <p:nvPr/>
        </p:nvSpPr>
        <p:spPr bwMode="auto">
          <a:xfrm>
            <a:off x="4789488" y="6113463"/>
            <a:ext cx="4095750" cy="304800"/>
          </a:xfrm>
          <a:prstGeom prst="rect">
            <a:avLst/>
          </a:prstGeom>
          <a:noFill/>
          <a:ln w="9525">
            <a:noFill/>
            <a:miter lim="800000"/>
            <a:headEnd/>
            <a:tailEnd/>
          </a:ln>
          <a:effectLst/>
        </p:spPr>
        <p:txBody>
          <a:bodyPr>
            <a:spAutoFit/>
          </a:bodyPr>
          <a:lstStyle/>
          <a:p>
            <a:pPr algn="r"/>
            <a:r>
              <a:rPr lang="el-GR" sz="1400"/>
              <a:t>Μετασχεδίαση από: Hennessy RJ </a:t>
            </a:r>
            <a:r>
              <a:rPr lang="en-US" sz="1400"/>
              <a:t>et al, 2005.</a:t>
            </a:r>
            <a:endParaRPr lang="el-GR" sz="1400"/>
          </a:p>
        </p:txBody>
      </p:sp>
      <p:sp>
        <p:nvSpPr>
          <p:cNvPr id="44077" name="Rectangle 45"/>
          <p:cNvSpPr>
            <a:spLocks noChangeArrowheads="1"/>
          </p:cNvSpPr>
          <p:nvPr/>
        </p:nvSpPr>
        <p:spPr bwMode="auto">
          <a:xfrm>
            <a:off x="2106613" y="4456113"/>
            <a:ext cx="3630612" cy="1098550"/>
          </a:xfrm>
          <a:prstGeom prst="rect">
            <a:avLst/>
          </a:prstGeom>
          <a:noFill/>
          <a:ln w="9525">
            <a:noFill/>
            <a:miter lim="800000"/>
            <a:headEnd/>
            <a:tailEnd/>
          </a:ln>
          <a:effectLst/>
        </p:spPr>
        <p:txBody>
          <a:bodyPr/>
          <a:lstStyle/>
          <a:p>
            <a:pPr marL="342900" indent="-342900" algn="r">
              <a:spcBef>
                <a:spcPct val="20000"/>
              </a:spcBef>
            </a:pPr>
            <a:r>
              <a:rPr lang="el-GR" sz="1800"/>
              <a:t>Σε γυναίκες (σε σχέση με άνδρες):</a:t>
            </a:r>
          </a:p>
          <a:p>
            <a:pPr marL="742950" lvl="1" indent="-285750" algn="r">
              <a:spcBef>
                <a:spcPct val="20000"/>
              </a:spcBef>
            </a:pPr>
            <a:r>
              <a:rPr lang="el-GR" sz="1600"/>
              <a:t>Μπλε: προς τα μέσα</a:t>
            </a:r>
          </a:p>
          <a:p>
            <a:pPr marL="742950" lvl="1" indent="-285750" algn="r">
              <a:spcBef>
                <a:spcPct val="20000"/>
              </a:spcBef>
            </a:pPr>
            <a:r>
              <a:rPr lang="el-GR" sz="1600"/>
              <a:t>Κόκκινο: προς τα έξω</a:t>
            </a:r>
          </a:p>
        </p:txBody>
      </p:sp>
      <p:sp>
        <p:nvSpPr>
          <p:cNvPr id="44081" name="Line 49"/>
          <p:cNvSpPr>
            <a:spLocks noChangeShapeType="1"/>
          </p:cNvSpPr>
          <p:nvPr/>
        </p:nvSpPr>
        <p:spPr bwMode="auto">
          <a:xfrm>
            <a:off x="3303588" y="3554413"/>
            <a:ext cx="1725612" cy="0"/>
          </a:xfrm>
          <a:prstGeom prst="line">
            <a:avLst/>
          </a:prstGeom>
          <a:noFill/>
          <a:ln w="38100">
            <a:solidFill>
              <a:schemeClr val="tx1"/>
            </a:solidFill>
            <a:round/>
            <a:headEnd/>
            <a:tailEnd type="triangle" w="med" len="med"/>
          </a:ln>
          <a:effectLst/>
        </p:spPr>
        <p:txBody>
          <a:bodyPr/>
          <a:lstStyle/>
          <a:p>
            <a:endParaRPr lang="el-G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r>
              <a:rPr lang="el-GR"/>
              <a:t>Διμορφισμός φύλου</a:t>
            </a:r>
          </a:p>
        </p:txBody>
      </p:sp>
      <p:pic>
        <p:nvPicPr>
          <p:cNvPr id="113668" name="Picture 4"/>
          <p:cNvPicPr>
            <a:picLocks noChangeAspect="1" noChangeArrowheads="1"/>
          </p:cNvPicPr>
          <p:nvPr/>
        </p:nvPicPr>
        <p:blipFill>
          <a:blip r:embed="rId3" cstate="screen"/>
          <a:srcRect/>
          <a:stretch>
            <a:fillRect/>
          </a:stretch>
        </p:blipFill>
        <p:spPr bwMode="auto">
          <a:xfrm>
            <a:off x="6067425" y="1881188"/>
            <a:ext cx="2874963" cy="3597275"/>
          </a:xfrm>
          <a:prstGeom prst="rect">
            <a:avLst/>
          </a:prstGeom>
          <a:noFill/>
        </p:spPr>
      </p:pic>
      <p:pic>
        <p:nvPicPr>
          <p:cNvPr id="113669" name="Picture 5"/>
          <p:cNvPicPr>
            <a:picLocks noChangeAspect="1" noChangeArrowheads="1"/>
          </p:cNvPicPr>
          <p:nvPr/>
        </p:nvPicPr>
        <p:blipFill>
          <a:blip r:embed="rId4" cstate="screen"/>
          <a:srcRect/>
          <a:stretch>
            <a:fillRect/>
          </a:stretch>
        </p:blipFill>
        <p:spPr bwMode="auto">
          <a:xfrm>
            <a:off x="211138" y="1881188"/>
            <a:ext cx="2879725" cy="3600450"/>
          </a:xfrm>
          <a:prstGeom prst="rect">
            <a:avLst/>
          </a:prstGeom>
          <a:noFill/>
        </p:spPr>
      </p:pic>
      <p:pic>
        <p:nvPicPr>
          <p:cNvPr id="113670" name="Picture 6"/>
          <p:cNvPicPr>
            <a:picLocks noChangeAspect="1" noChangeArrowheads="1"/>
          </p:cNvPicPr>
          <p:nvPr/>
        </p:nvPicPr>
        <p:blipFill>
          <a:blip r:embed="rId5" cstate="screen"/>
          <a:srcRect/>
          <a:stretch>
            <a:fillRect/>
          </a:stretch>
        </p:blipFill>
        <p:spPr bwMode="auto">
          <a:xfrm>
            <a:off x="3138488" y="1881188"/>
            <a:ext cx="2879725" cy="3598862"/>
          </a:xfrm>
          <a:prstGeom prst="rect">
            <a:avLst/>
          </a:prstGeom>
          <a:noFill/>
        </p:spPr>
      </p:pic>
      <p:sp>
        <p:nvSpPr>
          <p:cNvPr id="113671" name="Text Box 7"/>
          <p:cNvSpPr txBox="1">
            <a:spLocks noChangeArrowheads="1"/>
          </p:cNvSpPr>
          <p:nvPr/>
        </p:nvSpPr>
        <p:spPr bwMode="auto">
          <a:xfrm>
            <a:off x="1014413" y="5507038"/>
            <a:ext cx="1273175" cy="366712"/>
          </a:xfrm>
          <a:prstGeom prst="rect">
            <a:avLst/>
          </a:prstGeom>
          <a:noFill/>
          <a:ln w="9525">
            <a:noFill/>
            <a:miter lim="800000"/>
            <a:headEnd/>
            <a:tailEnd/>
          </a:ln>
          <a:effectLst/>
        </p:spPr>
        <p:txBody>
          <a:bodyPr wrap="none">
            <a:spAutoFit/>
          </a:bodyPr>
          <a:lstStyle/>
          <a:p>
            <a:r>
              <a:rPr lang="el-GR" sz="1800"/>
              <a:t>18 κορίτσια</a:t>
            </a:r>
          </a:p>
        </p:txBody>
      </p:sp>
      <p:sp>
        <p:nvSpPr>
          <p:cNvPr id="113672" name="Text Box 8"/>
          <p:cNvSpPr txBox="1">
            <a:spLocks noChangeArrowheads="1"/>
          </p:cNvSpPr>
          <p:nvPr/>
        </p:nvSpPr>
        <p:spPr bwMode="auto">
          <a:xfrm>
            <a:off x="3362325" y="5507038"/>
            <a:ext cx="2432050" cy="366712"/>
          </a:xfrm>
          <a:prstGeom prst="rect">
            <a:avLst/>
          </a:prstGeom>
          <a:noFill/>
          <a:ln w="9525">
            <a:noFill/>
            <a:miter lim="800000"/>
            <a:headEnd/>
            <a:tailEnd/>
          </a:ln>
          <a:effectLst/>
        </p:spPr>
        <p:txBody>
          <a:bodyPr wrap="none">
            <a:spAutoFit/>
          </a:bodyPr>
          <a:lstStyle/>
          <a:p>
            <a:r>
              <a:rPr lang="el-GR" sz="1800"/>
              <a:t>18 κορίτσια + 12 αγόρια</a:t>
            </a:r>
          </a:p>
        </p:txBody>
      </p:sp>
      <p:sp>
        <p:nvSpPr>
          <p:cNvPr id="113673" name="Text Box 9"/>
          <p:cNvSpPr txBox="1">
            <a:spLocks noChangeArrowheads="1"/>
          </p:cNvSpPr>
          <p:nvPr/>
        </p:nvSpPr>
        <p:spPr bwMode="auto">
          <a:xfrm>
            <a:off x="6954838" y="5507038"/>
            <a:ext cx="1100137" cy="366712"/>
          </a:xfrm>
          <a:prstGeom prst="rect">
            <a:avLst/>
          </a:prstGeom>
          <a:noFill/>
          <a:ln w="9525">
            <a:noFill/>
            <a:miter lim="800000"/>
            <a:headEnd/>
            <a:tailEnd/>
          </a:ln>
          <a:effectLst/>
        </p:spPr>
        <p:txBody>
          <a:bodyPr wrap="none">
            <a:spAutoFit/>
          </a:bodyPr>
          <a:lstStyle/>
          <a:p>
            <a:r>
              <a:rPr lang="el-GR" sz="1800"/>
              <a:t>12 αγόρια</a:t>
            </a:r>
          </a:p>
        </p:txBody>
      </p:sp>
      <p:sp>
        <p:nvSpPr>
          <p:cNvPr id="113674" name="Text Box 10"/>
          <p:cNvSpPr txBox="1">
            <a:spLocks noChangeArrowheads="1"/>
          </p:cNvSpPr>
          <p:nvPr/>
        </p:nvSpPr>
        <p:spPr bwMode="auto">
          <a:xfrm>
            <a:off x="1992313" y="6315075"/>
            <a:ext cx="5159375" cy="336550"/>
          </a:xfrm>
          <a:prstGeom prst="rect">
            <a:avLst/>
          </a:prstGeom>
          <a:noFill/>
          <a:ln w="9525">
            <a:noFill/>
            <a:miter lim="800000"/>
            <a:headEnd/>
            <a:tailEnd/>
          </a:ln>
          <a:effectLst/>
        </p:spPr>
        <p:txBody>
          <a:bodyPr wrap="none">
            <a:spAutoFit/>
          </a:bodyPr>
          <a:lstStyle/>
          <a:p>
            <a:r>
              <a:rPr lang="el-GR" sz="1600"/>
              <a:t>(έχει γίνει προσαρμογή στο ίδιο μέγεθος και στο ίδιο </a:t>
            </a:r>
            <a:r>
              <a:rPr lang="el-GR" sz="1600" b="1"/>
              <a:t>σχήμα</a:t>
            </a:r>
            <a:r>
              <a:rPr lang="el-GR" sz="160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36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7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72" name="Picture 20"/>
          <p:cNvPicPr>
            <a:picLocks noChangeAspect="1" noChangeArrowheads="1"/>
          </p:cNvPicPr>
          <p:nvPr/>
        </p:nvPicPr>
        <p:blipFill>
          <a:blip r:embed="rId3" cstate="screen"/>
          <a:srcRect/>
          <a:stretch>
            <a:fillRect/>
          </a:stretch>
        </p:blipFill>
        <p:spPr bwMode="auto">
          <a:xfrm>
            <a:off x="2012950" y="2273300"/>
            <a:ext cx="582613" cy="1119188"/>
          </a:xfrm>
          <a:prstGeom prst="rect">
            <a:avLst/>
          </a:prstGeom>
          <a:noFill/>
        </p:spPr>
      </p:pic>
      <p:sp>
        <p:nvSpPr>
          <p:cNvPr id="23556" name="Rectangle 4"/>
          <p:cNvSpPr>
            <a:spLocks noGrp="1" noChangeArrowheads="1"/>
          </p:cNvSpPr>
          <p:nvPr>
            <p:ph type="title" idx="4294967295"/>
          </p:nvPr>
        </p:nvSpPr>
        <p:spPr>
          <a:xfrm>
            <a:off x="2674938" y="0"/>
            <a:ext cx="3794125" cy="857250"/>
          </a:xfrm>
        </p:spPr>
        <p:txBody>
          <a:bodyPr/>
          <a:lstStyle/>
          <a:p>
            <a:r>
              <a:rPr lang="el-GR"/>
              <a:t>Συμμετρία</a:t>
            </a:r>
          </a:p>
        </p:txBody>
      </p:sp>
      <p:pic>
        <p:nvPicPr>
          <p:cNvPr id="23557" name="Picture 5"/>
          <p:cNvPicPr>
            <a:picLocks noChangeAspect="1" noChangeArrowheads="1"/>
          </p:cNvPicPr>
          <p:nvPr/>
        </p:nvPicPr>
        <p:blipFill>
          <a:blip r:embed="rId4" cstate="screen"/>
          <a:srcRect/>
          <a:stretch>
            <a:fillRect/>
          </a:stretch>
        </p:blipFill>
        <p:spPr bwMode="auto">
          <a:xfrm>
            <a:off x="3748088" y="1331913"/>
            <a:ext cx="1649412" cy="1573212"/>
          </a:xfrm>
          <a:prstGeom prst="rect">
            <a:avLst/>
          </a:prstGeom>
          <a:noFill/>
        </p:spPr>
      </p:pic>
      <p:grpSp>
        <p:nvGrpSpPr>
          <p:cNvPr id="23558" name="Group 6"/>
          <p:cNvGrpSpPr>
            <a:grpSpLocks/>
          </p:cNvGrpSpPr>
          <p:nvPr/>
        </p:nvGrpSpPr>
        <p:grpSpPr bwMode="auto">
          <a:xfrm>
            <a:off x="5830888" y="3971925"/>
            <a:ext cx="2759075" cy="2649538"/>
            <a:chOff x="2919" y="1472"/>
            <a:chExt cx="2523" cy="2422"/>
          </a:xfrm>
        </p:grpSpPr>
        <p:pic>
          <p:nvPicPr>
            <p:cNvPr id="23559" name="Picture 7" descr="100003-6_morphed_L"/>
            <p:cNvPicPr>
              <a:picLocks noChangeAspect="1" noChangeArrowheads="1"/>
            </p:cNvPicPr>
            <p:nvPr/>
          </p:nvPicPr>
          <p:blipFill>
            <a:blip r:embed="rId5" cstate="screen"/>
            <a:srcRect/>
            <a:stretch>
              <a:fillRect/>
            </a:stretch>
          </p:blipFill>
          <p:spPr bwMode="auto">
            <a:xfrm>
              <a:off x="4180" y="1472"/>
              <a:ext cx="1262" cy="2422"/>
            </a:xfrm>
            <a:prstGeom prst="rect">
              <a:avLst/>
            </a:prstGeom>
            <a:noFill/>
          </p:spPr>
        </p:pic>
        <p:pic>
          <p:nvPicPr>
            <p:cNvPr id="23560" name="Picture 8" descr="100003-6_morphed_L"/>
            <p:cNvPicPr>
              <a:picLocks noChangeAspect="1" noChangeArrowheads="1"/>
            </p:cNvPicPr>
            <p:nvPr/>
          </p:nvPicPr>
          <p:blipFill>
            <a:blip r:embed="rId5" cstate="screen"/>
            <a:srcRect/>
            <a:stretch>
              <a:fillRect/>
            </a:stretch>
          </p:blipFill>
          <p:spPr bwMode="auto">
            <a:xfrm flipH="1">
              <a:off x="2919" y="1472"/>
              <a:ext cx="1262" cy="2422"/>
            </a:xfrm>
            <a:prstGeom prst="rect">
              <a:avLst/>
            </a:prstGeom>
            <a:noFill/>
          </p:spPr>
        </p:pic>
      </p:grpSp>
      <p:grpSp>
        <p:nvGrpSpPr>
          <p:cNvPr id="23561" name="Group 9"/>
          <p:cNvGrpSpPr>
            <a:grpSpLocks/>
          </p:cNvGrpSpPr>
          <p:nvPr/>
        </p:nvGrpSpPr>
        <p:grpSpPr bwMode="auto">
          <a:xfrm>
            <a:off x="574675" y="3963988"/>
            <a:ext cx="2762250" cy="2651125"/>
            <a:chOff x="359" y="1775"/>
            <a:chExt cx="2521" cy="2420"/>
          </a:xfrm>
        </p:grpSpPr>
        <p:pic>
          <p:nvPicPr>
            <p:cNvPr id="23562" name="Picture 10" descr="100003-6_morphed_R"/>
            <p:cNvPicPr>
              <a:picLocks noChangeAspect="1" noChangeArrowheads="1"/>
            </p:cNvPicPr>
            <p:nvPr/>
          </p:nvPicPr>
          <p:blipFill>
            <a:blip r:embed="rId6" cstate="screen"/>
            <a:srcRect/>
            <a:stretch>
              <a:fillRect/>
            </a:stretch>
          </p:blipFill>
          <p:spPr bwMode="auto">
            <a:xfrm>
              <a:off x="359" y="1775"/>
              <a:ext cx="1261" cy="2420"/>
            </a:xfrm>
            <a:prstGeom prst="rect">
              <a:avLst/>
            </a:prstGeom>
            <a:noFill/>
          </p:spPr>
        </p:pic>
        <p:pic>
          <p:nvPicPr>
            <p:cNvPr id="23563" name="Picture 11" descr="100003-6_morphed_R"/>
            <p:cNvPicPr>
              <a:picLocks noChangeAspect="1" noChangeArrowheads="1"/>
            </p:cNvPicPr>
            <p:nvPr/>
          </p:nvPicPr>
          <p:blipFill>
            <a:blip r:embed="rId7" cstate="screen"/>
            <a:srcRect/>
            <a:stretch>
              <a:fillRect/>
            </a:stretch>
          </p:blipFill>
          <p:spPr bwMode="auto">
            <a:xfrm>
              <a:off x="1619" y="1775"/>
              <a:ext cx="1261" cy="2420"/>
            </a:xfrm>
            <a:prstGeom prst="rect">
              <a:avLst/>
            </a:prstGeom>
            <a:noFill/>
          </p:spPr>
        </p:pic>
      </p:grpSp>
      <p:sp>
        <p:nvSpPr>
          <p:cNvPr id="23565" name="Line 13"/>
          <p:cNvSpPr>
            <a:spLocks noChangeShapeType="1"/>
          </p:cNvSpPr>
          <p:nvPr/>
        </p:nvSpPr>
        <p:spPr bwMode="auto">
          <a:xfrm>
            <a:off x="4560888" y="1165225"/>
            <a:ext cx="0" cy="1943100"/>
          </a:xfrm>
          <a:prstGeom prst="line">
            <a:avLst/>
          </a:prstGeom>
          <a:noFill/>
          <a:ln w="28575">
            <a:solidFill>
              <a:srgbClr val="66FF33"/>
            </a:solidFill>
            <a:round/>
            <a:headEnd/>
            <a:tailEnd/>
          </a:ln>
          <a:effectLst/>
        </p:spPr>
        <p:txBody>
          <a:bodyPr/>
          <a:lstStyle/>
          <a:p>
            <a:endParaRPr lang="el-GR"/>
          </a:p>
        </p:txBody>
      </p:sp>
      <p:sp>
        <p:nvSpPr>
          <p:cNvPr id="23567" name="AutoShape 15"/>
          <p:cNvSpPr>
            <a:spLocks noChangeArrowheads="1"/>
          </p:cNvSpPr>
          <p:nvPr/>
        </p:nvSpPr>
        <p:spPr bwMode="auto">
          <a:xfrm flipH="1">
            <a:off x="3213100" y="1255713"/>
            <a:ext cx="457200" cy="309562"/>
          </a:xfrm>
          <a:prstGeom prst="rightArrow">
            <a:avLst>
              <a:gd name="adj1" fmla="val 50000"/>
              <a:gd name="adj2" fmla="val 36923"/>
            </a:avLst>
          </a:prstGeom>
          <a:solidFill>
            <a:schemeClr val="hlink"/>
          </a:solidFill>
          <a:ln w="9525">
            <a:solidFill>
              <a:schemeClr val="tx1"/>
            </a:solidFill>
            <a:miter lim="800000"/>
            <a:headEnd/>
            <a:tailEnd/>
          </a:ln>
          <a:effectLst/>
        </p:spPr>
        <p:txBody>
          <a:bodyPr wrap="none" anchor="ctr"/>
          <a:lstStyle/>
          <a:p>
            <a:endParaRPr lang="el-GR"/>
          </a:p>
        </p:txBody>
      </p:sp>
      <p:pic>
        <p:nvPicPr>
          <p:cNvPr id="23568" name="Picture 16"/>
          <p:cNvPicPr>
            <a:picLocks noChangeAspect="1" noChangeArrowheads="1"/>
          </p:cNvPicPr>
          <p:nvPr/>
        </p:nvPicPr>
        <p:blipFill>
          <a:blip r:embed="rId8" cstate="screen"/>
          <a:srcRect/>
          <a:stretch>
            <a:fillRect/>
          </a:stretch>
        </p:blipFill>
        <p:spPr bwMode="auto">
          <a:xfrm>
            <a:off x="1154113" y="1023938"/>
            <a:ext cx="582612" cy="1119187"/>
          </a:xfrm>
          <a:prstGeom prst="rect">
            <a:avLst/>
          </a:prstGeom>
          <a:noFill/>
          <a:ln w="9525">
            <a:noFill/>
            <a:miter lim="800000"/>
            <a:headEnd/>
            <a:tailEnd/>
          </a:ln>
        </p:spPr>
      </p:pic>
      <p:sp>
        <p:nvSpPr>
          <p:cNvPr id="23570" name="AutoShape 18"/>
          <p:cNvSpPr>
            <a:spLocks noChangeArrowheads="1"/>
          </p:cNvSpPr>
          <p:nvPr/>
        </p:nvSpPr>
        <p:spPr bwMode="auto">
          <a:xfrm rot="16200000" flipH="1">
            <a:off x="589757" y="2909093"/>
            <a:ext cx="1714500" cy="309563"/>
          </a:xfrm>
          <a:prstGeom prst="rightArrow">
            <a:avLst>
              <a:gd name="adj1" fmla="val 50778"/>
              <a:gd name="adj2" fmla="val 78974"/>
            </a:avLst>
          </a:prstGeom>
          <a:solidFill>
            <a:schemeClr val="accent1"/>
          </a:solidFill>
          <a:ln w="9525">
            <a:solidFill>
              <a:schemeClr val="tx1"/>
            </a:solidFill>
            <a:miter lim="800000"/>
            <a:headEnd/>
            <a:tailEnd/>
          </a:ln>
          <a:effectLst/>
        </p:spPr>
        <p:txBody>
          <a:bodyPr wrap="none" anchor="ctr"/>
          <a:lstStyle/>
          <a:p>
            <a:endParaRPr lang="el-GR"/>
          </a:p>
        </p:txBody>
      </p:sp>
      <p:pic>
        <p:nvPicPr>
          <p:cNvPr id="23573" name="Picture 21"/>
          <p:cNvPicPr>
            <a:picLocks noChangeAspect="1" noChangeArrowheads="1"/>
          </p:cNvPicPr>
          <p:nvPr/>
        </p:nvPicPr>
        <p:blipFill>
          <a:blip r:embed="rId8" cstate="screen"/>
          <a:srcRect/>
          <a:stretch>
            <a:fillRect/>
          </a:stretch>
        </p:blipFill>
        <p:spPr bwMode="auto">
          <a:xfrm>
            <a:off x="2012950" y="1023938"/>
            <a:ext cx="582613" cy="1119187"/>
          </a:xfrm>
          <a:prstGeom prst="rect">
            <a:avLst/>
          </a:prstGeom>
          <a:noFill/>
        </p:spPr>
      </p:pic>
      <p:sp>
        <p:nvSpPr>
          <p:cNvPr id="23571" name="AutoShape 19"/>
          <p:cNvSpPr>
            <a:spLocks noChangeArrowheads="1"/>
          </p:cNvSpPr>
          <p:nvPr/>
        </p:nvSpPr>
        <p:spPr bwMode="auto">
          <a:xfrm flipH="1">
            <a:off x="2638425" y="1803400"/>
            <a:ext cx="436563" cy="857250"/>
          </a:xfrm>
          <a:prstGeom prst="curvedRightArrow">
            <a:avLst>
              <a:gd name="adj1" fmla="val 55436"/>
              <a:gd name="adj2" fmla="val 94709"/>
              <a:gd name="adj3" fmla="val 36032"/>
            </a:avLst>
          </a:prstGeom>
          <a:solidFill>
            <a:schemeClr val="accent1"/>
          </a:solidFill>
          <a:ln w="9525">
            <a:solidFill>
              <a:schemeClr val="tx1"/>
            </a:solidFill>
            <a:miter lim="800000"/>
            <a:headEnd/>
            <a:tailEnd/>
          </a:ln>
          <a:effectLst/>
        </p:spPr>
        <p:txBody>
          <a:bodyPr wrap="none" anchor="ctr"/>
          <a:lstStyle/>
          <a:p>
            <a:endParaRPr lang="el-GR"/>
          </a:p>
        </p:txBody>
      </p:sp>
      <p:sp>
        <p:nvSpPr>
          <p:cNvPr id="23574" name="AutoShape 22"/>
          <p:cNvSpPr>
            <a:spLocks noChangeArrowheads="1"/>
          </p:cNvSpPr>
          <p:nvPr/>
        </p:nvSpPr>
        <p:spPr bwMode="auto">
          <a:xfrm rot="16200000" flipH="1">
            <a:off x="2084388" y="3538537"/>
            <a:ext cx="446088" cy="309563"/>
          </a:xfrm>
          <a:prstGeom prst="rightArrow">
            <a:avLst>
              <a:gd name="adj1" fmla="val 49750"/>
              <a:gd name="adj2" fmla="val 72825"/>
            </a:avLst>
          </a:prstGeom>
          <a:solidFill>
            <a:schemeClr val="accent1"/>
          </a:solidFill>
          <a:ln w="9525">
            <a:solidFill>
              <a:schemeClr val="tx1"/>
            </a:solidFill>
            <a:miter lim="800000"/>
            <a:headEnd/>
            <a:tailEnd/>
          </a:ln>
          <a:effectLst/>
        </p:spPr>
        <p:txBody>
          <a:bodyPr wrap="none" anchor="ctr"/>
          <a:lstStyle/>
          <a:p>
            <a:endParaRPr lang="el-GR"/>
          </a:p>
        </p:txBody>
      </p:sp>
      <p:pic>
        <p:nvPicPr>
          <p:cNvPr id="23575" name="Picture 23"/>
          <p:cNvPicPr>
            <a:picLocks noChangeAspect="1" noChangeArrowheads="1"/>
          </p:cNvPicPr>
          <p:nvPr/>
        </p:nvPicPr>
        <p:blipFill>
          <a:blip r:embed="rId9" cstate="screen"/>
          <a:srcRect/>
          <a:stretch>
            <a:fillRect/>
          </a:stretch>
        </p:blipFill>
        <p:spPr bwMode="auto">
          <a:xfrm>
            <a:off x="6550025" y="1019175"/>
            <a:ext cx="593725" cy="1122363"/>
          </a:xfrm>
          <a:prstGeom prst="rect">
            <a:avLst/>
          </a:prstGeom>
          <a:noFill/>
        </p:spPr>
      </p:pic>
      <p:grpSp>
        <p:nvGrpSpPr>
          <p:cNvPr id="23580" name="Group 28"/>
          <p:cNvGrpSpPr>
            <a:grpSpLocks/>
          </p:cNvGrpSpPr>
          <p:nvPr/>
        </p:nvGrpSpPr>
        <p:grpSpPr bwMode="auto">
          <a:xfrm flipH="1">
            <a:off x="5462588" y="1243013"/>
            <a:ext cx="2378075" cy="2665412"/>
            <a:chOff x="950" y="927"/>
            <a:chExt cx="1498" cy="1679"/>
          </a:xfrm>
        </p:grpSpPr>
        <p:sp>
          <p:nvSpPr>
            <p:cNvPr id="23576" name="AutoShape 24"/>
            <p:cNvSpPr>
              <a:spLocks noChangeArrowheads="1"/>
            </p:cNvSpPr>
            <p:nvPr/>
          </p:nvSpPr>
          <p:spPr bwMode="auto">
            <a:xfrm flipH="1">
              <a:off x="2160" y="927"/>
              <a:ext cx="288" cy="195"/>
            </a:xfrm>
            <a:prstGeom prst="rightArrow">
              <a:avLst>
                <a:gd name="adj1" fmla="val 50000"/>
                <a:gd name="adj2" fmla="val 36923"/>
              </a:avLst>
            </a:prstGeom>
            <a:solidFill>
              <a:schemeClr val="hlink"/>
            </a:solidFill>
            <a:ln w="9525">
              <a:solidFill>
                <a:schemeClr val="tx1"/>
              </a:solidFill>
              <a:miter lim="800000"/>
              <a:headEnd/>
              <a:tailEnd/>
            </a:ln>
            <a:effectLst/>
          </p:spPr>
          <p:txBody>
            <a:bodyPr wrap="none" anchor="ctr"/>
            <a:lstStyle/>
            <a:p>
              <a:endParaRPr lang="el-GR"/>
            </a:p>
          </p:txBody>
        </p:sp>
        <p:sp>
          <p:nvSpPr>
            <p:cNvPr id="23577" name="AutoShape 25"/>
            <p:cNvSpPr>
              <a:spLocks noChangeArrowheads="1"/>
            </p:cNvSpPr>
            <p:nvPr/>
          </p:nvSpPr>
          <p:spPr bwMode="auto">
            <a:xfrm rot="16200000" flipH="1">
              <a:off x="508" y="1968"/>
              <a:ext cx="1080" cy="195"/>
            </a:xfrm>
            <a:prstGeom prst="rightArrow">
              <a:avLst>
                <a:gd name="adj1" fmla="val 50778"/>
                <a:gd name="adj2" fmla="val 78974"/>
              </a:avLst>
            </a:prstGeom>
            <a:solidFill>
              <a:schemeClr val="accent1"/>
            </a:solidFill>
            <a:ln w="9525">
              <a:solidFill>
                <a:schemeClr val="tx1"/>
              </a:solidFill>
              <a:miter lim="800000"/>
              <a:headEnd/>
              <a:tailEnd/>
            </a:ln>
            <a:effectLst/>
          </p:spPr>
          <p:txBody>
            <a:bodyPr wrap="none" anchor="ctr"/>
            <a:lstStyle/>
            <a:p>
              <a:endParaRPr lang="el-GR"/>
            </a:p>
          </p:txBody>
        </p:sp>
        <p:sp>
          <p:nvSpPr>
            <p:cNvPr id="23578" name="AutoShape 26"/>
            <p:cNvSpPr>
              <a:spLocks noChangeArrowheads="1"/>
            </p:cNvSpPr>
            <p:nvPr/>
          </p:nvSpPr>
          <p:spPr bwMode="auto">
            <a:xfrm flipH="1">
              <a:off x="1798" y="1272"/>
              <a:ext cx="275" cy="540"/>
            </a:xfrm>
            <a:prstGeom prst="curvedRightArrow">
              <a:avLst>
                <a:gd name="adj1" fmla="val 55436"/>
                <a:gd name="adj2" fmla="val 94709"/>
                <a:gd name="adj3" fmla="val 36032"/>
              </a:avLst>
            </a:prstGeom>
            <a:solidFill>
              <a:schemeClr val="accent1"/>
            </a:solidFill>
            <a:ln w="9525">
              <a:solidFill>
                <a:schemeClr val="tx1"/>
              </a:solidFill>
              <a:miter lim="800000"/>
              <a:headEnd/>
              <a:tailEnd/>
            </a:ln>
            <a:effectLst/>
          </p:spPr>
          <p:txBody>
            <a:bodyPr wrap="none" anchor="ctr"/>
            <a:lstStyle/>
            <a:p>
              <a:endParaRPr lang="el-GR"/>
            </a:p>
          </p:txBody>
        </p:sp>
        <p:sp>
          <p:nvSpPr>
            <p:cNvPr id="23579" name="AutoShape 27"/>
            <p:cNvSpPr>
              <a:spLocks noChangeArrowheads="1"/>
            </p:cNvSpPr>
            <p:nvPr/>
          </p:nvSpPr>
          <p:spPr bwMode="auto">
            <a:xfrm rot="16200000" flipH="1">
              <a:off x="1449" y="2365"/>
              <a:ext cx="281" cy="195"/>
            </a:xfrm>
            <a:prstGeom prst="rightArrow">
              <a:avLst>
                <a:gd name="adj1" fmla="val 49750"/>
                <a:gd name="adj2" fmla="val 72825"/>
              </a:avLst>
            </a:prstGeom>
            <a:solidFill>
              <a:schemeClr val="accent1"/>
            </a:solidFill>
            <a:ln w="9525">
              <a:solidFill>
                <a:schemeClr val="tx1"/>
              </a:solidFill>
              <a:miter lim="800000"/>
              <a:headEnd/>
              <a:tailEnd/>
            </a:ln>
            <a:effectLst/>
          </p:spPr>
          <p:txBody>
            <a:bodyPr wrap="none" anchor="ctr"/>
            <a:lstStyle/>
            <a:p>
              <a:endParaRPr lang="el-GR"/>
            </a:p>
          </p:txBody>
        </p:sp>
      </p:grpSp>
      <p:pic>
        <p:nvPicPr>
          <p:cNvPr id="23582" name="Picture 30"/>
          <p:cNvPicPr>
            <a:picLocks noChangeAspect="1" noChangeArrowheads="1"/>
          </p:cNvPicPr>
          <p:nvPr/>
        </p:nvPicPr>
        <p:blipFill>
          <a:blip r:embed="rId9" cstate="screen"/>
          <a:srcRect/>
          <a:stretch>
            <a:fillRect/>
          </a:stretch>
        </p:blipFill>
        <p:spPr bwMode="auto">
          <a:xfrm>
            <a:off x="7380288" y="1025525"/>
            <a:ext cx="593725" cy="1122363"/>
          </a:xfrm>
          <a:prstGeom prst="rect">
            <a:avLst/>
          </a:prstGeom>
          <a:noFill/>
        </p:spPr>
      </p:pic>
      <p:pic>
        <p:nvPicPr>
          <p:cNvPr id="23583" name="Picture 31"/>
          <p:cNvPicPr>
            <a:picLocks noChangeAspect="1" noChangeArrowheads="1"/>
          </p:cNvPicPr>
          <p:nvPr/>
        </p:nvPicPr>
        <p:blipFill>
          <a:blip r:embed="rId10" cstate="screen"/>
          <a:srcRect/>
          <a:stretch>
            <a:fillRect/>
          </a:stretch>
        </p:blipFill>
        <p:spPr bwMode="auto">
          <a:xfrm>
            <a:off x="6530975" y="2278063"/>
            <a:ext cx="593725" cy="1122362"/>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l-GR"/>
              <a:t>Ποικιλότητα σχήματος</a:t>
            </a:r>
          </a:p>
        </p:txBody>
      </p:sp>
      <p:pic>
        <p:nvPicPr>
          <p:cNvPr id="51315" name="Picture 115"/>
          <p:cNvPicPr>
            <a:picLocks noChangeAspect="1" noChangeArrowheads="1"/>
          </p:cNvPicPr>
          <p:nvPr/>
        </p:nvPicPr>
        <p:blipFill>
          <a:blip r:embed="rId3" cstate="screen"/>
          <a:srcRect/>
          <a:stretch>
            <a:fillRect/>
          </a:stretch>
        </p:blipFill>
        <p:spPr bwMode="auto">
          <a:xfrm>
            <a:off x="6892925" y="4097338"/>
            <a:ext cx="1951038" cy="2439987"/>
          </a:xfrm>
          <a:prstGeom prst="rect">
            <a:avLst/>
          </a:prstGeom>
          <a:noFill/>
          <a:ln w="12700">
            <a:solidFill>
              <a:schemeClr val="hlink"/>
            </a:solidFill>
            <a:miter lim="800000"/>
            <a:headEnd/>
            <a:tailEnd/>
          </a:ln>
        </p:spPr>
      </p:pic>
      <p:pic>
        <p:nvPicPr>
          <p:cNvPr id="51317" name="Picture 117"/>
          <p:cNvPicPr>
            <a:picLocks noChangeAspect="1" noChangeArrowheads="1"/>
          </p:cNvPicPr>
          <p:nvPr/>
        </p:nvPicPr>
        <p:blipFill>
          <a:blip r:embed="rId4" cstate="screen"/>
          <a:srcRect/>
          <a:stretch>
            <a:fillRect/>
          </a:stretch>
        </p:blipFill>
        <p:spPr bwMode="auto">
          <a:xfrm>
            <a:off x="6892925" y="1501775"/>
            <a:ext cx="1951038" cy="2439988"/>
          </a:xfrm>
          <a:prstGeom prst="rect">
            <a:avLst/>
          </a:prstGeom>
          <a:noFill/>
          <a:ln w="12700">
            <a:solidFill>
              <a:schemeClr val="hlink"/>
            </a:solidFill>
            <a:miter lim="800000"/>
            <a:headEnd/>
            <a:tailEnd/>
          </a:ln>
        </p:spPr>
      </p:pic>
      <p:pic>
        <p:nvPicPr>
          <p:cNvPr id="51318" name="Picture 118"/>
          <p:cNvPicPr>
            <a:picLocks noChangeAspect="1" noChangeArrowheads="1"/>
          </p:cNvPicPr>
          <p:nvPr/>
        </p:nvPicPr>
        <p:blipFill>
          <a:blip r:embed="rId5" cstate="screen"/>
          <a:srcRect/>
          <a:stretch>
            <a:fillRect/>
          </a:stretch>
        </p:blipFill>
        <p:spPr bwMode="auto">
          <a:xfrm>
            <a:off x="4710113" y="4097338"/>
            <a:ext cx="1951037" cy="2439987"/>
          </a:xfrm>
          <a:prstGeom prst="rect">
            <a:avLst/>
          </a:prstGeom>
          <a:noFill/>
          <a:ln w="12700">
            <a:solidFill>
              <a:schemeClr val="hlink"/>
            </a:solidFill>
            <a:miter lim="800000"/>
            <a:headEnd/>
            <a:tailEnd/>
          </a:ln>
        </p:spPr>
      </p:pic>
      <p:pic>
        <p:nvPicPr>
          <p:cNvPr id="51595" name="Picture 395"/>
          <p:cNvPicPr>
            <a:picLocks noChangeAspect="1" noChangeArrowheads="1"/>
          </p:cNvPicPr>
          <p:nvPr/>
        </p:nvPicPr>
        <p:blipFill>
          <a:blip r:embed="rId6" cstate="screen"/>
          <a:srcRect/>
          <a:stretch>
            <a:fillRect/>
          </a:stretch>
        </p:blipFill>
        <p:spPr bwMode="auto">
          <a:xfrm>
            <a:off x="4710113" y="1501775"/>
            <a:ext cx="1951037" cy="2438400"/>
          </a:xfrm>
          <a:prstGeom prst="rect">
            <a:avLst/>
          </a:prstGeom>
          <a:noFill/>
          <a:ln w="12700">
            <a:solidFill>
              <a:schemeClr val="hlink"/>
            </a:solidFill>
            <a:miter lim="800000"/>
            <a:headEnd/>
            <a:tailEnd/>
          </a:ln>
        </p:spPr>
      </p:pic>
      <p:grpSp>
        <p:nvGrpSpPr>
          <p:cNvPr id="52095" name="Group 895"/>
          <p:cNvGrpSpPr>
            <a:grpSpLocks/>
          </p:cNvGrpSpPr>
          <p:nvPr/>
        </p:nvGrpSpPr>
        <p:grpSpPr bwMode="auto">
          <a:xfrm>
            <a:off x="600075" y="2228850"/>
            <a:ext cx="1331913" cy="1141413"/>
            <a:chOff x="1843" y="1452"/>
            <a:chExt cx="2043" cy="1750"/>
          </a:xfrm>
        </p:grpSpPr>
        <p:grpSp>
          <p:nvGrpSpPr>
            <p:cNvPr id="52096" name="Group 896"/>
            <p:cNvGrpSpPr>
              <a:grpSpLocks/>
            </p:cNvGrpSpPr>
            <p:nvPr/>
          </p:nvGrpSpPr>
          <p:grpSpPr bwMode="auto">
            <a:xfrm>
              <a:off x="1856" y="1468"/>
              <a:ext cx="2012" cy="1716"/>
              <a:chOff x="1856" y="1468"/>
              <a:chExt cx="2012" cy="1716"/>
            </a:xfrm>
          </p:grpSpPr>
          <p:sp>
            <p:nvSpPr>
              <p:cNvPr id="52097" name="Freeform 897"/>
              <p:cNvSpPr>
                <a:spLocks/>
              </p:cNvSpPr>
              <p:nvPr/>
            </p:nvSpPr>
            <p:spPr bwMode="auto">
              <a:xfrm>
                <a:off x="1856" y="1888"/>
                <a:ext cx="2012" cy="1296"/>
              </a:xfrm>
              <a:custGeom>
                <a:avLst/>
                <a:gdLst/>
                <a:ahLst/>
                <a:cxnLst>
                  <a:cxn ang="0">
                    <a:pos x="0" y="52"/>
                  </a:cxn>
                  <a:cxn ang="0">
                    <a:pos x="24" y="208"/>
                  </a:cxn>
                  <a:cxn ang="0">
                    <a:pos x="56" y="396"/>
                  </a:cxn>
                  <a:cxn ang="0">
                    <a:pos x="116" y="584"/>
                  </a:cxn>
                  <a:cxn ang="0">
                    <a:pos x="176" y="772"/>
                  </a:cxn>
                  <a:cxn ang="0">
                    <a:pos x="256" y="952"/>
                  </a:cxn>
                  <a:cxn ang="0">
                    <a:pos x="376" y="1076"/>
                  </a:cxn>
                  <a:cxn ang="0">
                    <a:pos x="516" y="1176"/>
                  </a:cxn>
                  <a:cxn ang="0">
                    <a:pos x="672" y="1252"/>
                  </a:cxn>
                  <a:cxn ang="0">
                    <a:pos x="844" y="1296"/>
                  </a:cxn>
                  <a:cxn ang="0">
                    <a:pos x="1032" y="1296"/>
                  </a:cxn>
                  <a:cxn ang="0">
                    <a:pos x="1220" y="1280"/>
                  </a:cxn>
                  <a:cxn ang="0">
                    <a:pos x="1400" y="1240"/>
                  </a:cxn>
                  <a:cxn ang="0">
                    <a:pos x="1564" y="1172"/>
                  </a:cxn>
                  <a:cxn ang="0">
                    <a:pos x="1700" y="1068"/>
                  </a:cxn>
                  <a:cxn ang="0">
                    <a:pos x="1800" y="936"/>
                  </a:cxn>
                  <a:cxn ang="0">
                    <a:pos x="1876" y="748"/>
                  </a:cxn>
                  <a:cxn ang="0">
                    <a:pos x="1924" y="544"/>
                  </a:cxn>
                  <a:cxn ang="0">
                    <a:pos x="1964" y="344"/>
                  </a:cxn>
                  <a:cxn ang="0">
                    <a:pos x="1992" y="152"/>
                  </a:cxn>
                  <a:cxn ang="0">
                    <a:pos x="2012" y="0"/>
                  </a:cxn>
                </a:cxnLst>
                <a:rect l="0" t="0" r="r" b="b"/>
                <a:pathLst>
                  <a:path w="2012" h="1296">
                    <a:moveTo>
                      <a:pt x="0" y="52"/>
                    </a:moveTo>
                    <a:lnTo>
                      <a:pt x="24" y="208"/>
                    </a:lnTo>
                    <a:lnTo>
                      <a:pt x="56" y="396"/>
                    </a:lnTo>
                    <a:lnTo>
                      <a:pt x="116" y="584"/>
                    </a:lnTo>
                    <a:lnTo>
                      <a:pt x="176" y="772"/>
                    </a:lnTo>
                    <a:lnTo>
                      <a:pt x="256" y="952"/>
                    </a:lnTo>
                    <a:lnTo>
                      <a:pt x="376" y="1076"/>
                    </a:lnTo>
                    <a:lnTo>
                      <a:pt x="516" y="1176"/>
                    </a:lnTo>
                    <a:lnTo>
                      <a:pt x="672" y="1252"/>
                    </a:lnTo>
                    <a:lnTo>
                      <a:pt x="844" y="1296"/>
                    </a:lnTo>
                    <a:lnTo>
                      <a:pt x="1032" y="1296"/>
                    </a:lnTo>
                    <a:lnTo>
                      <a:pt x="1220" y="1280"/>
                    </a:lnTo>
                    <a:lnTo>
                      <a:pt x="1400" y="1240"/>
                    </a:lnTo>
                    <a:lnTo>
                      <a:pt x="1564" y="1172"/>
                    </a:lnTo>
                    <a:lnTo>
                      <a:pt x="1700" y="1068"/>
                    </a:lnTo>
                    <a:lnTo>
                      <a:pt x="1800" y="936"/>
                    </a:lnTo>
                    <a:lnTo>
                      <a:pt x="1876" y="748"/>
                    </a:lnTo>
                    <a:lnTo>
                      <a:pt x="1924" y="544"/>
                    </a:lnTo>
                    <a:lnTo>
                      <a:pt x="1964" y="344"/>
                    </a:lnTo>
                    <a:lnTo>
                      <a:pt x="1992" y="152"/>
                    </a:lnTo>
                    <a:lnTo>
                      <a:pt x="2012" y="0"/>
                    </a:lnTo>
                  </a:path>
                </a:pathLst>
              </a:custGeom>
              <a:noFill/>
              <a:ln w="28575" cmpd="sng">
                <a:solidFill>
                  <a:srgbClr val="9999FF"/>
                </a:solidFill>
                <a:round/>
                <a:headEnd/>
                <a:tailEnd/>
              </a:ln>
              <a:effectLst/>
            </p:spPr>
            <p:txBody>
              <a:bodyPr/>
              <a:lstStyle/>
              <a:p>
                <a:endParaRPr lang="el-GR"/>
              </a:p>
            </p:txBody>
          </p:sp>
          <p:sp>
            <p:nvSpPr>
              <p:cNvPr id="52098" name="Freeform 898"/>
              <p:cNvSpPr>
                <a:spLocks/>
              </p:cNvSpPr>
              <p:nvPr/>
            </p:nvSpPr>
            <p:spPr bwMode="auto">
              <a:xfrm>
                <a:off x="2528" y="2364"/>
                <a:ext cx="724" cy="368"/>
              </a:xfrm>
              <a:custGeom>
                <a:avLst/>
                <a:gdLst/>
                <a:ahLst/>
                <a:cxnLst>
                  <a:cxn ang="0">
                    <a:pos x="0" y="224"/>
                  </a:cxn>
                  <a:cxn ang="0">
                    <a:pos x="52" y="140"/>
                  </a:cxn>
                  <a:cxn ang="0">
                    <a:pos x="148" y="44"/>
                  </a:cxn>
                  <a:cxn ang="0">
                    <a:pos x="312" y="0"/>
                  </a:cxn>
                  <a:cxn ang="0">
                    <a:pos x="504" y="16"/>
                  </a:cxn>
                  <a:cxn ang="0">
                    <a:pos x="628" y="104"/>
                  </a:cxn>
                  <a:cxn ang="0">
                    <a:pos x="724" y="200"/>
                  </a:cxn>
                  <a:cxn ang="0">
                    <a:pos x="604" y="308"/>
                  </a:cxn>
                  <a:cxn ang="0">
                    <a:pos x="448" y="368"/>
                  </a:cxn>
                  <a:cxn ang="0">
                    <a:pos x="248" y="360"/>
                  </a:cxn>
                  <a:cxn ang="0">
                    <a:pos x="120" y="308"/>
                  </a:cxn>
                  <a:cxn ang="0">
                    <a:pos x="0" y="224"/>
                  </a:cxn>
                </a:cxnLst>
                <a:rect l="0" t="0" r="r" b="b"/>
                <a:pathLst>
                  <a:path w="724" h="368">
                    <a:moveTo>
                      <a:pt x="0" y="224"/>
                    </a:moveTo>
                    <a:lnTo>
                      <a:pt x="52" y="140"/>
                    </a:lnTo>
                    <a:lnTo>
                      <a:pt x="148" y="44"/>
                    </a:lnTo>
                    <a:lnTo>
                      <a:pt x="312" y="0"/>
                    </a:lnTo>
                    <a:lnTo>
                      <a:pt x="504" y="16"/>
                    </a:lnTo>
                    <a:lnTo>
                      <a:pt x="628" y="104"/>
                    </a:lnTo>
                    <a:lnTo>
                      <a:pt x="724" y="200"/>
                    </a:lnTo>
                    <a:lnTo>
                      <a:pt x="604" y="308"/>
                    </a:lnTo>
                    <a:lnTo>
                      <a:pt x="448" y="368"/>
                    </a:lnTo>
                    <a:lnTo>
                      <a:pt x="248" y="360"/>
                    </a:lnTo>
                    <a:lnTo>
                      <a:pt x="120" y="308"/>
                    </a:lnTo>
                    <a:lnTo>
                      <a:pt x="0" y="224"/>
                    </a:lnTo>
                    <a:close/>
                  </a:path>
                </a:pathLst>
              </a:custGeom>
              <a:noFill/>
              <a:ln w="28575" cmpd="sng">
                <a:solidFill>
                  <a:srgbClr val="9999FF"/>
                </a:solidFill>
                <a:round/>
                <a:headEnd/>
                <a:tailEnd/>
              </a:ln>
              <a:effectLst/>
            </p:spPr>
            <p:txBody>
              <a:bodyPr/>
              <a:lstStyle/>
              <a:p>
                <a:endParaRPr lang="el-GR"/>
              </a:p>
            </p:txBody>
          </p:sp>
          <p:sp>
            <p:nvSpPr>
              <p:cNvPr id="52099" name="Freeform 899"/>
              <p:cNvSpPr>
                <a:spLocks/>
              </p:cNvSpPr>
              <p:nvPr/>
            </p:nvSpPr>
            <p:spPr bwMode="auto">
              <a:xfrm>
                <a:off x="2084" y="1504"/>
                <a:ext cx="660" cy="716"/>
              </a:xfrm>
              <a:custGeom>
                <a:avLst/>
                <a:gdLst/>
                <a:ahLst/>
                <a:cxnLst>
                  <a:cxn ang="0">
                    <a:pos x="0" y="172"/>
                  </a:cxn>
                  <a:cxn ang="0">
                    <a:pos x="168" y="60"/>
                  </a:cxn>
                  <a:cxn ang="0">
                    <a:pos x="348" y="0"/>
                  </a:cxn>
                  <a:cxn ang="0">
                    <a:pos x="520" y="0"/>
                  </a:cxn>
                  <a:cxn ang="0">
                    <a:pos x="648" y="112"/>
                  </a:cxn>
                  <a:cxn ang="0">
                    <a:pos x="660" y="280"/>
                  </a:cxn>
                  <a:cxn ang="0">
                    <a:pos x="632" y="432"/>
                  </a:cxn>
                  <a:cxn ang="0">
                    <a:pos x="544" y="624"/>
                  </a:cxn>
                  <a:cxn ang="0">
                    <a:pos x="572" y="692"/>
                  </a:cxn>
                  <a:cxn ang="0">
                    <a:pos x="640" y="716"/>
                  </a:cxn>
                </a:cxnLst>
                <a:rect l="0" t="0" r="r" b="b"/>
                <a:pathLst>
                  <a:path w="660" h="716">
                    <a:moveTo>
                      <a:pt x="0" y="172"/>
                    </a:moveTo>
                    <a:lnTo>
                      <a:pt x="168" y="60"/>
                    </a:lnTo>
                    <a:lnTo>
                      <a:pt x="348" y="0"/>
                    </a:lnTo>
                    <a:lnTo>
                      <a:pt x="520" y="0"/>
                    </a:lnTo>
                    <a:lnTo>
                      <a:pt x="648" y="112"/>
                    </a:lnTo>
                    <a:lnTo>
                      <a:pt x="660" y="280"/>
                    </a:lnTo>
                    <a:lnTo>
                      <a:pt x="632" y="432"/>
                    </a:lnTo>
                    <a:lnTo>
                      <a:pt x="544" y="624"/>
                    </a:lnTo>
                    <a:lnTo>
                      <a:pt x="572" y="692"/>
                    </a:lnTo>
                    <a:lnTo>
                      <a:pt x="640" y="716"/>
                    </a:lnTo>
                  </a:path>
                </a:pathLst>
              </a:custGeom>
              <a:noFill/>
              <a:ln w="28575" cmpd="sng">
                <a:solidFill>
                  <a:srgbClr val="9999FF"/>
                </a:solidFill>
                <a:round/>
                <a:headEnd/>
                <a:tailEnd/>
              </a:ln>
              <a:effectLst/>
            </p:spPr>
            <p:txBody>
              <a:bodyPr/>
              <a:lstStyle/>
              <a:p>
                <a:endParaRPr lang="el-GR"/>
              </a:p>
            </p:txBody>
          </p:sp>
          <p:sp>
            <p:nvSpPr>
              <p:cNvPr id="52100" name="Freeform 900"/>
              <p:cNvSpPr>
                <a:spLocks/>
              </p:cNvSpPr>
              <p:nvPr/>
            </p:nvSpPr>
            <p:spPr bwMode="auto">
              <a:xfrm>
                <a:off x="2980" y="1468"/>
                <a:ext cx="664" cy="752"/>
              </a:xfrm>
              <a:custGeom>
                <a:avLst/>
                <a:gdLst/>
                <a:ahLst/>
                <a:cxnLst>
                  <a:cxn ang="0">
                    <a:pos x="664" y="160"/>
                  </a:cxn>
                  <a:cxn ang="0">
                    <a:pos x="516" y="36"/>
                  </a:cxn>
                  <a:cxn ang="0">
                    <a:pos x="340" y="0"/>
                  </a:cxn>
                  <a:cxn ang="0">
                    <a:pos x="160" y="12"/>
                  </a:cxn>
                  <a:cxn ang="0">
                    <a:pos x="28" y="120"/>
                  </a:cxn>
                  <a:cxn ang="0">
                    <a:pos x="0" y="304"/>
                  </a:cxn>
                  <a:cxn ang="0">
                    <a:pos x="40" y="456"/>
                  </a:cxn>
                  <a:cxn ang="0">
                    <a:pos x="144" y="656"/>
                  </a:cxn>
                  <a:cxn ang="0">
                    <a:pos x="116" y="724"/>
                  </a:cxn>
                  <a:cxn ang="0">
                    <a:pos x="60" y="752"/>
                  </a:cxn>
                </a:cxnLst>
                <a:rect l="0" t="0" r="r" b="b"/>
                <a:pathLst>
                  <a:path w="664" h="752">
                    <a:moveTo>
                      <a:pt x="664" y="160"/>
                    </a:moveTo>
                    <a:lnTo>
                      <a:pt x="516" y="36"/>
                    </a:lnTo>
                    <a:lnTo>
                      <a:pt x="340" y="0"/>
                    </a:lnTo>
                    <a:lnTo>
                      <a:pt x="160" y="12"/>
                    </a:lnTo>
                    <a:lnTo>
                      <a:pt x="28" y="120"/>
                    </a:lnTo>
                    <a:lnTo>
                      <a:pt x="0" y="304"/>
                    </a:lnTo>
                    <a:lnTo>
                      <a:pt x="40" y="456"/>
                    </a:lnTo>
                    <a:lnTo>
                      <a:pt x="144" y="656"/>
                    </a:lnTo>
                    <a:lnTo>
                      <a:pt x="116" y="724"/>
                    </a:lnTo>
                    <a:lnTo>
                      <a:pt x="60" y="752"/>
                    </a:lnTo>
                  </a:path>
                </a:pathLst>
              </a:custGeom>
              <a:noFill/>
              <a:ln w="28575" cmpd="sng">
                <a:solidFill>
                  <a:srgbClr val="9999FF"/>
                </a:solidFill>
                <a:round/>
                <a:headEnd/>
                <a:tailEnd/>
              </a:ln>
              <a:effectLst/>
            </p:spPr>
            <p:txBody>
              <a:bodyPr/>
              <a:lstStyle/>
              <a:p>
                <a:endParaRPr lang="el-GR"/>
              </a:p>
            </p:txBody>
          </p:sp>
          <p:sp>
            <p:nvSpPr>
              <p:cNvPr id="52101" name="Freeform 901"/>
              <p:cNvSpPr>
                <a:spLocks/>
              </p:cNvSpPr>
              <p:nvPr/>
            </p:nvSpPr>
            <p:spPr bwMode="auto">
              <a:xfrm>
                <a:off x="2784" y="2106"/>
                <a:ext cx="183" cy="66"/>
              </a:xfrm>
              <a:custGeom>
                <a:avLst/>
                <a:gdLst/>
                <a:ahLst/>
                <a:cxnLst>
                  <a:cxn ang="0">
                    <a:pos x="0" y="6"/>
                  </a:cxn>
                  <a:cxn ang="0">
                    <a:pos x="99" y="66"/>
                  </a:cxn>
                  <a:cxn ang="0">
                    <a:pos x="183" y="0"/>
                  </a:cxn>
                </a:cxnLst>
                <a:rect l="0" t="0" r="r" b="b"/>
                <a:pathLst>
                  <a:path w="183" h="66">
                    <a:moveTo>
                      <a:pt x="0" y="6"/>
                    </a:moveTo>
                    <a:lnTo>
                      <a:pt x="99" y="66"/>
                    </a:lnTo>
                    <a:lnTo>
                      <a:pt x="183" y="0"/>
                    </a:lnTo>
                  </a:path>
                </a:pathLst>
              </a:custGeom>
              <a:noFill/>
              <a:ln w="28575" cmpd="sng">
                <a:solidFill>
                  <a:srgbClr val="9999FF"/>
                </a:solidFill>
                <a:round/>
                <a:headEnd/>
                <a:tailEnd/>
              </a:ln>
              <a:effectLst/>
            </p:spPr>
            <p:txBody>
              <a:bodyPr/>
              <a:lstStyle/>
              <a:p>
                <a:endParaRPr lang="el-GR"/>
              </a:p>
            </p:txBody>
          </p:sp>
          <p:sp>
            <p:nvSpPr>
              <p:cNvPr id="52102" name="Freeform 902"/>
              <p:cNvSpPr>
                <a:spLocks/>
              </p:cNvSpPr>
              <p:nvPr/>
            </p:nvSpPr>
            <p:spPr bwMode="auto">
              <a:xfrm>
                <a:off x="2274" y="1641"/>
                <a:ext cx="384" cy="126"/>
              </a:xfrm>
              <a:custGeom>
                <a:avLst/>
                <a:gdLst/>
                <a:ahLst/>
                <a:cxnLst>
                  <a:cxn ang="0">
                    <a:pos x="0" y="108"/>
                  </a:cxn>
                  <a:cxn ang="0">
                    <a:pos x="87" y="36"/>
                  </a:cxn>
                  <a:cxn ang="0">
                    <a:pos x="183" y="0"/>
                  </a:cxn>
                  <a:cxn ang="0">
                    <a:pos x="294" y="18"/>
                  </a:cxn>
                  <a:cxn ang="0">
                    <a:pos x="384" y="69"/>
                  </a:cxn>
                  <a:cxn ang="0">
                    <a:pos x="297" y="105"/>
                  </a:cxn>
                  <a:cxn ang="0">
                    <a:pos x="192" y="126"/>
                  </a:cxn>
                  <a:cxn ang="0">
                    <a:pos x="87" y="126"/>
                  </a:cxn>
                  <a:cxn ang="0">
                    <a:pos x="0" y="108"/>
                  </a:cxn>
                </a:cxnLst>
                <a:rect l="0" t="0" r="r" b="b"/>
                <a:pathLst>
                  <a:path w="384" h="126">
                    <a:moveTo>
                      <a:pt x="0" y="108"/>
                    </a:moveTo>
                    <a:lnTo>
                      <a:pt x="87" y="36"/>
                    </a:lnTo>
                    <a:lnTo>
                      <a:pt x="183" y="0"/>
                    </a:lnTo>
                    <a:lnTo>
                      <a:pt x="294" y="18"/>
                    </a:lnTo>
                    <a:lnTo>
                      <a:pt x="384" y="69"/>
                    </a:lnTo>
                    <a:lnTo>
                      <a:pt x="297" y="105"/>
                    </a:lnTo>
                    <a:lnTo>
                      <a:pt x="192" y="126"/>
                    </a:lnTo>
                    <a:lnTo>
                      <a:pt x="87" y="126"/>
                    </a:lnTo>
                    <a:lnTo>
                      <a:pt x="0" y="108"/>
                    </a:lnTo>
                    <a:close/>
                  </a:path>
                </a:pathLst>
              </a:custGeom>
              <a:noFill/>
              <a:ln w="28575" cmpd="sng">
                <a:solidFill>
                  <a:srgbClr val="9999FF"/>
                </a:solidFill>
                <a:round/>
                <a:headEnd/>
                <a:tailEnd/>
              </a:ln>
              <a:effectLst/>
            </p:spPr>
            <p:txBody>
              <a:bodyPr/>
              <a:lstStyle/>
              <a:p>
                <a:endParaRPr lang="el-GR"/>
              </a:p>
            </p:txBody>
          </p:sp>
          <p:sp>
            <p:nvSpPr>
              <p:cNvPr id="52103" name="Freeform 903"/>
              <p:cNvSpPr>
                <a:spLocks/>
              </p:cNvSpPr>
              <p:nvPr/>
            </p:nvSpPr>
            <p:spPr bwMode="auto">
              <a:xfrm>
                <a:off x="3105" y="1620"/>
                <a:ext cx="375" cy="126"/>
              </a:xfrm>
              <a:custGeom>
                <a:avLst/>
                <a:gdLst/>
                <a:ahLst/>
                <a:cxnLst>
                  <a:cxn ang="0">
                    <a:pos x="0" y="84"/>
                  </a:cxn>
                  <a:cxn ang="0">
                    <a:pos x="81" y="18"/>
                  </a:cxn>
                  <a:cxn ang="0">
                    <a:pos x="183" y="0"/>
                  </a:cxn>
                  <a:cxn ang="0">
                    <a:pos x="279" y="24"/>
                  </a:cxn>
                  <a:cxn ang="0">
                    <a:pos x="375" y="96"/>
                  </a:cxn>
                  <a:cxn ang="0">
                    <a:pos x="288" y="117"/>
                  </a:cxn>
                  <a:cxn ang="0">
                    <a:pos x="186" y="126"/>
                  </a:cxn>
                  <a:cxn ang="0">
                    <a:pos x="87" y="108"/>
                  </a:cxn>
                  <a:cxn ang="0">
                    <a:pos x="0" y="84"/>
                  </a:cxn>
                </a:cxnLst>
                <a:rect l="0" t="0" r="r" b="b"/>
                <a:pathLst>
                  <a:path w="375" h="126">
                    <a:moveTo>
                      <a:pt x="0" y="84"/>
                    </a:moveTo>
                    <a:lnTo>
                      <a:pt x="81" y="18"/>
                    </a:lnTo>
                    <a:lnTo>
                      <a:pt x="183" y="0"/>
                    </a:lnTo>
                    <a:lnTo>
                      <a:pt x="279" y="24"/>
                    </a:lnTo>
                    <a:lnTo>
                      <a:pt x="375" y="96"/>
                    </a:lnTo>
                    <a:lnTo>
                      <a:pt x="288" y="117"/>
                    </a:lnTo>
                    <a:lnTo>
                      <a:pt x="186" y="126"/>
                    </a:lnTo>
                    <a:lnTo>
                      <a:pt x="87" y="108"/>
                    </a:lnTo>
                    <a:lnTo>
                      <a:pt x="0" y="84"/>
                    </a:lnTo>
                    <a:close/>
                  </a:path>
                </a:pathLst>
              </a:custGeom>
              <a:noFill/>
              <a:ln w="28575" cmpd="sng">
                <a:solidFill>
                  <a:srgbClr val="9999FF"/>
                </a:solidFill>
                <a:round/>
                <a:headEnd/>
                <a:tailEnd/>
              </a:ln>
              <a:effectLst/>
            </p:spPr>
            <p:txBody>
              <a:bodyPr/>
              <a:lstStyle/>
              <a:p>
                <a:endParaRPr lang="el-GR"/>
              </a:p>
            </p:txBody>
          </p:sp>
        </p:grpSp>
        <p:grpSp>
          <p:nvGrpSpPr>
            <p:cNvPr id="52104" name="Group 904"/>
            <p:cNvGrpSpPr>
              <a:grpSpLocks/>
            </p:cNvGrpSpPr>
            <p:nvPr/>
          </p:nvGrpSpPr>
          <p:grpSpPr bwMode="auto">
            <a:xfrm>
              <a:off x="1843" y="1452"/>
              <a:ext cx="2043" cy="1750"/>
              <a:chOff x="1843" y="1452"/>
              <a:chExt cx="2043" cy="1750"/>
            </a:xfrm>
          </p:grpSpPr>
          <p:sp>
            <p:nvSpPr>
              <p:cNvPr id="52105" name="Rectangle 905"/>
              <p:cNvSpPr>
                <a:spLocks noChangeArrowheads="1"/>
              </p:cNvSpPr>
              <p:nvPr/>
            </p:nvSpPr>
            <p:spPr bwMode="auto">
              <a:xfrm>
                <a:off x="2259" y="1736"/>
                <a:ext cx="31" cy="30"/>
              </a:xfrm>
              <a:prstGeom prst="rect">
                <a:avLst/>
              </a:prstGeom>
              <a:solidFill>
                <a:srgbClr val="000000"/>
              </a:solidFill>
              <a:ln w="1588">
                <a:solidFill>
                  <a:srgbClr val="008000"/>
                </a:solidFill>
                <a:miter lim="800000"/>
                <a:headEnd/>
                <a:tailEnd/>
              </a:ln>
            </p:spPr>
            <p:txBody>
              <a:bodyPr/>
              <a:lstStyle/>
              <a:p>
                <a:endParaRPr lang="el-GR"/>
              </a:p>
            </p:txBody>
          </p:sp>
          <p:sp>
            <p:nvSpPr>
              <p:cNvPr id="52106" name="Rectangle 906"/>
              <p:cNvSpPr>
                <a:spLocks noChangeArrowheads="1"/>
              </p:cNvSpPr>
              <p:nvPr/>
            </p:nvSpPr>
            <p:spPr bwMode="auto">
              <a:xfrm>
                <a:off x="2641" y="1698"/>
                <a:ext cx="31" cy="31"/>
              </a:xfrm>
              <a:prstGeom prst="rect">
                <a:avLst/>
              </a:prstGeom>
              <a:solidFill>
                <a:srgbClr val="000000"/>
              </a:solidFill>
              <a:ln w="1588">
                <a:solidFill>
                  <a:srgbClr val="008000"/>
                </a:solidFill>
                <a:miter lim="800000"/>
                <a:headEnd/>
                <a:tailEnd/>
              </a:ln>
            </p:spPr>
            <p:txBody>
              <a:bodyPr/>
              <a:lstStyle/>
              <a:p>
                <a:endParaRPr lang="el-GR"/>
              </a:p>
            </p:txBody>
          </p:sp>
          <p:sp>
            <p:nvSpPr>
              <p:cNvPr id="52107" name="Rectangle 907"/>
              <p:cNvSpPr>
                <a:spLocks noChangeArrowheads="1"/>
              </p:cNvSpPr>
              <p:nvPr/>
            </p:nvSpPr>
            <p:spPr bwMode="auto">
              <a:xfrm>
                <a:off x="2346" y="1662"/>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2108" name="Rectangle 908"/>
              <p:cNvSpPr>
                <a:spLocks noChangeArrowheads="1"/>
              </p:cNvSpPr>
              <p:nvPr/>
            </p:nvSpPr>
            <p:spPr bwMode="auto">
              <a:xfrm>
                <a:off x="2445" y="1628"/>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2109" name="Rectangle 909"/>
              <p:cNvSpPr>
                <a:spLocks noChangeArrowheads="1"/>
              </p:cNvSpPr>
              <p:nvPr/>
            </p:nvSpPr>
            <p:spPr bwMode="auto">
              <a:xfrm>
                <a:off x="2553" y="1645"/>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2110" name="Rectangle 910"/>
              <p:cNvSpPr>
                <a:spLocks noChangeArrowheads="1"/>
              </p:cNvSpPr>
              <p:nvPr/>
            </p:nvSpPr>
            <p:spPr bwMode="auto">
              <a:xfrm>
                <a:off x="2347" y="1753"/>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2111" name="Rectangle 911"/>
              <p:cNvSpPr>
                <a:spLocks noChangeArrowheads="1"/>
              </p:cNvSpPr>
              <p:nvPr/>
            </p:nvSpPr>
            <p:spPr bwMode="auto">
              <a:xfrm>
                <a:off x="2456" y="1752"/>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2112" name="Rectangle 912"/>
              <p:cNvSpPr>
                <a:spLocks noChangeArrowheads="1"/>
              </p:cNvSpPr>
              <p:nvPr/>
            </p:nvSpPr>
            <p:spPr bwMode="auto">
              <a:xfrm>
                <a:off x="2553" y="1733"/>
                <a:ext cx="30" cy="31"/>
              </a:xfrm>
              <a:prstGeom prst="rect">
                <a:avLst/>
              </a:prstGeom>
              <a:solidFill>
                <a:srgbClr val="000000"/>
              </a:solidFill>
              <a:ln w="1588">
                <a:solidFill>
                  <a:srgbClr val="008000"/>
                </a:solidFill>
                <a:miter lim="800000"/>
                <a:headEnd/>
                <a:tailEnd/>
              </a:ln>
            </p:spPr>
            <p:txBody>
              <a:bodyPr/>
              <a:lstStyle/>
              <a:p>
                <a:endParaRPr lang="el-GR"/>
              </a:p>
            </p:txBody>
          </p:sp>
          <p:sp>
            <p:nvSpPr>
              <p:cNvPr id="52113" name="Rectangle 913"/>
              <p:cNvSpPr>
                <a:spLocks noChangeArrowheads="1"/>
              </p:cNvSpPr>
              <p:nvPr/>
            </p:nvSpPr>
            <p:spPr bwMode="auto">
              <a:xfrm>
                <a:off x="3464" y="1704"/>
                <a:ext cx="30" cy="31"/>
              </a:xfrm>
              <a:prstGeom prst="rect">
                <a:avLst/>
              </a:prstGeom>
              <a:solidFill>
                <a:srgbClr val="000000"/>
              </a:solidFill>
              <a:ln w="1588">
                <a:solidFill>
                  <a:srgbClr val="008000"/>
                </a:solidFill>
                <a:miter lim="800000"/>
                <a:headEnd/>
                <a:tailEnd/>
              </a:ln>
            </p:spPr>
            <p:txBody>
              <a:bodyPr/>
              <a:lstStyle/>
              <a:p>
                <a:endParaRPr lang="el-GR"/>
              </a:p>
            </p:txBody>
          </p:sp>
          <p:sp>
            <p:nvSpPr>
              <p:cNvPr id="52114" name="Rectangle 914"/>
              <p:cNvSpPr>
                <a:spLocks noChangeArrowheads="1"/>
              </p:cNvSpPr>
              <p:nvPr/>
            </p:nvSpPr>
            <p:spPr bwMode="auto">
              <a:xfrm>
                <a:off x="3090" y="1693"/>
                <a:ext cx="30" cy="31"/>
              </a:xfrm>
              <a:prstGeom prst="rect">
                <a:avLst/>
              </a:prstGeom>
              <a:solidFill>
                <a:srgbClr val="000000"/>
              </a:solidFill>
              <a:ln w="1588">
                <a:solidFill>
                  <a:srgbClr val="008000"/>
                </a:solidFill>
                <a:miter lim="800000"/>
                <a:headEnd/>
                <a:tailEnd/>
              </a:ln>
            </p:spPr>
            <p:txBody>
              <a:bodyPr/>
              <a:lstStyle/>
              <a:p>
                <a:endParaRPr lang="el-GR"/>
              </a:p>
            </p:txBody>
          </p:sp>
          <p:sp>
            <p:nvSpPr>
              <p:cNvPr id="52115" name="Rectangle 915"/>
              <p:cNvSpPr>
                <a:spLocks noChangeArrowheads="1"/>
              </p:cNvSpPr>
              <p:nvPr/>
            </p:nvSpPr>
            <p:spPr bwMode="auto">
              <a:xfrm>
                <a:off x="3371" y="1634"/>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2116" name="Rectangle 916"/>
              <p:cNvSpPr>
                <a:spLocks noChangeArrowheads="1"/>
              </p:cNvSpPr>
              <p:nvPr/>
            </p:nvSpPr>
            <p:spPr bwMode="auto">
              <a:xfrm>
                <a:off x="3274" y="1607"/>
                <a:ext cx="30" cy="31"/>
              </a:xfrm>
              <a:prstGeom prst="rect">
                <a:avLst/>
              </a:prstGeom>
              <a:solidFill>
                <a:srgbClr val="000000"/>
              </a:solidFill>
              <a:ln w="1588">
                <a:solidFill>
                  <a:srgbClr val="008000"/>
                </a:solidFill>
                <a:miter lim="800000"/>
                <a:headEnd/>
                <a:tailEnd/>
              </a:ln>
            </p:spPr>
            <p:txBody>
              <a:bodyPr/>
              <a:lstStyle/>
              <a:p>
                <a:endParaRPr lang="el-GR"/>
              </a:p>
            </p:txBody>
          </p:sp>
          <p:sp>
            <p:nvSpPr>
              <p:cNvPr id="52117" name="Rectangle 917"/>
              <p:cNvSpPr>
                <a:spLocks noChangeArrowheads="1"/>
              </p:cNvSpPr>
              <p:nvPr/>
            </p:nvSpPr>
            <p:spPr bwMode="auto">
              <a:xfrm>
                <a:off x="3170" y="1628"/>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2118" name="Rectangle 918"/>
              <p:cNvSpPr>
                <a:spLocks noChangeArrowheads="1"/>
              </p:cNvSpPr>
              <p:nvPr/>
            </p:nvSpPr>
            <p:spPr bwMode="auto">
              <a:xfrm>
                <a:off x="3379" y="1724"/>
                <a:ext cx="31" cy="30"/>
              </a:xfrm>
              <a:prstGeom prst="rect">
                <a:avLst/>
              </a:prstGeom>
              <a:solidFill>
                <a:srgbClr val="000000"/>
              </a:solidFill>
              <a:ln w="1588">
                <a:solidFill>
                  <a:srgbClr val="008000"/>
                </a:solidFill>
                <a:miter lim="800000"/>
                <a:headEnd/>
                <a:tailEnd/>
              </a:ln>
            </p:spPr>
            <p:txBody>
              <a:bodyPr/>
              <a:lstStyle/>
              <a:p>
                <a:endParaRPr lang="el-GR"/>
              </a:p>
            </p:txBody>
          </p:sp>
          <p:sp>
            <p:nvSpPr>
              <p:cNvPr id="52119" name="Rectangle 919"/>
              <p:cNvSpPr>
                <a:spLocks noChangeArrowheads="1"/>
              </p:cNvSpPr>
              <p:nvPr/>
            </p:nvSpPr>
            <p:spPr bwMode="auto">
              <a:xfrm>
                <a:off x="3281" y="1733"/>
                <a:ext cx="30" cy="31"/>
              </a:xfrm>
              <a:prstGeom prst="rect">
                <a:avLst/>
              </a:prstGeom>
              <a:solidFill>
                <a:srgbClr val="000000"/>
              </a:solidFill>
              <a:ln w="1588">
                <a:solidFill>
                  <a:srgbClr val="008000"/>
                </a:solidFill>
                <a:miter lim="800000"/>
                <a:headEnd/>
                <a:tailEnd/>
              </a:ln>
            </p:spPr>
            <p:txBody>
              <a:bodyPr/>
              <a:lstStyle/>
              <a:p>
                <a:endParaRPr lang="el-GR"/>
              </a:p>
            </p:txBody>
          </p:sp>
          <p:sp>
            <p:nvSpPr>
              <p:cNvPr id="52120" name="Rectangle 920"/>
              <p:cNvSpPr>
                <a:spLocks noChangeArrowheads="1"/>
              </p:cNvSpPr>
              <p:nvPr/>
            </p:nvSpPr>
            <p:spPr bwMode="auto">
              <a:xfrm>
                <a:off x="3177" y="1715"/>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2121" name="Rectangle 921"/>
              <p:cNvSpPr>
                <a:spLocks noChangeArrowheads="1"/>
              </p:cNvSpPr>
              <p:nvPr/>
            </p:nvSpPr>
            <p:spPr bwMode="auto">
              <a:xfrm>
                <a:off x="2445" y="1676"/>
                <a:ext cx="30" cy="31"/>
              </a:xfrm>
              <a:prstGeom prst="rect">
                <a:avLst/>
              </a:prstGeom>
              <a:solidFill>
                <a:srgbClr val="000000"/>
              </a:solidFill>
              <a:ln w="1588">
                <a:solidFill>
                  <a:srgbClr val="008000"/>
                </a:solidFill>
                <a:miter lim="800000"/>
                <a:headEnd/>
                <a:tailEnd/>
              </a:ln>
            </p:spPr>
            <p:txBody>
              <a:bodyPr/>
              <a:lstStyle/>
              <a:p>
                <a:endParaRPr lang="el-GR"/>
              </a:p>
            </p:txBody>
          </p:sp>
          <p:sp>
            <p:nvSpPr>
              <p:cNvPr id="52122" name="Rectangle 922"/>
              <p:cNvSpPr>
                <a:spLocks noChangeArrowheads="1"/>
              </p:cNvSpPr>
              <p:nvPr/>
            </p:nvSpPr>
            <p:spPr bwMode="auto">
              <a:xfrm>
                <a:off x="3274" y="1656"/>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2123" name="Rectangle 923"/>
              <p:cNvSpPr>
                <a:spLocks noChangeArrowheads="1"/>
              </p:cNvSpPr>
              <p:nvPr/>
            </p:nvSpPr>
            <p:spPr bwMode="auto">
              <a:xfrm>
                <a:off x="1843" y="1929"/>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2124" name="Rectangle 924"/>
              <p:cNvSpPr>
                <a:spLocks noChangeArrowheads="1"/>
              </p:cNvSpPr>
              <p:nvPr/>
            </p:nvSpPr>
            <p:spPr bwMode="auto">
              <a:xfrm>
                <a:off x="1868" y="2082"/>
                <a:ext cx="30" cy="31"/>
              </a:xfrm>
              <a:prstGeom prst="rect">
                <a:avLst/>
              </a:prstGeom>
              <a:solidFill>
                <a:srgbClr val="000000"/>
              </a:solidFill>
              <a:ln w="1588">
                <a:solidFill>
                  <a:srgbClr val="008000"/>
                </a:solidFill>
                <a:miter lim="800000"/>
                <a:headEnd/>
                <a:tailEnd/>
              </a:ln>
            </p:spPr>
            <p:txBody>
              <a:bodyPr/>
              <a:lstStyle/>
              <a:p>
                <a:endParaRPr lang="el-GR"/>
              </a:p>
            </p:txBody>
          </p:sp>
          <p:sp>
            <p:nvSpPr>
              <p:cNvPr id="52125" name="Rectangle 925"/>
              <p:cNvSpPr>
                <a:spLocks noChangeArrowheads="1"/>
              </p:cNvSpPr>
              <p:nvPr/>
            </p:nvSpPr>
            <p:spPr bwMode="auto">
              <a:xfrm>
                <a:off x="1899" y="2272"/>
                <a:ext cx="31" cy="30"/>
              </a:xfrm>
              <a:prstGeom prst="rect">
                <a:avLst/>
              </a:prstGeom>
              <a:solidFill>
                <a:srgbClr val="000000"/>
              </a:solidFill>
              <a:ln w="1588">
                <a:solidFill>
                  <a:srgbClr val="008000"/>
                </a:solidFill>
                <a:miter lim="800000"/>
                <a:headEnd/>
                <a:tailEnd/>
              </a:ln>
            </p:spPr>
            <p:txBody>
              <a:bodyPr/>
              <a:lstStyle/>
              <a:p>
                <a:endParaRPr lang="el-GR"/>
              </a:p>
            </p:txBody>
          </p:sp>
          <p:sp>
            <p:nvSpPr>
              <p:cNvPr id="52126" name="Rectangle 926"/>
              <p:cNvSpPr>
                <a:spLocks noChangeArrowheads="1"/>
              </p:cNvSpPr>
              <p:nvPr/>
            </p:nvSpPr>
            <p:spPr bwMode="auto">
              <a:xfrm>
                <a:off x="1958" y="2456"/>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2127" name="Rectangle 927"/>
              <p:cNvSpPr>
                <a:spLocks noChangeArrowheads="1"/>
              </p:cNvSpPr>
              <p:nvPr/>
            </p:nvSpPr>
            <p:spPr bwMode="auto">
              <a:xfrm>
                <a:off x="2021" y="2646"/>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2128" name="Rectangle 928"/>
              <p:cNvSpPr>
                <a:spLocks noChangeArrowheads="1"/>
              </p:cNvSpPr>
              <p:nvPr/>
            </p:nvSpPr>
            <p:spPr bwMode="auto">
              <a:xfrm>
                <a:off x="2099" y="2827"/>
                <a:ext cx="31" cy="30"/>
              </a:xfrm>
              <a:prstGeom prst="rect">
                <a:avLst/>
              </a:prstGeom>
              <a:solidFill>
                <a:srgbClr val="000000"/>
              </a:solidFill>
              <a:ln w="1588">
                <a:solidFill>
                  <a:srgbClr val="008000"/>
                </a:solidFill>
                <a:miter lim="800000"/>
                <a:headEnd/>
                <a:tailEnd/>
              </a:ln>
            </p:spPr>
            <p:txBody>
              <a:bodyPr/>
              <a:lstStyle/>
              <a:p>
                <a:endParaRPr lang="el-GR"/>
              </a:p>
            </p:txBody>
          </p:sp>
          <p:sp>
            <p:nvSpPr>
              <p:cNvPr id="52129" name="Rectangle 929"/>
              <p:cNvSpPr>
                <a:spLocks noChangeArrowheads="1"/>
              </p:cNvSpPr>
              <p:nvPr/>
            </p:nvSpPr>
            <p:spPr bwMode="auto">
              <a:xfrm>
                <a:off x="2218" y="2950"/>
                <a:ext cx="31" cy="31"/>
              </a:xfrm>
              <a:prstGeom prst="rect">
                <a:avLst/>
              </a:prstGeom>
              <a:solidFill>
                <a:srgbClr val="000000"/>
              </a:solidFill>
              <a:ln w="1588">
                <a:solidFill>
                  <a:srgbClr val="008000"/>
                </a:solidFill>
                <a:miter lim="800000"/>
                <a:headEnd/>
                <a:tailEnd/>
              </a:ln>
            </p:spPr>
            <p:txBody>
              <a:bodyPr/>
              <a:lstStyle/>
              <a:p>
                <a:endParaRPr lang="el-GR"/>
              </a:p>
            </p:txBody>
          </p:sp>
          <p:sp>
            <p:nvSpPr>
              <p:cNvPr id="52130" name="Rectangle 930"/>
              <p:cNvSpPr>
                <a:spLocks noChangeArrowheads="1"/>
              </p:cNvSpPr>
              <p:nvPr/>
            </p:nvSpPr>
            <p:spPr bwMode="auto">
              <a:xfrm>
                <a:off x="2359" y="3050"/>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2131" name="Rectangle 931"/>
              <p:cNvSpPr>
                <a:spLocks noChangeArrowheads="1"/>
              </p:cNvSpPr>
              <p:nvPr/>
            </p:nvSpPr>
            <p:spPr bwMode="auto">
              <a:xfrm>
                <a:off x="2514" y="3127"/>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2132" name="Rectangle 932"/>
              <p:cNvSpPr>
                <a:spLocks noChangeArrowheads="1"/>
              </p:cNvSpPr>
              <p:nvPr/>
            </p:nvSpPr>
            <p:spPr bwMode="auto">
              <a:xfrm>
                <a:off x="2686" y="3171"/>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2133" name="Rectangle 933"/>
              <p:cNvSpPr>
                <a:spLocks noChangeArrowheads="1"/>
              </p:cNvSpPr>
              <p:nvPr/>
            </p:nvSpPr>
            <p:spPr bwMode="auto">
              <a:xfrm>
                <a:off x="2873" y="3172"/>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2134" name="Rectangle 934"/>
              <p:cNvSpPr>
                <a:spLocks noChangeArrowheads="1"/>
              </p:cNvSpPr>
              <p:nvPr/>
            </p:nvSpPr>
            <p:spPr bwMode="auto">
              <a:xfrm>
                <a:off x="3063" y="3155"/>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2135" name="Rectangle 935"/>
              <p:cNvSpPr>
                <a:spLocks noChangeArrowheads="1"/>
              </p:cNvSpPr>
              <p:nvPr/>
            </p:nvSpPr>
            <p:spPr bwMode="auto">
              <a:xfrm>
                <a:off x="3241" y="3113"/>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2136" name="Rectangle 936"/>
              <p:cNvSpPr>
                <a:spLocks noChangeArrowheads="1"/>
              </p:cNvSpPr>
              <p:nvPr/>
            </p:nvSpPr>
            <p:spPr bwMode="auto">
              <a:xfrm>
                <a:off x="3406" y="3045"/>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2137" name="Rectangle 937"/>
              <p:cNvSpPr>
                <a:spLocks noChangeArrowheads="1"/>
              </p:cNvSpPr>
              <p:nvPr/>
            </p:nvSpPr>
            <p:spPr bwMode="auto">
              <a:xfrm>
                <a:off x="3542" y="2944"/>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2138" name="Rectangle 938"/>
              <p:cNvSpPr>
                <a:spLocks noChangeArrowheads="1"/>
              </p:cNvSpPr>
              <p:nvPr/>
            </p:nvSpPr>
            <p:spPr bwMode="auto">
              <a:xfrm>
                <a:off x="3642" y="2812"/>
                <a:ext cx="31" cy="30"/>
              </a:xfrm>
              <a:prstGeom prst="rect">
                <a:avLst/>
              </a:prstGeom>
              <a:solidFill>
                <a:srgbClr val="000000"/>
              </a:solidFill>
              <a:ln w="1588">
                <a:solidFill>
                  <a:srgbClr val="008000"/>
                </a:solidFill>
                <a:miter lim="800000"/>
                <a:headEnd/>
                <a:tailEnd/>
              </a:ln>
            </p:spPr>
            <p:txBody>
              <a:bodyPr/>
              <a:lstStyle/>
              <a:p>
                <a:endParaRPr lang="el-GR"/>
              </a:p>
            </p:txBody>
          </p:sp>
          <p:sp>
            <p:nvSpPr>
              <p:cNvPr id="52139" name="Rectangle 939"/>
              <p:cNvSpPr>
                <a:spLocks noChangeArrowheads="1"/>
              </p:cNvSpPr>
              <p:nvPr/>
            </p:nvSpPr>
            <p:spPr bwMode="auto">
              <a:xfrm>
                <a:off x="3720" y="2623"/>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2140" name="Rectangle 940"/>
              <p:cNvSpPr>
                <a:spLocks noChangeArrowheads="1"/>
              </p:cNvSpPr>
              <p:nvPr/>
            </p:nvSpPr>
            <p:spPr bwMode="auto">
              <a:xfrm>
                <a:off x="3766" y="2421"/>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2141" name="Rectangle 941"/>
              <p:cNvSpPr>
                <a:spLocks noChangeArrowheads="1"/>
              </p:cNvSpPr>
              <p:nvPr/>
            </p:nvSpPr>
            <p:spPr bwMode="auto">
              <a:xfrm>
                <a:off x="3807" y="2221"/>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2142" name="Rectangle 942"/>
              <p:cNvSpPr>
                <a:spLocks noChangeArrowheads="1"/>
              </p:cNvSpPr>
              <p:nvPr/>
            </p:nvSpPr>
            <p:spPr bwMode="auto">
              <a:xfrm>
                <a:off x="3836" y="2024"/>
                <a:ext cx="31" cy="31"/>
              </a:xfrm>
              <a:prstGeom prst="rect">
                <a:avLst/>
              </a:prstGeom>
              <a:solidFill>
                <a:srgbClr val="000000"/>
              </a:solidFill>
              <a:ln w="1588">
                <a:solidFill>
                  <a:srgbClr val="008000"/>
                </a:solidFill>
                <a:miter lim="800000"/>
                <a:headEnd/>
                <a:tailEnd/>
              </a:ln>
            </p:spPr>
            <p:txBody>
              <a:bodyPr/>
              <a:lstStyle/>
              <a:p>
                <a:endParaRPr lang="el-GR"/>
              </a:p>
            </p:txBody>
          </p:sp>
          <p:sp>
            <p:nvSpPr>
              <p:cNvPr id="52143" name="Rectangle 943"/>
              <p:cNvSpPr>
                <a:spLocks noChangeArrowheads="1"/>
              </p:cNvSpPr>
              <p:nvPr/>
            </p:nvSpPr>
            <p:spPr bwMode="auto">
              <a:xfrm>
                <a:off x="3856" y="1878"/>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2144" name="Rectangle 944"/>
              <p:cNvSpPr>
                <a:spLocks noChangeArrowheads="1"/>
              </p:cNvSpPr>
              <p:nvPr/>
            </p:nvSpPr>
            <p:spPr bwMode="auto">
              <a:xfrm>
                <a:off x="2075" y="1662"/>
                <a:ext cx="31" cy="30"/>
              </a:xfrm>
              <a:prstGeom prst="rect">
                <a:avLst/>
              </a:prstGeom>
              <a:solidFill>
                <a:srgbClr val="000000"/>
              </a:solidFill>
              <a:ln w="1588">
                <a:solidFill>
                  <a:srgbClr val="008000"/>
                </a:solidFill>
                <a:miter lim="800000"/>
                <a:headEnd/>
                <a:tailEnd/>
              </a:ln>
            </p:spPr>
            <p:txBody>
              <a:bodyPr/>
              <a:lstStyle/>
              <a:p>
                <a:endParaRPr lang="el-GR"/>
              </a:p>
            </p:txBody>
          </p:sp>
          <p:sp>
            <p:nvSpPr>
              <p:cNvPr id="52145" name="Rectangle 945"/>
              <p:cNvSpPr>
                <a:spLocks noChangeArrowheads="1"/>
              </p:cNvSpPr>
              <p:nvPr/>
            </p:nvSpPr>
            <p:spPr bwMode="auto">
              <a:xfrm>
                <a:off x="2239" y="1553"/>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2146" name="Rectangle 946"/>
              <p:cNvSpPr>
                <a:spLocks noChangeArrowheads="1"/>
              </p:cNvSpPr>
              <p:nvPr/>
            </p:nvSpPr>
            <p:spPr bwMode="auto">
              <a:xfrm>
                <a:off x="2413" y="1492"/>
                <a:ext cx="31" cy="30"/>
              </a:xfrm>
              <a:prstGeom prst="rect">
                <a:avLst/>
              </a:prstGeom>
              <a:solidFill>
                <a:srgbClr val="000000"/>
              </a:solidFill>
              <a:ln w="1588">
                <a:solidFill>
                  <a:srgbClr val="008000"/>
                </a:solidFill>
                <a:miter lim="800000"/>
                <a:headEnd/>
                <a:tailEnd/>
              </a:ln>
            </p:spPr>
            <p:txBody>
              <a:bodyPr/>
              <a:lstStyle/>
              <a:p>
                <a:endParaRPr lang="el-GR"/>
              </a:p>
            </p:txBody>
          </p:sp>
          <p:sp>
            <p:nvSpPr>
              <p:cNvPr id="52147" name="Rectangle 947"/>
              <p:cNvSpPr>
                <a:spLocks noChangeArrowheads="1"/>
              </p:cNvSpPr>
              <p:nvPr/>
            </p:nvSpPr>
            <p:spPr bwMode="auto">
              <a:xfrm>
                <a:off x="2590" y="1493"/>
                <a:ext cx="31" cy="31"/>
              </a:xfrm>
              <a:prstGeom prst="rect">
                <a:avLst/>
              </a:prstGeom>
              <a:solidFill>
                <a:srgbClr val="000000"/>
              </a:solidFill>
              <a:ln w="1588">
                <a:solidFill>
                  <a:srgbClr val="008000"/>
                </a:solidFill>
                <a:miter lim="800000"/>
                <a:headEnd/>
                <a:tailEnd/>
              </a:ln>
            </p:spPr>
            <p:txBody>
              <a:bodyPr/>
              <a:lstStyle/>
              <a:p>
                <a:endParaRPr lang="el-GR"/>
              </a:p>
            </p:txBody>
          </p:sp>
          <p:sp>
            <p:nvSpPr>
              <p:cNvPr id="52148" name="Rectangle 948"/>
              <p:cNvSpPr>
                <a:spLocks noChangeArrowheads="1"/>
              </p:cNvSpPr>
              <p:nvPr/>
            </p:nvSpPr>
            <p:spPr bwMode="auto">
              <a:xfrm>
                <a:off x="2714" y="1598"/>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2149" name="Rectangle 949"/>
              <p:cNvSpPr>
                <a:spLocks noChangeArrowheads="1"/>
              </p:cNvSpPr>
              <p:nvPr/>
            </p:nvSpPr>
            <p:spPr bwMode="auto">
              <a:xfrm>
                <a:off x="2730" y="1770"/>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2150" name="Rectangle 950"/>
              <p:cNvSpPr>
                <a:spLocks noChangeArrowheads="1"/>
              </p:cNvSpPr>
              <p:nvPr/>
            </p:nvSpPr>
            <p:spPr bwMode="auto">
              <a:xfrm>
                <a:off x="2703" y="1924"/>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2151" name="Rectangle 951"/>
              <p:cNvSpPr>
                <a:spLocks noChangeArrowheads="1"/>
              </p:cNvSpPr>
              <p:nvPr/>
            </p:nvSpPr>
            <p:spPr bwMode="auto">
              <a:xfrm>
                <a:off x="2612" y="2116"/>
                <a:ext cx="30" cy="31"/>
              </a:xfrm>
              <a:prstGeom prst="rect">
                <a:avLst/>
              </a:prstGeom>
              <a:solidFill>
                <a:srgbClr val="000000"/>
              </a:solidFill>
              <a:ln w="1588">
                <a:solidFill>
                  <a:srgbClr val="008000"/>
                </a:solidFill>
                <a:miter lim="800000"/>
                <a:headEnd/>
                <a:tailEnd/>
              </a:ln>
            </p:spPr>
            <p:txBody>
              <a:bodyPr/>
              <a:lstStyle/>
              <a:p>
                <a:endParaRPr lang="el-GR"/>
              </a:p>
            </p:txBody>
          </p:sp>
          <p:sp>
            <p:nvSpPr>
              <p:cNvPr id="52152" name="Rectangle 952"/>
              <p:cNvSpPr>
                <a:spLocks noChangeArrowheads="1"/>
              </p:cNvSpPr>
              <p:nvPr/>
            </p:nvSpPr>
            <p:spPr bwMode="auto">
              <a:xfrm>
                <a:off x="2640" y="2183"/>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2153" name="Rectangle 953"/>
              <p:cNvSpPr>
                <a:spLocks noChangeArrowheads="1"/>
              </p:cNvSpPr>
              <p:nvPr/>
            </p:nvSpPr>
            <p:spPr bwMode="auto">
              <a:xfrm>
                <a:off x="2709" y="2204"/>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2154" name="Rectangle 954"/>
              <p:cNvSpPr>
                <a:spLocks noChangeArrowheads="1"/>
              </p:cNvSpPr>
              <p:nvPr/>
            </p:nvSpPr>
            <p:spPr bwMode="auto">
              <a:xfrm>
                <a:off x="3629" y="1612"/>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2155" name="Rectangle 955"/>
              <p:cNvSpPr>
                <a:spLocks noChangeArrowheads="1"/>
              </p:cNvSpPr>
              <p:nvPr/>
            </p:nvSpPr>
            <p:spPr bwMode="auto">
              <a:xfrm>
                <a:off x="3480" y="1497"/>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2156" name="Rectangle 956"/>
              <p:cNvSpPr>
                <a:spLocks noChangeArrowheads="1"/>
              </p:cNvSpPr>
              <p:nvPr/>
            </p:nvSpPr>
            <p:spPr bwMode="auto">
              <a:xfrm>
                <a:off x="3305" y="1452"/>
                <a:ext cx="31" cy="30"/>
              </a:xfrm>
              <a:prstGeom prst="rect">
                <a:avLst/>
              </a:prstGeom>
              <a:solidFill>
                <a:srgbClr val="000000"/>
              </a:solidFill>
              <a:ln w="1588">
                <a:solidFill>
                  <a:srgbClr val="008000"/>
                </a:solidFill>
                <a:miter lim="800000"/>
                <a:headEnd/>
                <a:tailEnd/>
              </a:ln>
            </p:spPr>
            <p:txBody>
              <a:bodyPr/>
              <a:lstStyle/>
              <a:p>
                <a:endParaRPr lang="el-GR"/>
              </a:p>
            </p:txBody>
          </p:sp>
          <p:sp>
            <p:nvSpPr>
              <p:cNvPr id="52157" name="Rectangle 957"/>
              <p:cNvSpPr>
                <a:spLocks noChangeArrowheads="1"/>
              </p:cNvSpPr>
              <p:nvPr/>
            </p:nvSpPr>
            <p:spPr bwMode="auto">
              <a:xfrm>
                <a:off x="3128" y="1469"/>
                <a:ext cx="31" cy="30"/>
              </a:xfrm>
              <a:prstGeom prst="rect">
                <a:avLst/>
              </a:prstGeom>
              <a:solidFill>
                <a:srgbClr val="000000"/>
              </a:solidFill>
              <a:ln w="1588">
                <a:solidFill>
                  <a:srgbClr val="008000"/>
                </a:solidFill>
                <a:miter lim="800000"/>
                <a:headEnd/>
                <a:tailEnd/>
              </a:ln>
            </p:spPr>
            <p:txBody>
              <a:bodyPr/>
              <a:lstStyle/>
              <a:p>
                <a:endParaRPr lang="el-GR"/>
              </a:p>
            </p:txBody>
          </p:sp>
          <p:sp>
            <p:nvSpPr>
              <p:cNvPr id="52158" name="Rectangle 958"/>
              <p:cNvSpPr>
                <a:spLocks noChangeArrowheads="1"/>
              </p:cNvSpPr>
              <p:nvPr/>
            </p:nvSpPr>
            <p:spPr bwMode="auto">
              <a:xfrm>
                <a:off x="2995" y="1579"/>
                <a:ext cx="30" cy="31"/>
              </a:xfrm>
              <a:prstGeom prst="rect">
                <a:avLst/>
              </a:prstGeom>
              <a:solidFill>
                <a:srgbClr val="000000"/>
              </a:solidFill>
              <a:ln w="1588">
                <a:solidFill>
                  <a:srgbClr val="008000"/>
                </a:solidFill>
                <a:miter lim="800000"/>
                <a:headEnd/>
                <a:tailEnd/>
              </a:ln>
            </p:spPr>
            <p:txBody>
              <a:bodyPr/>
              <a:lstStyle/>
              <a:p>
                <a:endParaRPr lang="el-GR"/>
              </a:p>
            </p:txBody>
          </p:sp>
          <p:sp>
            <p:nvSpPr>
              <p:cNvPr id="52159" name="Rectangle 959"/>
              <p:cNvSpPr>
                <a:spLocks noChangeArrowheads="1"/>
              </p:cNvSpPr>
              <p:nvPr/>
            </p:nvSpPr>
            <p:spPr bwMode="auto">
              <a:xfrm>
                <a:off x="2962" y="1762"/>
                <a:ext cx="31" cy="31"/>
              </a:xfrm>
              <a:prstGeom prst="rect">
                <a:avLst/>
              </a:prstGeom>
              <a:solidFill>
                <a:srgbClr val="000000"/>
              </a:solidFill>
              <a:ln w="1588">
                <a:solidFill>
                  <a:srgbClr val="008000"/>
                </a:solidFill>
                <a:miter lim="800000"/>
                <a:headEnd/>
                <a:tailEnd/>
              </a:ln>
            </p:spPr>
            <p:txBody>
              <a:bodyPr/>
              <a:lstStyle/>
              <a:p>
                <a:endParaRPr lang="el-GR"/>
              </a:p>
            </p:txBody>
          </p:sp>
          <p:sp>
            <p:nvSpPr>
              <p:cNvPr id="52160" name="Rectangle 960"/>
              <p:cNvSpPr>
                <a:spLocks noChangeArrowheads="1"/>
              </p:cNvSpPr>
              <p:nvPr/>
            </p:nvSpPr>
            <p:spPr bwMode="auto">
              <a:xfrm>
                <a:off x="3005" y="1910"/>
                <a:ext cx="30" cy="31"/>
              </a:xfrm>
              <a:prstGeom prst="rect">
                <a:avLst/>
              </a:prstGeom>
              <a:solidFill>
                <a:srgbClr val="000000"/>
              </a:solidFill>
              <a:ln w="1588">
                <a:solidFill>
                  <a:srgbClr val="008000"/>
                </a:solidFill>
                <a:miter lim="800000"/>
                <a:headEnd/>
                <a:tailEnd/>
              </a:ln>
            </p:spPr>
            <p:txBody>
              <a:bodyPr/>
              <a:lstStyle/>
              <a:p>
                <a:endParaRPr lang="el-GR"/>
              </a:p>
            </p:txBody>
          </p:sp>
          <p:sp>
            <p:nvSpPr>
              <p:cNvPr id="52161" name="Rectangle 961"/>
              <p:cNvSpPr>
                <a:spLocks noChangeArrowheads="1"/>
              </p:cNvSpPr>
              <p:nvPr/>
            </p:nvSpPr>
            <p:spPr bwMode="auto">
              <a:xfrm>
                <a:off x="3109" y="2112"/>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2162" name="Rectangle 962"/>
              <p:cNvSpPr>
                <a:spLocks noChangeArrowheads="1"/>
              </p:cNvSpPr>
              <p:nvPr/>
            </p:nvSpPr>
            <p:spPr bwMode="auto">
              <a:xfrm>
                <a:off x="3082" y="2178"/>
                <a:ext cx="31" cy="30"/>
              </a:xfrm>
              <a:prstGeom prst="rect">
                <a:avLst/>
              </a:prstGeom>
              <a:solidFill>
                <a:srgbClr val="000000"/>
              </a:solidFill>
              <a:ln w="1588">
                <a:solidFill>
                  <a:srgbClr val="008000"/>
                </a:solidFill>
                <a:miter lim="800000"/>
                <a:headEnd/>
                <a:tailEnd/>
              </a:ln>
            </p:spPr>
            <p:txBody>
              <a:bodyPr/>
              <a:lstStyle/>
              <a:p>
                <a:endParaRPr lang="el-GR"/>
              </a:p>
            </p:txBody>
          </p:sp>
          <p:sp>
            <p:nvSpPr>
              <p:cNvPr id="52163" name="Rectangle 963"/>
              <p:cNvSpPr>
                <a:spLocks noChangeArrowheads="1"/>
              </p:cNvSpPr>
              <p:nvPr/>
            </p:nvSpPr>
            <p:spPr bwMode="auto">
              <a:xfrm>
                <a:off x="3024" y="2208"/>
                <a:ext cx="31" cy="31"/>
              </a:xfrm>
              <a:prstGeom prst="rect">
                <a:avLst/>
              </a:prstGeom>
              <a:solidFill>
                <a:srgbClr val="000000"/>
              </a:solidFill>
              <a:ln w="1588">
                <a:solidFill>
                  <a:srgbClr val="008000"/>
                </a:solidFill>
                <a:miter lim="800000"/>
                <a:headEnd/>
                <a:tailEnd/>
              </a:ln>
            </p:spPr>
            <p:txBody>
              <a:bodyPr/>
              <a:lstStyle/>
              <a:p>
                <a:endParaRPr lang="el-GR"/>
              </a:p>
            </p:txBody>
          </p:sp>
          <p:sp>
            <p:nvSpPr>
              <p:cNvPr id="52164" name="Rectangle 964"/>
              <p:cNvSpPr>
                <a:spLocks noChangeArrowheads="1"/>
              </p:cNvSpPr>
              <p:nvPr/>
            </p:nvSpPr>
            <p:spPr bwMode="auto">
              <a:xfrm>
                <a:off x="2518" y="2572"/>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2165" name="Rectangle 965"/>
              <p:cNvSpPr>
                <a:spLocks noChangeArrowheads="1"/>
              </p:cNvSpPr>
              <p:nvPr/>
            </p:nvSpPr>
            <p:spPr bwMode="auto">
              <a:xfrm>
                <a:off x="3235" y="2550"/>
                <a:ext cx="30" cy="31"/>
              </a:xfrm>
              <a:prstGeom prst="rect">
                <a:avLst/>
              </a:prstGeom>
              <a:solidFill>
                <a:srgbClr val="000000"/>
              </a:solidFill>
              <a:ln w="1588">
                <a:solidFill>
                  <a:srgbClr val="008000"/>
                </a:solidFill>
                <a:miter lim="800000"/>
                <a:headEnd/>
                <a:tailEnd/>
              </a:ln>
            </p:spPr>
            <p:txBody>
              <a:bodyPr/>
              <a:lstStyle/>
              <a:p>
                <a:endParaRPr lang="el-GR"/>
              </a:p>
            </p:txBody>
          </p:sp>
          <p:sp>
            <p:nvSpPr>
              <p:cNvPr id="52166" name="Rectangle 966"/>
              <p:cNvSpPr>
                <a:spLocks noChangeArrowheads="1"/>
              </p:cNvSpPr>
              <p:nvPr/>
            </p:nvSpPr>
            <p:spPr bwMode="auto">
              <a:xfrm>
                <a:off x="2825" y="2351"/>
                <a:ext cx="31" cy="31"/>
              </a:xfrm>
              <a:prstGeom prst="rect">
                <a:avLst/>
              </a:prstGeom>
              <a:solidFill>
                <a:srgbClr val="000000"/>
              </a:solidFill>
              <a:ln w="1588">
                <a:solidFill>
                  <a:srgbClr val="008000"/>
                </a:solidFill>
                <a:miter lim="800000"/>
                <a:headEnd/>
                <a:tailEnd/>
              </a:ln>
            </p:spPr>
            <p:txBody>
              <a:bodyPr/>
              <a:lstStyle/>
              <a:p>
                <a:endParaRPr lang="el-GR"/>
              </a:p>
            </p:txBody>
          </p:sp>
          <p:sp>
            <p:nvSpPr>
              <p:cNvPr id="52167" name="Rectangle 967"/>
              <p:cNvSpPr>
                <a:spLocks noChangeArrowheads="1"/>
              </p:cNvSpPr>
              <p:nvPr/>
            </p:nvSpPr>
            <p:spPr bwMode="auto">
              <a:xfrm>
                <a:off x="2569" y="2492"/>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2168" name="Rectangle 968"/>
              <p:cNvSpPr>
                <a:spLocks noChangeArrowheads="1"/>
              </p:cNvSpPr>
              <p:nvPr/>
            </p:nvSpPr>
            <p:spPr bwMode="auto">
              <a:xfrm>
                <a:off x="2661" y="2398"/>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2169" name="Rectangle 969"/>
              <p:cNvSpPr>
                <a:spLocks noChangeArrowheads="1"/>
              </p:cNvSpPr>
              <p:nvPr/>
            </p:nvSpPr>
            <p:spPr bwMode="auto">
              <a:xfrm>
                <a:off x="3144" y="2456"/>
                <a:ext cx="31" cy="30"/>
              </a:xfrm>
              <a:prstGeom prst="rect">
                <a:avLst/>
              </a:prstGeom>
              <a:solidFill>
                <a:srgbClr val="000000"/>
              </a:solidFill>
              <a:ln w="1588">
                <a:solidFill>
                  <a:srgbClr val="008000"/>
                </a:solidFill>
                <a:miter lim="800000"/>
                <a:headEnd/>
                <a:tailEnd/>
              </a:ln>
            </p:spPr>
            <p:txBody>
              <a:bodyPr/>
              <a:lstStyle/>
              <a:p>
                <a:endParaRPr lang="el-GR"/>
              </a:p>
            </p:txBody>
          </p:sp>
          <p:sp>
            <p:nvSpPr>
              <p:cNvPr id="52170" name="Rectangle 970"/>
              <p:cNvSpPr>
                <a:spLocks noChangeArrowheads="1"/>
              </p:cNvSpPr>
              <p:nvPr/>
            </p:nvSpPr>
            <p:spPr bwMode="auto">
              <a:xfrm>
                <a:off x="3017" y="2367"/>
                <a:ext cx="30" cy="31"/>
              </a:xfrm>
              <a:prstGeom prst="rect">
                <a:avLst/>
              </a:prstGeom>
              <a:solidFill>
                <a:srgbClr val="000000"/>
              </a:solidFill>
              <a:ln w="1588">
                <a:solidFill>
                  <a:srgbClr val="008000"/>
                </a:solidFill>
                <a:miter lim="800000"/>
                <a:headEnd/>
                <a:tailEnd/>
              </a:ln>
            </p:spPr>
            <p:txBody>
              <a:bodyPr/>
              <a:lstStyle/>
              <a:p>
                <a:endParaRPr lang="el-GR"/>
              </a:p>
            </p:txBody>
          </p:sp>
          <p:sp>
            <p:nvSpPr>
              <p:cNvPr id="52171" name="Rectangle 971"/>
              <p:cNvSpPr>
                <a:spLocks noChangeArrowheads="1"/>
              </p:cNvSpPr>
              <p:nvPr/>
            </p:nvSpPr>
            <p:spPr bwMode="auto">
              <a:xfrm>
                <a:off x="2632" y="2659"/>
                <a:ext cx="30" cy="31"/>
              </a:xfrm>
              <a:prstGeom prst="rect">
                <a:avLst/>
              </a:prstGeom>
              <a:solidFill>
                <a:srgbClr val="000000"/>
              </a:solidFill>
              <a:ln w="1588">
                <a:solidFill>
                  <a:srgbClr val="008000"/>
                </a:solidFill>
                <a:miter lim="800000"/>
                <a:headEnd/>
                <a:tailEnd/>
              </a:ln>
            </p:spPr>
            <p:txBody>
              <a:bodyPr/>
              <a:lstStyle/>
              <a:p>
                <a:endParaRPr lang="el-GR"/>
              </a:p>
            </p:txBody>
          </p:sp>
          <p:sp>
            <p:nvSpPr>
              <p:cNvPr id="52172" name="Rectangle 972"/>
              <p:cNvSpPr>
                <a:spLocks noChangeArrowheads="1"/>
              </p:cNvSpPr>
              <p:nvPr/>
            </p:nvSpPr>
            <p:spPr bwMode="auto">
              <a:xfrm>
                <a:off x="2761" y="2710"/>
                <a:ext cx="31" cy="31"/>
              </a:xfrm>
              <a:prstGeom prst="rect">
                <a:avLst/>
              </a:prstGeom>
              <a:solidFill>
                <a:srgbClr val="000000"/>
              </a:solidFill>
              <a:ln w="1588">
                <a:solidFill>
                  <a:srgbClr val="008000"/>
                </a:solidFill>
                <a:miter lim="800000"/>
                <a:headEnd/>
                <a:tailEnd/>
              </a:ln>
            </p:spPr>
            <p:txBody>
              <a:bodyPr/>
              <a:lstStyle/>
              <a:p>
                <a:endParaRPr lang="el-GR"/>
              </a:p>
            </p:txBody>
          </p:sp>
          <p:sp>
            <p:nvSpPr>
              <p:cNvPr id="52173" name="Rectangle 973"/>
              <p:cNvSpPr>
                <a:spLocks noChangeArrowheads="1"/>
              </p:cNvSpPr>
              <p:nvPr/>
            </p:nvSpPr>
            <p:spPr bwMode="auto">
              <a:xfrm>
                <a:off x="2960" y="2719"/>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2174" name="Rectangle 974"/>
              <p:cNvSpPr>
                <a:spLocks noChangeArrowheads="1"/>
              </p:cNvSpPr>
              <p:nvPr/>
            </p:nvSpPr>
            <p:spPr bwMode="auto">
              <a:xfrm>
                <a:off x="3120" y="2659"/>
                <a:ext cx="30" cy="31"/>
              </a:xfrm>
              <a:prstGeom prst="rect">
                <a:avLst/>
              </a:prstGeom>
              <a:solidFill>
                <a:srgbClr val="000000"/>
              </a:solidFill>
              <a:ln w="1588">
                <a:solidFill>
                  <a:srgbClr val="008000"/>
                </a:solidFill>
                <a:miter lim="800000"/>
                <a:headEnd/>
                <a:tailEnd/>
              </a:ln>
            </p:spPr>
            <p:txBody>
              <a:bodyPr/>
              <a:lstStyle/>
              <a:p>
                <a:endParaRPr lang="el-GR"/>
              </a:p>
            </p:txBody>
          </p:sp>
          <p:sp>
            <p:nvSpPr>
              <p:cNvPr id="52175" name="Rectangle 975"/>
              <p:cNvSpPr>
                <a:spLocks noChangeArrowheads="1"/>
              </p:cNvSpPr>
              <p:nvPr/>
            </p:nvSpPr>
            <p:spPr bwMode="auto">
              <a:xfrm>
                <a:off x="2868" y="2156"/>
                <a:ext cx="30" cy="31"/>
              </a:xfrm>
              <a:prstGeom prst="rect">
                <a:avLst/>
              </a:prstGeom>
              <a:solidFill>
                <a:srgbClr val="000000"/>
              </a:solidFill>
              <a:ln w="1588">
                <a:solidFill>
                  <a:srgbClr val="008000"/>
                </a:solidFill>
                <a:miter lim="800000"/>
                <a:headEnd/>
                <a:tailEnd/>
              </a:ln>
            </p:spPr>
            <p:txBody>
              <a:bodyPr/>
              <a:lstStyle/>
              <a:p>
                <a:endParaRPr lang="el-GR"/>
              </a:p>
            </p:txBody>
          </p:sp>
          <p:sp>
            <p:nvSpPr>
              <p:cNvPr id="52176" name="Rectangle 976"/>
              <p:cNvSpPr>
                <a:spLocks noChangeArrowheads="1"/>
              </p:cNvSpPr>
              <p:nvPr/>
            </p:nvSpPr>
            <p:spPr bwMode="auto">
              <a:xfrm>
                <a:off x="2767" y="2099"/>
                <a:ext cx="31" cy="31"/>
              </a:xfrm>
              <a:prstGeom prst="rect">
                <a:avLst/>
              </a:prstGeom>
              <a:solidFill>
                <a:srgbClr val="000000"/>
              </a:solidFill>
              <a:ln w="1588">
                <a:solidFill>
                  <a:srgbClr val="008000"/>
                </a:solidFill>
                <a:miter lim="800000"/>
                <a:headEnd/>
                <a:tailEnd/>
              </a:ln>
            </p:spPr>
            <p:txBody>
              <a:bodyPr/>
              <a:lstStyle/>
              <a:p>
                <a:endParaRPr lang="el-GR"/>
              </a:p>
            </p:txBody>
          </p:sp>
          <p:sp>
            <p:nvSpPr>
              <p:cNvPr id="52177" name="Rectangle 977"/>
              <p:cNvSpPr>
                <a:spLocks noChangeArrowheads="1"/>
              </p:cNvSpPr>
              <p:nvPr/>
            </p:nvSpPr>
            <p:spPr bwMode="auto">
              <a:xfrm>
                <a:off x="2949" y="2096"/>
                <a:ext cx="30" cy="30"/>
              </a:xfrm>
              <a:prstGeom prst="rect">
                <a:avLst/>
              </a:prstGeom>
              <a:solidFill>
                <a:srgbClr val="000000"/>
              </a:solidFill>
              <a:ln w="1588">
                <a:solidFill>
                  <a:srgbClr val="008000"/>
                </a:solidFill>
                <a:miter lim="800000"/>
                <a:headEnd/>
                <a:tailEnd/>
              </a:ln>
            </p:spPr>
            <p:txBody>
              <a:bodyPr/>
              <a:lstStyle/>
              <a:p>
                <a:endParaRPr lang="el-GR"/>
              </a:p>
            </p:txBody>
          </p:sp>
        </p:grpSp>
      </p:grpSp>
      <p:grpSp>
        <p:nvGrpSpPr>
          <p:cNvPr id="52178" name="Group 978"/>
          <p:cNvGrpSpPr>
            <a:grpSpLocks/>
          </p:cNvGrpSpPr>
          <p:nvPr/>
        </p:nvGrpSpPr>
        <p:grpSpPr bwMode="auto">
          <a:xfrm>
            <a:off x="574675" y="4708525"/>
            <a:ext cx="1393825" cy="1354138"/>
            <a:chOff x="1923" y="1417"/>
            <a:chExt cx="1879" cy="1825"/>
          </a:xfrm>
        </p:grpSpPr>
        <p:grpSp>
          <p:nvGrpSpPr>
            <p:cNvPr id="52179" name="Group 979"/>
            <p:cNvGrpSpPr>
              <a:grpSpLocks/>
            </p:cNvGrpSpPr>
            <p:nvPr/>
          </p:nvGrpSpPr>
          <p:grpSpPr bwMode="auto">
            <a:xfrm>
              <a:off x="1941" y="1430"/>
              <a:ext cx="1848" cy="1795"/>
              <a:chOff x="1941" y="1430"/>
              <a:chExt cx="1848" cy="1795"/>
            </a:xfrm>
          </p:grpSpPr>
          <p:sp>
            <p:nvSpPr>
              <p:cNvPr id="52180" name="Freeform 980"/>
              <p:cNvSpPr>
                <a:spLocks/>
              </p:cNvSpPr>
              <p:nvPr/>
            </p:nvSpPr>
            <p:spPr bwMode="auto">
              <a:xfrm>
                <a:off x="1941" y="1701"/>
                <a:ext cx="1848" cy="1524"/>
              </a:xfrm>
              <a:custGeom>
                <a:avLst/>
                <a:gdLst/>
                <a:ahLst/>
                <a:cxnLst>
                  <a:cxn ang="0">
                    <a:pos x="0" y="39"/>
                  </a:cxn>
                  <a:cxn ang="0">
                    <a:pos x="30" y="243"/>
                  </a:cxn>
                  <a:cxn ang="0">
                    <a:pos x="78" y="456"/>
                  </a:cxn>
                  <a:cxn ang="0">
                    <a:pos x="114" y="678"/>
                  </a:cxn>
                  <a:cxn ang="0">
                    <a:pos x="180" y="873"/>
                  </a:cxn>
                  <a:cxn ang="0">
                    <a:pos x="279" y="1056"/>
                  </a:cxn>
                  <a:cxn ang="0">
                    <a:pos x="384" y="1197"/>
                  </a:cxn>
                  <a:cxn ang="0">
                    <a:pos x="507" y="1311"/>
                  </a:cxn>
                  <a:cxn ang="0">
                    <a:pos x="645" y="1413"/>
                  </a:cxn>
                  <a:cxn ang="0">
                    <a:pos x="795" y="1491"/>
                  </a:cxn>
                  <a:cxn ang="0">
                    <a:pos x="942" y="1524"/>
                  </a:cxn>
                  <a:cxn ang="0">
                    <a:pos x="1086" y="1506"/>
                  </a:cxn>
                  <a:cxn ang="0">
                    <a:pos x="1230" y="1431"/>
                  </a:cxn>
                  <a:cxn ang="0">
                    <a:pos x="1356" y="1317"/>
                  </a:cxn>
                  <a:cxn ang="0">
                    <a:pos x="1482" y="1188"/>
                  </a:cxn>
                  <a:cxn ang="0">
                    <a:pos x="1584" y="1053"/>
                  </a:cxn>
                  <a:cxn ang="0">
                    <a:pos x="1689" y="861"/>
                  </a:cxn>
                  <a:cxn ang="0">
                    <a:pos x="1764" y="651"/>
                  </a:cxn>
                  <a:cxn ang="0">
                    <a:pos x="1797" y="432"/>
                  </a:cxn>
                  <a:cxn ang="0">
                    <a:pos x="1833" y="198"/>
                  </a:cxn>
                  <a:cxn ang="0">
                    <a:pos x="1848" y="0"/>
                  </a:cxn>
                </a:cxnLst>
                <a:rect l="0" t="0" r="r" b="b"/>
                <a:pathLst>
                  <a:path w="1848" h="1524">
                    <a:moveTo>
                      <a:pt x="0" y="39"/>
                    </a:moveTo>
                    <a:lnTo>
                      <a:pt x="30" y="243"/>
                    </a:lnTo>
                    <a:lnTo>
                      <a:pt x="78" y="456"/>
                    </a:lnTo>
                    <a:lnTo>
                      <a:pt x="114" y="678"/>
                    </a:lnTo>
                    <a:lnTo>
                      <a:pt x="180" y="873"/>
                    </a:lnTo>
                    <a:lnTo>
                      <a:pt x="279" y="1056"/>
                    </a:lnTo>
                    <a:lnTo>
                      <a:pt x="384" y="1197"/>
                    </a:lnTo>
                    <a:lnTo>
                      <a:pt x="507" y="1311"/>
                    </a:lnTo>
                    <a:lnTo>
                      <a:pt x="645" y="1413"/>
                    </a:lnTo>
                    <a:lnTo>
                      <a:pt x="795" y="1491"/>
                    </a:lnTo>
                    <a:lnTo>
                      <a:pt x="942" y="1524"/>
                    </a:lnTo>
                    <a:lnTo>
                      <a:pt x="1086" y="1506"/>
                    </a:lnTo>
                    <a:lnTo>
                      <a:pt x="1230" y="1431"/>
                    </a:lnTo>
                    <a:lnTo>
                      <a:pt x="1356" y="1317"/>
                    </a:lnTo>
                    <a:lnTo>
                      <a:pt x="1482" y="1188"/>
                    </a:lnTo>
                    <a:lnTo>
                      <a:pt x="1584" y="1053"/>
                    </a:lnTo>
                    <a:lnTo>
                      <a:pt x="1689" y="861"/>
                    </a:lnTo>
                    <a:lnTo>
                      <a:pt x="1764" y="651"/>
                    </a:lnTo>
                    <a:lnTo>
                      <a:pt x="1797" y="432"/>
                    </a:lnTo>
                    <a:lnTo>
                      <a:pt x="1833" y="198"/>
                    </a:lnTo>
                    <a:lnTo>
                      <a:pt x="1848" y="0"/>
                    </a:lnTo>
                  </a:path>
                </a:pathLst>
              </a:custGeom>
              <a:noFill/>
              <a:ln w="28575" cmpd="sng">
                <a:solidFill>
                  <a:srgbClr val="9999FF"/>
                </a:solidFill>
                <a:round/>
                <a:headEnd/>
                <a:tailEnd/>
              </a:ln>
              <a:effectLst/>
            </p:spPr>
            <p:txBody>
              <a:bodyPr/>
              <a:lstStyle/>
              <a:p>
                <a:endParaRPr lang="el-GR"/>
              </a:p>
            </p:txBody>
          </p:sp>
          <p:sp>
            <p:nvSpPr>
              <p:cNvPr id="52181" name="Freeform 981"/>
              <p:cNvSpPr>
                <a:spLocks/>
              </p:cNvSpPr>
              <p:nvPr/>
            </p:nvSpPr>
            <p:spPr bwMode="auto">
              <a:xfrm>
                <a:off x="2592" y="2601"/>
                <a:ext cx="612" cy="174"/>
              </a:xfrm>
              <a:custGeom>
                <a:avLst/>
                <a:gdLst/>
                <a:ahLst/>
                <a:cxnLst>
                  <a:cxn ang="0">
                    <a:pos x="0" y="66"/>
                  </a:cxn>
                  <a:cxn ang="0">
                    <a:pos x="123" y="18"/>
                  </a:cxn>
                  <a:cxn ang="0">
                    <a:pos x="234" y="0"/>
                  </a:cxn>
                  <a:cxn ang="0">
                    <a:pos x="321" y="42"/>
                  </a:cxn>
                  <a:cxn ang="0">
                    <a:pos x="393" y="3"/>
                  </a:cxn>
                  <a:cxn ang="0">
                    <a:pos x="492" y="15"/>
                  </a:cxn>
                  <a:cxn ang="0">
                    <a:pos x="612" y="48"/>
                  </a:cxn>
                  <a:cxn ang="0">
                    <a:pos x="486" y="123"/>
                  </a:cxn>
                  <a:cxn ang="0">
                    <a:pos x="366" y="162"/>
                  </a:cxn>
                  <a:cxn ang="0">
                    <a:pos x="249" y="174"/>
                  </a:cxn>
                  <a:cxn ang="0">
                    <a:pos x="117" y="135"/>
                  </a:cxn>
                  <a:cxn ang="0">
                    <a:pos x="0" y="66"/>
                  </a:cxn>
                </a:cxnLst>
                <a:rect l="0" t="0" r="r" b="b"/>
                <a:pathLst>
                  <a:path w="612" h="174">
                    <a:moveTo>
                      <a:pt x="0" y="66"/>
                    </a:moveTo>
                    <a:lnTo>
                      <a:pt x="123" y="18"/>
                    </a:lnTo>
                    <a:lnTo>
                      <a:pt x="234" y="0"/>
                    </a:lnTo>
                    <a:lnTo>
                      <a:pt x="321" y="42"/>
                    </a:lnTo>
                    <a:lnTo>
                      <a:pt x="393" y="3"/>
                    </a:lnTo>
                    <a:lnTo>
                      <a:pt x="492" y="15"/>
                    </a:lnTo>
                    <a:lnTo>
                      <a:pt x="612" y="48"/>
                    </a:lnTo>
                    <a:lnTo>
                      <a:pt x="486" y="123"/>
                    </a:lnTo>
                    <a:lnTo>
                      <a:pt x="366" y="162"/>
                    </a:lnTo>
                    <a:lnTo>
                      <a:pt x="249" y="174"/>
                    </a:lnTo>
                    <a:lnTo>
                      <a:pt x="117" y="135"/>
                    </a:lnTo>
                    <a:lnTo>
                      <a:pt x="0" y="66"/>
                    </a:lnTo>
                    <a:close/>
                  </a:path>
                </a:pathLst>
              </a:custGeom>
              <a:noFill/>
              <a:ln w="28575" cmpd="sng">
                <a:solidFill>
                  <a:srgbClr val="9999FF"/>
                </a:solidFill>
                <a:round/>
                <a:headEnd/>
                <a:tailEnd/>
              </a:ln>
              <a:effectLst/>
            </p:spPr>
            <p:txBody>
              <a:bodyPr/>
              <a:lstStyle/>
              <a:p>
                <a:endParaRPr lang="el-GR"/>
              </a:p>
            </p:txBody>
          </p:sp>
          <p:sp>
            <p:nvSpPr>
              <p:cNvPr id="52182" name="Freeform 982"/>
              <p:cNvSpPr>
                <a:spLocks/>
              </p:cNvSpPr>
              <p:nvPr/>
            </p:nvSpPr>
            <p:spPr bwMode="auto">
              <a:xfrm>
                <a:off x="2103" y="1437"/>
                <a:ext cx="663" cy="945"/>
              </a:xfrm>
              <a:custGeom>
                <a:avLst/>
                <a:gdLst/>
                <a:ahLst/>
                <a:cxnLst>
                  <a:cxn ang="0">
                    <a:pos x="0" y="72"/>
                  </a:cxn>
                  <a:cxn ang="0">
                    <a:pos x="126" y="15"/>
                  </a:cxn>
                  <a:cxn ang="0">
                    <a:pos x="288" y="0"/>
                  </a:cxn>
                  <a:cxn ang="0">
                    <a:pos x="471" y="51"/>
                  </a:cxn>
                  <a:cxn ang="0">
                    <a:pos x="618" y="147"/>
                  </a:cxn>
                  <a:cxn ang="0">
                    <a:pos x="663" y="372"/>
                  </a:cxn>
                  <a:cxn ang="0">
                    <a:pos x="603" y="621"/>
                  </a:cxn>
                  <a:cxn ang="0">
                    <a:pos x="534" y="819"/>
                  </a:cxn>
                  <a:cxn ang="0">
                    <a:pos x="579" y="894"/>
                  </a:cxn>
                  <a:cxn ang="0">
                    <a:pos x="645" y="945"/>
                  </a:cxn>
                </a:cxnLst>
                <a:rect l="0" t="0" r="r" b="b"/>
                <a:pathLst>
                  <a:path w="663" h="945">
                    <a:moveTo>
                      <a:pt x="0" y="72"/>
                    </a:moveTo>
                    <a:lnTo>
                      <a:pt x="126" y="15"/>
                    </a:lnTo>
                    <a:lnTo>
                      <a:pt x="288" y="0"/>
                    </a:lnTo>
                    <a:lnTo>
                      <a:pt x="471" y="51"/>
                    </a:lnTo>
                    <a:lnTo>
                      <a:pt x="618" y="147"/>
                    </a:lnTo>
                    <a:lnTo>
                      <a:pt x="663" y="372"/>
                    </a:lnTo>
                    <a:lnTo>
                      <a:pt x="603" y="621"/>
                    </a:lnTo>
                    <a:lnTo>
                      <a:pt x="534" y="819"/>
                    </a:lnTo>
                    <a:lnTo>
                      <a:pt x="579" y="894"/>
                    </a:lnTo>
                    <a:lnTo>
                      <a:pt x="645" y="945"/>
                    </a:lnTo>
                  </a:path>
                </a:pathLst>
              </a:custGeom>
              <a:noFill/>
              <a:ln w="28575" cmpd="sng">
                <a:solidFill>
                  <a:srgbClr val="9999FF"/>
                </a:solidFill>
                <a:round/>
                <a:headEnd/>
                <a:tailEnd/>
              </a:ln>
              <a:effectLst/>
            </p:spPr>
            <p:txBody>
              <a:bodyPr/>
              <a:lstStyle/>
              <a:p>
                <a:endParaRPr lang="el-GR"/>
              </a:p>
            </p:txBody>
          </p:sp>
          <p:sp>
            <p:nvSpPr>
              <p:cNvPr id="52183" name="Freeform 983"/>
              <p:cNvSpPr>
                <a:spLocks/>
              </p:cNvSpPr>
              <p:nvPr/>
            </p:nvSpPr>
            <p:spPr bwMode="auto">
              <a:xfrm>
                <a:off x="2980" y="1430"/>
                <a:ext cx="654" cy="928"/>
              </a:xfrm>
              <a:custGeom>
                <a:avLst/>
                <a:gdLst/>
                <a:ahLst/>
                <a:cxnLst>
                  <a:cxn ang="0">
                    <a:pos x="654" y="62"/>
                  </a:cxn>
                  <a:cxn ang="0">
                    <a:pos x="512" y="10"/>
                  </a:cxn>
                  <a:cxn ang="0">
                    <a:pos x="338" y="0"/>
                  </a:cxn>
                  <a:cxn ang="0">
                    <a:pos x="160" y="42"/>
                  </a:cxn>
                  <a:cxn ang="0">
                    <a:pos x="20" y="140"/>
                  </a:cxn>
                  <a:cxn ang="0">
                    <a:pos x="0" y="378"/>
                  </a:cxn>
                  <a:cxn ang="0">
                    <a:pos x="86" y="616"/>
                  </a:cxn>
                  <a:cxn ang="0">
                    <a:pos x="172" y="814"/>
                  </a:cxn>
                  <a:cxn ang="0">
                    <a:pos x="130" y="882"/>
                  </a:cxn>
                  <a:cxn ang="0">
                    <a:pos x="66" y="928"/>
                  </a:cxn>
                </a:cxnLst>
                <a:rect l="0" t="0" r="r" b="b"/>
                <a:pathLst>
                  <a:path w="654" h="928">
                    <a:moveTo>
                      <a:pt x="654" y="62"/>
                    </a:moveTo>
                    <a:lnTo>
                      <a:pt x="512" y="10"/>
                    </a:lnTo>
                    <a:lnTo>
                      <a:pt x="338" y="0"/>
                    </a:lnTo>
                    <a:lnTo>
                      <a:pt x="160" y="42"/>
                    </a:lnTo>
                    <a:lnTo>
                      <a:pt x="20" y="140"/>
                    </a:lnTo>
                    <a:lnTo>
                      <a:pt x="0" y="378"/>
                    </a:lnTo>
                    <a:lnTo>
                      <a:pt x="86" y="616"/>
                    </a:lnTo>
                    <a:lnTo>
                      <a:pt x="172" y="814"/>
                    </a:lnTo>
                    <a:lnTo>
                      <a:pt x="130" y="882"/>
                    </a:lnTo>
                    <a:lnTo>
                      <a:pt x="66" y="928"/>
                    </a:lnTo>
                  </a:path>
                </a:pathLst>
              </a:custGeom>
              <a:noFill/>
              <a:ln w="28575" cmpd="sng">
                <a:solidFill>
                  <a:srgbClr val="9999FF"/>
                </a:solidFill>
                <a:round/>
                <a:headEnd/>
                <a:tailEnd/>
              </a:ln>
              <a:effectLst/>
            </p:spPr>
            <p:txBody>
              <a:bodyPr/>
              <a:lstStyle/>
              <a:p>
                <a:endParaRPr lang="el-GR"/>
              </a:p>
            </p:txBody>
          </p:sp>
          <p:sp>
            <p:nvSpPr>
              <p:cNvPr id="52184" name="Freeform 984"/>
              <p:cNvSpPr>
                <a:spLocks/>
              </p:cNvSpPr>
              <p:nvPr/>
            </p:nvSpPr>
            <p:spPr bwMode="auto">
              <a:xfrm>
                <a:off x="2748" y="2295"/>
                <a:ext cx="315" cy="105"/>
              </a:xfrm>
              <a:custGeom>
                <a:avLst/>
                <a:gdLst/>
                <a:ahLst/>
                <a:cxnLst>
                  <a:cxn ang="0">
                    <a:pos x="0" y="15"/>
                  </a:cxn>
                  <a:cxn ang="0">
                    <a:pos x="162" y="105"/>
                  </a:cxn>
                  <a:cxn ang="0">
                    <a:pos x="315" y="0"/>
                  </a:cxn>
                </a:cxnLst>
                <a:rect l="0" t="0" r="r" b="b"/>
                <a:pathLst>
                  <a:path w="315" h="105">
                    <a:moveTo>
                      <a:pt x="0" y="15"/>
                    </a:moveTo>
                    <a:lnTo>
                      <a:pt x="162" y="105"/>
                    </a:lnTo>
                    <a:lnTo>
                      <a:pt x="315" y="0"/>
                    </a:lnTo>
                  </a:path>
                </a:pathLst>
              </a:custGeom>
              <a:noFill/>
              <a:ln w="28575" cmpd="sng">
                <a:solidFill>
                  <a:srgbClr val="9999FF"/>
                </a:solidFill>
                <a:round/>
                <a:headEnd/>
                <a:tailEnd/>
              </a:ln>
              <a:effectLst/>
            </p:spPr>
            <p:txBody>
              <a:bodyPr/>
              <a:lstStyle/>
              <a:p>
                <a:endParaRPr lang="el-GR"/>
              </a:p>
            </p:txBody>
          </p:sp>
          <p:sp>
            <p:nvSpPr>
              <p:cNvPr id="52185" name="Freeform 985"/>
              <p:cNvSpPr>
                <a:spLocks/>
              </p:cNvSpPr>
              <p:nvPr/>
            </p:nvSpPr>
            <p:spPr bwMode="auto">
              <a:xfrm>
                <a:off x="2244" y="1584"/>
                <a:ext cx="372" cy="165"/>
              </a:xfrm>
              <a:custGeom>
                <a:avLst/>
                <a:gdLst/>
                <a:ahLst/>
                <a:cxnLst>
                  <a:cxn ang="0">
                    <a:pos x="0" y="81"/>
                  </a:cxn>
                  <a:cxn ang="0">
                    <a:pos x="81" y="21"/>
                  </a:cxn>
                  <a:cxn ang="0">
                    <a:pos x="186" y="0"/>
                  </a:cxn>
                  <a:cxn ang="0">
                    <a:pos x="294" y="33"/>
                  </a:cxn>
                  <a:cxn ang="0">
                    <a:pos x="372" y="105"/>
                  </a:cxn>
                  <a:cxn ang="0">
                    <a:pos x="285" y="144"/>
                  </a:cxn>
                  <a:cxn ang="0">
                    <a:pos x="180" y="165"/>
                  </a:cxn>
                  <a:cxn ang="0">
                    <a:pos x="78" y="153"/>
                  </a:cxn>
                  <a:cxn ang="0">
                    <a:pos x="0" y="81"/>
                  </a:cxn>
                </a:cxnLst>
                <a:rect l="0" t="0" r="r" b="b"/>
                <a:pathLst>
                  <a:path w="372" h="165">
                    <a:moveTo>
                      <a:pt x="0" y="81"/>
                    </a:moveTo>
                    <a:lnTo>
                      <a:pt x="81" y="21"/>
                    </a:lnTo>
                    <a:lnTo>
                      <a:pt x="186" y="0"/>
                    </a:lnTo>
                    <a:lnTo>
                      <a:pt x="294" y="33"/>
                    </a:lnTo>
                    <a:lnTo>
                      <a:pt x="372" y="105"/>
                    </a:lnTo>
                    <a:lnTo>
                      <a:pt x="285" y="144"/>
                    </a:lnTo>
                    <a:lnTo>
                      <a:pt x="180" y="165"/>
                    </a:lnTo>
                    <a:lnTo>
                      <a:pt x="78" y="153"/>
                    </a:lnTo>
                    <a:lnTo>
                      <a:pt x="0" y="81"/>
                    </a:lnTo>
                    <a:close/>
                  </a:path>
                </a:pathLst>
              </a:custGeom>
              <a:noFill/>
              <a:ln w="28575" cmpd="sng">
                <a:solidFill>
                  <a:srgbClr val="9999FF"/>
                </a:solidFill>
                <a:round/>
                <a:headEnd/>
                <a:tailEnd/>
              </a:ln>
              <a:effectLst/>
            </p:spPr>
            <p:txBody>
              <a:bodyPr/>
              <a:lstStyle/>
              <a:p>
                <a:endParaRPr lang="el-GR"/>
              </a:p>
            </p:txBody>
          </p:sp>
          <p:sp>
            <p:nvSpPr>
              <p:cNvPr id="52186" name="Freeform 986"/>
              <p:cNvSpPr>
                <a:spLocks/>
              </p:cNvSpPr>
              <p:nvPr/>
            </p:nvSpPr>
            <p:spPr bwMode="auto">
              <a:xfrm>
                <a:off x="3094" y="1562"/>
                <a:ext cx="400" cy="164"/>
              </a:xfrm>
              <a:custGeom>
                <a:avLst/>
                <a:gdLst/>
                <a:ahLst/>
                <a:cxnLst>
                  <a:cxn ang="0">
                    <a:pos x="0" y="124"/>
                  </a:cxn>
                  <a:cxn ang="0">
                    <a:pos x="86" y="42"/>
                  </a:cxn>
                  <a:cxn ang="0">
                    <a:pos x="198" y="0"/>
                  </a:cxn>
                  <a:cxn ang="0">
                    <a:pos x="306" y="20"/>
                  </a:cxn>
                  <a:cxn ang="0">
                    <a:pos x="400" y="82"/>
                  </a:cxn>
                  <a:cxn ang="0">
                    <a:pos x="310" y="148"/>
                  </a:cxn>
                  <a:cxn ang="0">
                    <a:pos x="208" y="164"/>
                  </a:cxn>
                  <a:cxn ang="0">
                    <a:pos x="94" y="154"/>
                  </a:cxn>
                  <a:cxn ang="0">
                    <a:pos x="0" y="124"/>
                  </a:cxn>
                </a:cxnLst>
                <a:rect l="0" t="0" r="r" b="b"/>
                <a:pathLst>
                  <a:path w="400" h="164">
                    <a:moveTo>
                      <a:pt x="0" y="124"/>
                    </a:moveTo>
                    <a:lnTo>
                      <a:pt x="86" y="42"/>
                    </a:lnTo>
                    <a:lnTo>
                      <a:pt x="198" y="0"/>
                    </a:lnTo>
                    <a:lnTo>
                      <a:pt x="306" y="20"/>
                    </a:lnTo>
                    <a:lnTo>
                      <a:pt x="400" y="82"/>
                    </a:lnTo>
                    <a:lnTo>
                      <a:pt x="310" y="148"/>
                    </a:lnTo>
                    <a:lnTo>
                      <a:pt x="208" y="164"/>
                    </a:lnTo>
                    <a:lnTo>
                      <a:pt x="94" y="154"/>
                    </a:lnTo>
                    <a:lnTo>
                      <a:pt x="0" y="124"/>
                    </a:lnTo>
                    <a:close/>
                  </a:path>
                </a:pathLst>
              </a:custGeom>
              <a:noFill/>
              <a:ln w="28575" cmpd="sng">
                <a:solidFill>
                  <a:srgbClr val="9999FF"/>
                </a:solidFill>
                <a:round/>
                <a:headEnd/>
                <a:tailEnd/>
              </a:ln>
              <a:effectLst/>
            </p:spPr>
            <p:txBody>
              <a:bodyPr/>
              <a:lstStyle/>
              <a:p>
                <a:endParaRPr lang="el-GR"/>
              </a:p>
            </p:txBody>
          </p:sp>
        </p:grpSp>
        <p:grpSp>
          <p:nvGrpSpPr>
            <p:cNvPr id="52187" name="Group 987"/>
            <p:cNvGrpSpPr>
              <a:grpSpLocks/>
            </p:cNvGrpSpPr>
            <p:nvPr/>
          </p:nvGrpSpPr>
          <p:grpSpPr bwMode="auto">
            <a:xfrm>
              <a:off x="1923" y="1417"/>
              <a:ext cx="1879" cy="1825"/>
              <a:chOff x="1923" y="1417"/>
              <a:chExt cx="1879" cy="1825"/>
            </a:xfrm>
          </p:grpSpPr>
          <p:sp>
            <p:nvSpPr>
              <p:cNvPr id="52188" name="Rectangle 988"/>
              <p:cNvSpPr>
                <a:spLocks noChangeArrowheads="1"/>
              </p:cNvSpPr>
              <p:nvPr/>
            </p:nvSpPr>
            <p:spPr bwMode="auto">
              <a:xfrm>
                <a:off x="2226" y="1652"/>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2189" name="Rectangle 989"/>
              <p:cNvSpPr>
                <a:spLocks noChangeArrowheads="1"/>
              </p:cNvSpPr>
              <p:nvPr/>
            </p:nvSpPr>
            <p:spPr bwMode="auto">
              <a:xfrm>
                <a:off x="2602" y="1676"/>
                <a:ext cx="31" cy="31"/>
              </a:xfrm>
              <a:prstGeom prst="rect">
                <a:avLst/>
              </a:prstGeom>
              <a:solidFill>
                <a:srgbClr val="000000"/>
              </a:solidFill>
              <a:ln w="1588">
                <a:solidFill>
                  <a:srgbClr val="008000"/>
                </a:solidFill>
                <a:miter lim="800000"/>
                <a:headEnd/>
                <a:tailEnd/>
              </a:ln>
            </p:spPr>
            <p:txBody>
              <a:bodyPr/>
              <a:lstStyle/>
              <a:p>
                <a:endParaRPr lang="el-GR"/>
              </a:p>
            </p:txBody>
          </p:sp>
          <p:sp>
            <p:nvSpPr>
              <p:cNvPr id="52190" name="Rectangle 990"/>
              <p:cNvSpPr>
                <a:spLocks noChangeArrowheads="1"/>
              </p:cNvSpPr>
              <p:nvPr/>
            </p:nvSpPr>
            <p:spPr bwMode="auto">
              <a:xfrm>
                <a:off x="2312" y="1589"/>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2191" name="Rectangle 991"/>
              <p:cNvSpPr>
                <a:spLocks noChangeArrowheads="1"/>
              </p:cNvSpPr>
              <p:nvPr/>
            </p:nvSpPr>
            <p:spPr bwMode="auto">
              <a:xfrm>
                <a:off x="2413" y="1570"/>
                <a:ext cx="31" cy="30"/>
              </a:xfrm>
              <a:prstGeom prst="rect">
                <a:avLst/>
              </a:prstGeom>
              <a:solidFill>
                <a:srgbClr val="000000"/>
              </a:solidFill>
              <a:ln w="1588">
                <a:solidFill>
                  <a:srgbClr val="008000"/>
                </a:solidFill>
                <a:miter lim="800000"/>
                <a:headEnd/>
                <a:tailEnd/>
              </a:ln>
            </p:spPr>
            <p:txBody>
              <a:bodyPr/>
              <a:lstStyle/>
              <a:p>
                <a:endParaRPr lang="el-GR"/>
              </a:p>
            </p:txBody>
          </p:sp>
          <p:sp>
            <p:nvSpPr>
              <p:cNvPr id="52192" name="Rectangle 992"/>
              <p:cNvSpPr>
                <a:spLocks noChangeArrowheads="1"/>
              </p:cNvSpPr>
              <p:nvPr/>
            </p:nvSpPr>
            <p:spPr bwMode="auto">
              <a:xfrm>
                <a:off x="2520" y="1602"/>
                <a:ext cx="30" cy="31"/>
              </a:xfrm>
              <a:prstGeom prst="rect">
                <a:avLst/>
              </a:prstGeom>
              <a:solidFill>
                <a:srgbClr val="000000"/>
              </a:solidFill>
              <a:ln w="1588">
                <a:solidFill>
                  <a:srgbClr val="008000"/>
                </a:solidFill>
                <a:miter lim="800000"/>
                <a:headEnd/>
                <a:tailEnd/>
              </a:ln>
            </p:spPr>
            <p:txBody>
              <a:bodyPr/>
              <a:lstStyle/>
              <a:p>
                <a:endParaRPr lang="el-GR"/>
              </a:p>
            </p:txBody>
          </p:sp>
          <p:sp>
            <p:nvSpPr>
              <p:cNvPr id="52193" name="Rectangle 993"/>
              <p:cNvSpPr>
                <a:spLocks noChangeArrowheads="1"/>
              </p:cNvSpPr>
              <p:nvPr/>
            </p:nvSpPr>
            <p:spPr bwMode="auto">
              <a:xfrm>
                <a:off x="2307" y="1719"/>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2194" name="Rectangle 994"/>
              <p:cNvSpPr>
                <a:spLocks noChangeArrowheads="1"/>
              </p:cNvSpPr>
              <p:nvPr/>
            </p:nvSpPr>
            <p:spPr bwMode="auto">
              <a:xfrm>
                <a:off x="2411" y="1737"/>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2195" name="Rectangle 995"/>
              <p:cNvSpPr>
                <a:spLocks noChangeArrowheads="1"/>
              </p:cNvSpPr>
              <p:nvPr/>
            </p:nvSpPr>
            <p:spPr bwMode="auto">
              <a:xfrm>
                <a:off x="2519" y="1715"/>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2196" name="Rectangle 996"/>
              <p:cNvSpPr>
                <a:spLocks noChangeArrowheads="1"/>
              </p:cNvSpPr>
              <p:nvPr/>
            </p:nvSpPr>
            <p:spPr bwMode="auto">
              <a:xfrm>
                <a:off x="3476" y="1630"/>
                <a:ext cx="31" cy="31"/>
              </a:xfrm>
              <a:prstGeom prst="rect">
                <a:avLst/>
              </a:prstGeom>
              <a:solidFill>
                <a:srgbClr val="000000"/>
              </a:solidFill>
              <a:ln w="1588">
                <a:solidFill>
                  <a:srgbClr val="008000"/>
                </a:solidFill>
                <a:miter lim="800000"/>
                <a:headEnd/>
                <a:tailEnd/>
              </a:ln>
            </p:spPr>
            <p:txBody>
              <a:bodyPr/>
              <a:lstStyle/>
              <a:p>
                <a:endParaRPr lang="el-GR"/>
              </a:p>
            </p:txBody>
          </p:sp>
          <p:sp>
            <p:nvSpPr>
              <p:cNvPr id="52197" name="Rectangle 997"/>
              <p:cNvSpPr>
                <a:spLocks noChangeArrowheads="1"/>
              </p:cNvSpPr>
              <p:nvPr/>
            </p:nvSpPr>
            <p:spPr bwMode="auto">
              <a:xfrm>
                <a:off x="3081" y="1673"/>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2198" name="Rectangle 998"/>
              <p:cNvSpPr>
                <a:spLocks noChangeArrowheads="1"/>
              </p:cNvSpPr>
              <p:nvPr/>
            </p:nvSpPr>
            <p:spPr bwMode="auto">
              <a:xfrm>
                <a:off x="3385" y="1567"/>
                <a:ext cx="31" cy="31"/>
              </a:xfrm>
              <a:prstGeom prst="rect">
                <a:avLst/>
              </a:prstGeom>
              <a:solidFill>
                <a:srgbClr val="000000"/>
              </a:solidFill>
              <a:ln w="1588">
                <a:solidFill>
                  <a:srgbClr val="008000"/>
                </a:solidFill>
                <a:miter lim="800000"/>
                <a:headEnd/>
                <a:tailEnd/>
              </a:ln>
            </p:spPr>
            <p:txBody>
              <a:bodyPr/>
              <a:lstStyle/>
              <a:p>
                <a:endParaRPr lang="el-GR"/>
              </a:p>
            </p:txBody>
          </p:sp>
          <p:sp>
            <p:nvSpPr>
              <p:cNvPr id="52199" name="Rectangle 999"/>
              <p:cNvSpPr>
                <a:spLocks noChangeArrowheads="1"/>
              </p:cNvSpPr>
              <p:nvPr/>
            </p:nvSpPr>
            <p:spPr bwMode="auto">
              <a:xfrm>
                <a:off x="3276" y="1548"/>
                <a:ext cx="31" cy="30"/>
              </a:xfrm>
              <a:prstGeom prst="rect">
                <a:avLst/>
              </a:prstGeom>
              <a:solidFill>
                <a:srgbClr val="000000"/>
              </a:solidFill>
              <a:ln w="1588">
                <a:solidFill>
                  <a:srgbClr val="008000"/>
                </a:solidFill>
                <a:miter lim="800000"/>
                <a:headEnd/>
                <a:tailEnd/>
              </a:ln>
            </p:spPr>
            <p:txBody>
              <a:bodyPr/>
              <a:lstStyle/>
              <a:p>
                <a:endParaRPr lang="el-GR"/>
              </a:p>
            </p:txBody>
          </p:sp>
          <p:sp>
            <p:nvSpPr>
              <p:cNvPr id="52200" name="Rectangle 1000"/>
              <p:cNvSpPr>
                <a:spLocks noChangeArrowheads="1"/>
              </p:cNvSpPr>
              <p:nvPr/>
            </p:nvSpPr>
            <p:spPr bwMode="auto">
              <a:xfrm>
                <a:off x="3165" y="1589"/>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2201" name="Rectangle 1001"/>
              <p:cNvSpPr>
                <a:spLocks noChangeArrowheads="1"/>
              </p:cNvSpPr>
              <p:nvPr/>
            </p:nvSpPr>
            <p:spPr bwMode="auto">
              <a:xfrm>
                <a:off x="3389" y="1697"/>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2202" name="Rectangle 1002"/>
              <p:cNvSpPr>
                <a:spLocks noChangeArrowheads="1"/>
              </p:cNvSpPr>
              <p:nvPr/>
            </p:nvSpPr>
            <p:spPr bwMode="auto">
              <a:xfrm>
                <a:off x="3285" y="1715"/>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2203" name="Rectangle 1003"/>
              <p:cNvSpPr>
                <a:spLocks noChangeArrowheads="1"/>
              </p:cNvSpPr>
              <p:nvPr/>
            </p:nvSpPr>
            <p:spPr bwMode="auto">
              <a:xfrm>
                <a:off x="3172" y="1699"/>
                <a:ext cx="30" cy="31"/>
              </a:xfrm>
              <a:prstGeom prst="rect">
                <a:avLst/>
              </a:prstGeom>
              <a:solidFill>
                <a:srgbClr val="000000"/>
              </a:solidFill>
              <a:ln w="1588">
                <a:solidFill>
                  <a:srgbClr val="008000"/>
                </a:solidFill>
                <a:miter lim="800000"/>
                <a:headEnd/>
                <a:tailEnd/>
              </a:ln>
            </p:spPr>
            <p:txBody>
              <a:bodyPr/>
              <a:lstStyle/>
              <a:p>
                <a:endParaRPr lang="el-GR"/>
              </a:p>
            </p:txBody>
          </p:sp>
          <p:sp>
            <p:nvSpPr>
              <p:cNvPr id="52204" name="Rectangle 1004"/>
              <p:cNvSpPr>
                <a:spLocks noChangeArrowheads="1"/>
              </p:cNvSpPr>
              <p:nvPr/>
            </p:nvSpPr>
            <p:spPr bwMode="auto">
              <a:xfrm>
                <a:off x="2412" y="1634"/>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2205" name="Rectangle 1005"/>
              <p:cNvSpPr>
                <a:spLocks noChangeArrowheads="1"/>
              </p:cNvSpPr>
              <p:nvPr/>
            </p:nvSpPr>
            <p:spPr bwMode="auto">
              <a:xfrm>
                <a:off x="3286" y="1615"/>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2206" name="Rectangle 1006"/>
              <p:cNvSpPr>
                <a:spLocks noChangeArrowheads="1"/>
              </p:cNvSpPr>
              <p:nvPr/>
            </p:nvSpPr>
            <p:spPr bwMode="auto">
              <a:xfrm>
                <a:off x="1923" y="1730"/>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2207" name="Rectangle 1007"/>
              <p:cNvSpPr>
                <a:spLocks noChangeArrowheads="1"/>
              </p:cNvSpPr>
              <p:nvPr/>
            </p:nvSpPr>
            <p:spPr bwMode="auto">
              <a:xfrm>
                <a:off x="1953" y="1932"/>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2208" name="Rectangle 1008"/>
              <p:cNvSpPr>
                <a:spLocks noChangeArrowheads="1"/>
              </p:cNvSpPr>
              <p:nvPr/>
            </p:nvSpPr>
            <p:spPr bwMode="auto">
              <a:xfrm>
                <a:off x="2005" y="2147"/>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2209" name="Rectangle 1009"/>
              <p:cNvSpPr>
                <a:spLocks noChangeArrowheads="1"/>
              </p:cNvSpPr>
              <p:nvPr/>
            </p:nvSpPr>
            <p:spPr bwMode="auto">
              <a:xfrm>
                <a:off x="2045" y="2361"/>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2210" name="Rectangle 1010"/>
              <p:cNvSpPr>
                <a:spLocks noChangeArrowheads="1"/>
              </p:cNvSpPr>
              <p:nvPr/>
            </p:nvSpPr>
            <p:spPr bwMode="auto">
              <a:xfrm>
                <a:off x="2108" y="2561"/>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2211" name="Rectangle 1011"/>
              <p:cNvSpPr>
                <a:spLocks noChangeArrowheads="1"/>
              </p:cNvSpPr>
              <p:nvPr/>
            </p:nvSpPr>
            <p:spPr bwMode="auto">
              <a:xfrm>
                <a:off x="2205" y="2739"/>
                <a:ext cx="30" cy="31"/>
              </a:xfrm>
              <a:prstGeom prst="rect">
                <a:avLst/>
              </a:prstGeom>
              <a:solidFill>
                <a:srgbClr val="000000"/>
              </a:solidFill>
              <a:ln w="1588">
                <a:solidFill>
                  <a:srgbClr val="008000"/>
                </a:solidFill>
                <a:miter lim="800000"/>
                <a:headEnd/>
                <a:tailEnd/>
              </a:ln>
            </p:spPr>
            <p:txBody>
              <a:bodyPr/>
              <a:lstStyle/>
              <a:p>
                <a:endParaRPr lang="el-GR"/>
              </a:p>
            </p:txBody>
          </p:sp>
          <p:sp>
            <p:nvSpPr>
              <p:cNvPr id="52212" name="Rectangle 1012"/>
              <p:cNvSpPr>
                <a:spLocks noChangeArrowheads="1"/>
              </p:cNvSpPr>
              <p:nvPr/>
            </p:nvSpPr>
            <p:spPr bwMode="auto">
              <a:xfrm>
                <a:off x="2309" y="2882"/>
                <a:ext cx="30" cy="31"/>
              </a:xfrm>
              <a:prstGeom prst="rect">
                <a:avLst/>
              </a:prstGeom>
              <a:solidFill>
                <a:srgbClr val="000000"/>
              </a:solidFill>
              <a:ln w="1588">
                <a:solidFill>
                  <a:srgbClr val="008000"/>
                </a:solidFill>
                <a:miter lim="800000"/>
                <a:headEnd/>
                <a:tailEnd/>
              </a:ln>
            </p:spPr>
            <p:txBody>
              <a:bodyPr/>
              <a:lstStyle/>
              <a:p>
                <a:endParaRPr lang="el-GR"/>
              </a:p>
            </p:txBody>
          </p:sp>
          <p:sp>
            <p:nvSpPr>
              <p:cNvPr id="52213" name="Rectangle 1013"/>
              <p:cNvSpPr>
                <a:spLocks noChangeArrowheads="1"/>
              </p:cNvSpPr>
              <p:nvPr/>
            </p:nvSpPr>
            <p:spPr bwMode="auto">
              <a:xfrm>
                <a:off x="2434" y="2996"/>
                <a:ext cx="30" cy="31"/>
              </a:xfrm>
              <a:prstGeom prst="rect">
                <a:avLst/>
              </a:prstGeom>
              <a:solidFill>
                <a:srgbClr val="000000"/>
              </a:solidFill>
              <a:ln w="1588">
                <a:solidFill>
                  <a:srgbClr val="008000"/>
                </a:solidFill>
                <a:miter lim="800000"/>
                <a:headEnd/>
                <a:tailEnd/>
              </a:ln>
            </p:spPr>
            <p:txBody>
              <a:bodyPr/>
              <a:lstStyle/>
              <a:p>
                <a:endParaRPr lang="el-GR"/>
              </a:p>
            </p:txBody>
          </p:sp>
          <p:sp>
            <p:nvSpPr>
              <p:cNvPr id="52214" name="Rectangle 1014"/>
              <p:cNvSpPr>
                <a:spLocks noChangeArrowheads="1"/>
              </p:cNvSpPr>
              <p:nvPr/>
            </p:nvSpPr>
            <p:spPr bwMode="auto">
              <a:xfrm>
                <a:off x="2570" y="3096"/>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2215" name="Rectangle 1015"/>
              <p:cNvSpPr>
                <a:spLocks noChangeArrowheads="1"/>
              </p:cNvSpPr>
              <p:nvPr/>
            </p:nvSpPr>
            <p:spPr bwMode="auto">
              <a:xfrm>
                <a:off x="2715" y="3173"/>
                <a:ext cx="30" cy="31"/>
              </a:xfrm>
              <a:prstGeom prst="rect">
                <a:avLst/>
              </a:prstGeom>
              <a:solidFill>
                <a:srgbClr val="000000"/>
              </a:solidFill>
              <a:ln w="1588">
                <a:solidFill>
                  <a:srgbClr val="008000"/>
                </a:solidFill>
                <a:miter lim="800000"/>
                <a:headEnd/>
                <a:tailEnd/>
              </a:ln>
            </p:spPr>
            <p:txBody>
              <a:bodyPr/>
              <a:lstStyle/>
              <a:p>
                <a:endParaRPr lang="el-GR"/>
              </a:p>
            </p:txBody>
          </p:sp>
          <p:sp>
            <p:nvSpPr>
              <p:cNvPr id="52216" name="Rectangle 1016"/>
              <p:cNvSpPr>
                <a:spLocks noChangeArrowheads="1"/>
              </p:cNvSpPr>
              <p:nvPr/>
            </p:nvSpPr>
            <p:spPr bwMode="auto">
              <a:xfrm>
                <a:off x="2865" y="3212"/>
                <a:ext cx="31" cy="30"/>
              </a:xfrm>
              <a:prstGeom prst="rect">
                <a:avLst/>
              </a:prstGeom>
              <a:solidFill>
                <a:srgbClr val="000000"/>
              </a:solidFill>
              <a:ln w="1588">
                <a:solidFill>
                  <a:srgbClr val="008000"/>
                </a:solidFill>
                <a:miter lim="800000"/>
                <a:headEnd/>
                <a:tailEnd/>
              </a:ln>
            </p:spPr>
            <p:txBody>
              <a:bodyPr/>
              <a:lstStyle/>
              <a:p>
                <a:endParaRPr lang="el-GR"/>
              </a:p>
            </p:txBody>
          </p:sp>
          <p:sp>
            <p:nvSpPr>
              <p:cNvPr id="52217" name="Rectangle 1017"/>
              <p:cNvSpPr>
                <a:spLocks noChangeArrowheads="1"/>
              </p:cNvSpPr>
              <p:nvPr/>
            </p:nvSpPr>
            <p:spPr bwMode="auto">
              <a:xfrm>
                <a:off x="3017" y="3194"/>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2218" name="Rectangle 1018"/>
              <p:cNvSpPr>
                <a:spLocks noChangeArrowheads="1"/>
              </p:cNvSpPr>
              <p:nvPr/>
            </p:nvSpPr>
            <p:spPr bwMode="auto">
              <a:xfrm>
                <a:off x="3158" y="3117"/>
                <a:ext cx="30" cy="31"/>
              </a:xfrm>
              <a:prstGeom prst="rect">
                <a:avLst/>
              </a:prstGeom>
              <a:solidFill>
                <a:srgbClr val="000000"/>
              </a:solidFill>
              <a:ln w="1588">
                <a:solidFill>
                  <a:srgbClr val="008000"/>
                </a:solidFill>
                <a:miter lim="800000"/>
                <a:headEnd/>
                <a:tailEnd/>
              </a:ln>
            </p:spPr>
            <p:txBody>
              <a:bodyPr/>
              <a:lstStyle/>
              <a:p>
                <a:endParaRPr lang="el-GR"/>
              </a:p>
            </p:txBody>
          </p:sp>
          <p:sp>
            <p:nvSpPr>
              <p:cNvPr id="52219" name="Rectangle 1019"/>
              <p:cNvSpPr>
                <a:spLocks noChangeArrowheads="1"/>
              </p:cNvSpPr>
              <p:nvPr/>
            </p:nvSpPr>
            <p:spPr bwMode="auto">
              <a:xfrm>
                <a:off x="3284" y="3002"/>
                <a:ext cx="30" cy="31"/>
              </a:xfrm>
              <a:prstGeom prst="rect">
                <a:avLst/>
              </a:prstGeom>
              <a:solidFill>
                <a:srgbClr val="000000"/>
              </a:solidFill>
              <a:ln w="1588">
                <a:solidFill>
                  <a:srgbClr val="008000"/>
                </a:solidFill>
                <a:miter lim="800000"/>
                <a:headEnd/>
                <a:tailEnd/>
              </a:ln>
            </p:spPr>
            <p:txBody>
              <a:bodyPr/>
              <a:lstStyle/>
              <a:p>
                <a:endParaRPr lang="el-GR"/>
              </a:p>
            </p:txBody>
          </p:sp>
          <p:sp>
            <p:nvSpPr>
              <p:cNvPr id="52220" name="Rectangle 1020"/>
              <p:cNvSpPr>
                <a:spLocks noChangeArrowheads="1"/>
              </p:cNvSpPr>
              <p:nvPr/>
            </p:nvSpPr>
            <p:spPr bwMode="auto">
              <a:xfrm>
                <a:off x="3407" y="2875"/>
                <a:ext cx="31" cy="30"/>
              </a:xfrm>
              <a:prstGeom prst="rect">
                <a:avLst/>
              </a:prstGeom>
              <a:solidFill>
                <a:srgbClr val="000000"/>
              </a:solidFill>
              <a:ln w="1588">
                <a:solidFill>
                  <a:srgbClr val="008000"/>
                </a:solidFill>
                <a:miter lim="800000"/>
                <a:headEnd/>
                <a:tailEnd/>
              </a:ln>
            </p:spPr>
            <p:txBody>
              <a:bodyPr/>
              <a:lstStyle/>
              <a:p>
                <a:endParaRPr lang="el-GR"/>
              </a:p>
            </p:txBody>
          </p:sp>
          <p:sp>
            <p:nvSpPr>
              <p:cNvPr id="52221" name="Rectangle 1021"/>
              <p:cNvSpPr>
                <a:spLocks noChangeArrowheads="1"/>
              </p:cNvSpPr>
              <p:nvPr/>
            </p:nvSpPr>
            <p:spPr bwMode="auto">
              <a:xfrm>
                <a:off x="3511" y="2736"/>
                <a:ext cx="31" cy="30"/>
              </a:xfrm>
              <a:prstGeom prst="rect">
                <a:avLst/>
              </a:prstGeom>
              <a:solidFill>
                <a:srgbClr val="000000"/>
              </a:solidFill>
              <a:ln w="1588">
                <a:solidFill>
                  <a:srgbClr val="008000"/>
                </a:solidFill>
                <a:miter lim="800000"/>
                <a:headEnd/>
                <a:tailEnd/>
              </a:ln>
            </p:spPr>
            <p:txBody>
              <a:bodyPr/>
              <a:lstStyle/>
              <a:p>
                <a:endParaRPr lang="el-GR"/>
              </a:p>
            </p:txBody>
          </p:sp>
          <p:sp>
            <p:nvSpPr>
              <p:cNvPr id="52222" name="Rectangle 1022"/>
              <p:cNvSpPr>
                <a:spLocks noChangeArrowheads="1"/>
              </p:cNvSpPr>
              <p:nvPr/>
            </p:nvSpPr>
            <p:spPr bwMode="auto">
              <a:xfrm>
                <a:off x="3617" y="2547"/>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2223" name="Rectangle 1023"/>
              <p:cNvSpPr>
                <a:spLocks noChangeArrowheads="1"/>
              </p:cNvSpPr>
              <p:nvPr/>
            </p:nvSpPr>
            <p:spPr bwMode="auto">
              <a:xfrm>
                <a:off x="3687" y="2337"/>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6320" name="Rectangle 1024"/>
              <p:cNvSpPr>
                <a:spLocks noChangeArrowheads="1"/>
              </p:cNvSpPr>
              <p:nvPr/>
            </p:nvSpPr>
            <p:spPr bwMode="auto">
              <a:xfrm>
                <a:off x="3724" y="2115"/>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6321" name="Rectangle 1025"/>
              <p:cNvSpPr>
                <a:spLocks noChangeArrowheads="1"/>
              </p:cNvSpPr>
              <p:nvPr/>
            </p:nvSpPr>
            <p:spPr bwMode="auto">
              <a:xfrm>
                <a:off x="3759" y="1887"/>
                <a:ext cx="30" cy="31"/>
              </a:xfrm>
              <a:prstGeom prst="rect">
                <a:avLst/>
              </a:prstGeom>
              <a:solidFill>
                <a:srgbClr val="000000"/>
              </a:solidFill>
              <a:ln w="1588">
                <a:solidFill>
                  <a:srgbClr val="008000"/>
                </a:solidFill>
                <a:miter lim="800000"/>
                <a:headEnd/>
                <a:tailEnd/>
              </a:ln>
            </p:spPr>
            <p:txBody>
              <a:bodyPr/>
              <a:lstStyle/>
              <a:p>
                <a:endParaRPr lang="el-GR"/>
              </a:p>
            </p:txBody>
          </p:sp>
          <p:sp>
            <p:nvSpPr>
              <p:cNvPr id="56322" name="Rectangle 1026"/>
              <p:cNvSpPr>
                <a:spLocks noChangeArrowheads="1"/>
              </p:cNvSpPr>
              <p:nvPr/>
            </p:nvSpPr>
            <p:spPr bwMode="auto">
              <a:xfrm>
                <a:off x="3772" y="1686"/>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6323" name="Rectangle 1027"/>
              <p:cNvSpPr>
                <a:spLocks noChangeArrowheads="1"/>
              </p:cNvSpPr>
              <p:nvPr/>
            </p:nvSpPr>
            <p:spPr bwMode="auto">
              <a:xfrm>
                <a:off x="2091" y="1496"/>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6324" name="Rectangle 1028"/>
              <p:cNvSpPr>
                <a:spLocks noChangeArrowheads="1"/>
              </p:cNvSpPr>
              <p:nvPr/>
            </p:nvSpPr>
            <p:spPr bwMode="auto">
              <a:xfrm>
                <a:off x="2212" y="1436"/>
                <a:ext cx="30" cy="31"/>
              </a:xfrm>
              <a:prstGeom prst="rect">
                <a:avLst/>
              </a:prstGeom>
              <a:solidFill>
                <a:srgbClr val="000000"/>
              </a:solidFill>
              <a:ln w="1588">
                <a:solidFill>
                  <a:srgbClr val="008000"/>
                </a:solidFill>
                <a:miter lim="800000"/>
                <a:headEnd/>
                <a:tailEnd/>
              </a:ln>
            </p:spPr>
            <p:txBody>
              <a:bodyPr/>
              <a:lstStyle/>
              <a:p>
                <a:endParaRPr lang="el-GR"/>
              </a:p>
            </p:txBody>
          </p:sp>
          <p:sp>
            <p:nvSpPr>
              <p:cNvPr id="56325" name="Rectangle 1029"/>
              <p:cNvSpPr>
                <a:spLocks noChangeArrowheads="1"/>
              </p:cNvSpPr>
              <p:nvPr/>
            </p:nvSpPr>
            <p:spPr bwMode="auto">
              <a:xfrm>
                <a:off x="2379" y="1426"/>
                <a:ext cx="31" cy="30"/>
              </a:xfrm>
              <a:prstGeom prst="rect">
                <a:avLst/>
              </a:prstGeom>
              <a:solidFill>
                <a:srgbClr val="000000"/>
              </a:solidFill>
              <a:ln w="1588">
                <a:solidFill>
                  <a:srgbClr val="008000"/>
                </a:solidFill>
                <a:miter lim="800000"/>
                <a:headEnd/>
                <a:tailEnd/>
              </a:ln>
            </p:spPr>
            <p:txBody>
              <a:bodyPr/>
              <a:lstStyle/>
              <a:p>
                <a:endParaRPr lang="el-GR"/>
              </a:p>
            </p:txBody>
          </p:sp>
          <p:sp>
            <p:nvSpPr>
              <p:cNvPr id="56326" name="Rectangle 1030"/>
              <p:cNvSpPr>
                <a:spLocks noChangeArrowheads="1"/>
              </p:cNvSpPr>
              <p:nvPr/>
            </p:nvSpPr>
            <p:spPr bwMode="auto">
              <a:xfrm>
                <a:off x="2558" y="1470"/>
                <a:ext cx="30" cy="31"/>
              </a:xfrm>
              <a:prstGeom prst="rect">
                <a:avLst/>
              </a:prstGeom>
              <a:solidFill>
                <a:srgbClr val="000000"/>
              </a:solidFill>
              <a:ln w="1588">
                <a:solidFill>
                  <a:srgbClr val="008000"/>
                </a:solidFill>
                <a:miter lim="800000"/>
                <a:headEnd/>
                <a:tailEnd/>
              </a:ln>
            </p:spPr>
            <p:txBody>
              <a:bodyPr/>
              <a:lstStyle/>
              <a:p>
                <a:endParaRPr lang="el-GR"/>
              </a:p>
            </p:txBody>
          </p:sp>
          <p:sp>
            <p:nvSpPr>
              <p:cNvPr id="56327" name="Rectangle 1031"/>
              <p:cNvSpPr>
                <a:spLocks noChangeArrowheads="1"/>
              </p:cNvSpPr>
              <p:nvPr/>
            </p:nvSpPr>
            <p:spPr bwMode="auto">
              <a:xfrm>
                <a:off x="2705" y="1570"/>
                <a:ext cx="31" cy="30"/>
              </a:xfrm>
              <a:prstGeom prst="rect">
                <a:avLst/>
              </a:prstGeom>
              <a:solidFill>
                <a:srgbClr val="000000"/>
              </a:solidFill>
              <a:ln w="1588">
                <a:solidFill>
                  <a:srgbClr val="008000"/>
                </a:solidFill>
                <a:miter lim="800000"/>
                <a:headEnd/>
                <a:tailEnd/>
              </a:ln>
            </p:spPr>
            <p:txBody>
              <a:bodyPr/>
              <a:lstStyle/>
              <a:p>
                <a:endParaRPr lang="el-GR"/>
              </a:p>
            </p:txBody>
          </p:sp>
          <p:sp>
            <p:nvSpPr>
              <p:cNvPr id="56328" name="Rectangle 1032"/>
              <p:cNvSpPr>
                <a:spLocks noChangeArrowheads="1"/>
              </p:cNvSpPr>
              <p:nvPr/>
            </p:nvSpPr>
            <p:spPr bwMode="auto">
              <a:xfrm>
                <a:off x="2752" y="1801"/>
                <a:ext cx="30" cy="31"/>
              </a:xfrm>
              <a:prstGeom prst="rect">
                <a:avLst/>
              </a:prstGeom>
              <a:solidFill>
                <a:srgbClr val="000000"/>
              </a:solidFill>
              <a:ln w="1588">
                <a:solidFill>
                  <a:srgbClr val="008000"/>
                </a:solidFill>
                <a:miter lim="800000"/>
                <a:headEnd/>
                <a:tailEnd/>
              </a:ln>
            </p:spPr>
            <p:txBody>
              <a:bodyPr/>
              <a:lstStyle/>
              <a:p>
                <a:endParaRPr lang="el-GR"/>
              </a:p>
            </p:txBody>
          </p:sp>
          <p:sp>
            <p:nvSpPr>
              <p:cNvPr id="56329" name="Rectangle 1033"/>
              <p:cNvSpPr>
                <a:spLocks noChangeArrowheads="1"/>
              </p:cNvSpPr>
              <p:nvPr/>
            </p:nvSpPr>
            <p:spPr bwMode="auto">
              <a:xfrm>
                <a:off x="2693" y="2046"/>
                <a:ext cx="31" cy="30"/>
              </a:xfrm>
              <a:prstGeom prst="rect">
                <a:avLst/>
              </a:prstGeom>
              <a:solidFill>
                <a:srgbClr val="000000"/>
              </a:solidFill>
              <a:ln w="1588">
                <a:solidFill>
                  <a:srgbClr val="008000"/>
                </a:solidFill>
                <a:miter lim="800000"/>
                <a:headEnd/>
                <a:tailEnd/>
              </a:ln>
            </p:spPr>
            <p:txBody>
              <a:bodyPr/>
              <a:lstStyle/>
              <a:p>
                <a:endParaRPr lang="el-GR"/>
              </a:p>
            </p:txBody>
          </p:sp>
          <p:sp>
            <p:nvSpPr>
              <p:cNvPr id="56330" name="Rectangle 1034"/>
              <p:cNvSpPr>
                <a:spLocks noChangeArrowheads="1"/>
              </p:cNvSpPr>
              <p:nvPr/>
            </p:nvSpPr>
            <p:spPr bwMode="auto">
              <a:xfrm>
                <a:off x="2623" y="2244"/>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6331" name="Rectangle 1035"/>
              <p:cNvSpPr>
                <a:spLocks noChangeArrowheads="1"/>
              </p:cNvSpPr>
              <p:nvPr/>
            </p:nvSpPr>
            <p:spPr bwMode="auto">
              <a:xfrm>
                <a:off x="2669" y="2318"/>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6332" name="Rectangle 1036"/>
              <p:cNvSpPr>
                <a:spLocks noChangeArrowheads="1"/>
              </p:cNvSpPr>
              <p:nvPr/>
            </p:nvSpPr>
            <p:spPr bwMode="auto">
              <a:xfrm>
                <a:off x="2735" y="2365"/>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6333" name="Rectangle 1037"/>
              <p:cNvSpPr>
                <a:spLocks noChangeArrowheads="1"/>
              </p:cNvSpPr>
              <p:nvPr/>
            </p:nvSpPr>
            <p:spPr bwMode="auto">
              <a:xfrm>
                <a:off x="3619" y="1476"/>
                <a:ext cx="31" cy="31"/>
              </a:xfrm>
              <a:prstGeom prst="rect">
                <a:avLst/>
              </a:prstGeom>
              <a:solidFill>
                <a:srgbClr val="000000"/>
              </a:solidFill>
              <a:ln w="1588">
                <a:solidFill>
                  <a:srgbClr val="008000"/>
                </a:solidFill>
                <a:miter lim="800000"/>
                <a:headEnd/>
                <a:tailEnd/>
              </a:ln>
            </p:spPr>
            <p:txBody>
              <a:bodyPr/>
              <a:lstStyle/>
              <a:p>
                <a:endParaRPr lang="el-GR"/>
              </a:p>
            </p:txBody>
          </p:sp>
          <p:sp>
            <p:nvSpPr>
              <p:cNvPr id="56334" name="Rectangle 1038"/>
              <p:cNvSpPr>
                <a:spLocks noChangeArrowheads="1"/>
              </p:cNvSpPr>
              <p:nvPr/>
            </p:nvSpPr>
            <p:spPr bwMode="auto">
              <a:xfrm>
                <a:off x="3478" y="1424"/>
                <a:ext cx="30" cy="31"/>
              </a:xfrm>
              <a:prstGeom prst="rect">
                <a:avLst/>
              </a:prstGeom>
              <a:solidFill>
                <a:srgbClr val="000000"/>
              </a:solidFill>
              <a:ln w="1588">
                <a:solidFill>
                  <a:srgbClr val="008000"/>
                </a:solidFill>
                <a:miter lim="800000"/>
                <a:headEnd/>
                <a:tailEnd/>
              </a:ln>
            </p:spPr>
            <p:txBody>
              <a:bodyPr/>
              <a:lstStyle/>
              <a:p>
                <a:endParaRPr lang="el-GR"/>
              </a:p>
            </p:txBody>
          </p:sp>
          <p:sp>
            <p:nvSpPr>
              <p:cNvPr id="56335" name="Rectangle 1039"/>
              <p:cNvSpPr>
                <a:spLocks noChangeArrowheads="1"/>
              </p:cNvSpPr>
              <p:nvPr/>
            </p:nvSpPr>
            <p:spPr bwMode="auto">
              <a:xfrm>
                <a:off x="3302" y="1417"/>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6336" name="Rectangle 1040"/>
              <p:cNvSpPr>
                <a:spLocks noChangeArrowheads="1"/>
              </p:cNvSpPr>
              <p:nvPr/>
            </p:nvSpPr>
            <p:spPr bwMode="auto">
              <a:xfrm>
                <a:off x="3125" y="1458"/>
                <a:ext cx="30" cy="31"/>
              </a:xfrm>
              <a:prstGeom prst="rect">
                <a:avLst/>
              </a:prstGeom>
              <a:solidFill>
                <a:srgbClr val="000000"/>
              </a:solidFill>
              <a:ln w="1588">
                <a:solidFill>
                  <a:srgbClr val="008000"/>
                </a:solidFill>
                <a:miter lim="800000"/>
                <a:headEnd/>
                <a:tailEnd/>
              </a:ln>
            </p:spPr>
            <p:txBody>
              <a:bodyPr/>
              <a:lstStyle/>
              <a:p>
                <a:endParaRPr lang="el-GR"/>
              </a:p>
            </p:txBody>
          </p:sp>
          <p:sp>
            <p:nvSpPr>
              <p:cNvPr id="56337" name="Rectangle 1041"/>
              <p:cNvSpPr>
                <a:spLocks noChangeArrowheads="1"/>
              </p:cNvSpPr>
              <p:nvPr/>
            </p:nvSpPr>
            <p:spPr bwMode="auto">
              <a:xfrm>
                <a:off x="2984" y="1556"/>
                <a:ext cx="31" cy="31"/>
              </a:xfrm>
              <a:prstGeom prst="rect">
                <a:avLst/>
              </a:prstGeom>
              <a:solidFill>
                <a:srgbClr val="000000"/>
              </a:solidFill>
              <a:ln w="1588">
                <a:solidFill>
                  <a:srgbClr val="008000"/>
                </a:solidFill>
                <a:miter lim="800000"/>
                <a:headEnd/>
                <a:tailEnd/>
              </a:ln>
            </p:spPr>
            <p:txBody>
              <a:bodyPr/>
              <a:lstStyle/>
              <a:p>
                <a:endParaRPr lang="el-GR"/>
              </a:p>
            </p:txBody>
          </p:sp>
          <p:sp>
            <p:nvSpPr>
              <p:cNvPr id="56338" name="Rectangle 1042"/>
              <p:cNvSpPr>
                <a:spLocks noChangeArrowheads="1"/>
              </p:cNvSpPr>
              <p:nvPr/>
            </p:nvSpPr>
            <p:spPr bwMode="auto">
              <a:xfrm>
                <a:off x="2968" y="1793"/>
                <a:ext cx="31" cy="30"/>
              </a:xfrm>
              <a:prstGeom prst="rect">
                <a:avLst/>
              </a:prstGeom>
              <a:solidFill>
                <a:srgbClr val="000000"/>
              </a:solidFill>
              <a:ln w="1588">
                <a:solidFill>
                  <a:srgbClr val="008000"/>
                </a:solidFill>
                <a:miter lim="800000"/>
                <a:headEnd/>
                <a:tailEnd/>
              </a:ln>
            </p:spPr>
            <p:txBody>
              <a:bodyPr/>
              <a:lstStyle/>
              <a:p>
                <a:endParaRPr lang="el-GR"/>
              </a:p>
            </p:txBody>
          </p:sp>
          <p:sp>
            <p:nvSpPr>
              <p:cNvPr id="56339" name="Rectangle 1043"/>
              <p:cNvSpPr>
                <a:spLocks noChangeArrowheads="1"/>
              </p:cNvSpPr>
              <p:nvPr/>
            </p:nvSpPr>
            <p:spPr bwMode="auto">
              <a:xfrm>
                <a:off x="3050" y="2035"/>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6340" name="Rectangle 1044"/>
              <p:cNvSpPr>
                <a:spLocks noChangeArrowheads="1"/>
              </p:cNvSpPr>
              <p:nvPr/>
            </p:nvSpPr>
            <p:spPr bwMode="auto">
              <a:xfrm>
                <a:off x="3136" y="2229"/>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6341" name="Rectangle 1045"/>
              <p:cNvSpPr>
                <a:spLocks noChangeArrowheads="1"/>
              </p:cNvSpPr>
              <p:nvPr/>
            </p:nvSpPr>
            <p:spPr bwMode="auto">
              <a:xfrm>
                <a:off x="3095" y="2296"/>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6342" name="Rectangle 1046"/>
              <p:cNvSpPr>
                <a:spLocks noChangeArrowheads="1"/>
              </p:cNvSpPr>
              <p:nvPr/>
            </p:nvSpPr>
            <p:spPr bwMode="auto">
              <a:xfrm>
                <a:off x="3031" y="2341"/>
                <a:ext cx="31" cy="30"/>
              </a:xfrm>
              <a:prstGeom prst="rect">
                <a:avLst/>
              </a:prstGeom>
              <a:solidFill>
                <a:srgbClr val="000000"/>
              </a:solidFill>
              <a:ln w="1588">
                <a:solidFill>
                  <a:srgbClr val="008000"/>
                </a:solidFill>
                <a:miter lim="800000"/>
                <a:headEnd/>
                <a:tailEnd/>
              </a:ln>
            </p:spPr>
            <p:txBody>
              <a:bodyPr/>
              <a:lstStyle/>
              <a:p>
                <a:endParaRPr lang="el-GR"/>
              </a:p>
            </p:txBody>
          </p:sp>
          <p:sp>
            <p:nvSpPr>
              <p:cNvPr id="56343" name="Rectangle 1047"/>
              <p:cNvSpPr>
                <a:spLocks noChangeArrowheads="1"/>
              </p:cNvSpPr>
              <p:nvPr/>
            </p:nvSpPr>
            <p:spPr bwMode="auto">
              <a:xfrm>
                <a:off x="2577" y="2652"/>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6344" name="Rectangle 1048"/>
              <p:cNvSpPr>
                <a:spLocks noChangeArrowheads="1"/>
              </p:cNvSpPr>
              <p:nvPr/>
            </p:nvSpPr>
            <p:spPr bwMode="auto">
              <a:xfrm>
                <a:off x="3187" y="2631"/>
                <a:ext cx="30" cy="31"/>
              </a:xfrm>
              <a:prstGeom prst="rect">
                <a:avLst/>
              </a:prstGeom>
              <a:solidFill>
                <a:srgbClr val="000000"/>
              </a:solidFill>
              <a:ln w="1588">
                <a:solidFill>
                  <a:srgbClr val="008000"/>
                </a:solidFill>
                <a:miter lim="800000"/>
                <a:headEnd/>
                <a:tailEnd/>
              </a:ln>
            </p:spPr>
            <p:txBody>
              <a:bodyPr/>
              <a:lstStyle/>
              <a:p>
                <a:endParaRPr lang="el-GR"/>
              </a:p>
            </p:txBody>
          </p:sp>
          <p:sp>
            <p:nvSpPr>
              <p:cNvPr id="56345" name="Rectangle 1049"/>
              <p:cNvSpPr>
                <a:spLocks noChangeArrowheads="1"/>
              </p:cNvSpPr>
              <p:nvPr/>
            </p:nvSpPr>
            <p:spPr bwMode="auto">
              <a:xfrm>
                <a:off x="2898" y="2628"/>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6346" name="Rectangle 1050"/>
              <p:cNvSpPr>
                <a:spLocks noChangeArrowheads="1"/>
              </p:cNvSpPr>
              <p:nvPr/>
            </p:nvSpPr>
            <p:spPr bwMode="auto">
              <a:xfrm>
                <a:off x="2703" y="2606"/>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6347" name="Rectangle 1051"/>
              <p:cNvSpPr>
                <a:spLocks noChangeArrowheads="1"/>
              </p:cNvSpPr>
              <p:nvPr/>
            </p:nvSpPr>
            <p:spPr bwMode="auto">
              <a:xfrm>
                <a:off x="2811" y="2590"/>
                <a:ext cx="30" cy="31"/>
              </a:xfrm>
              <a:prstGeom prst="rect">
                <a:avLst/>
              </a:prstGeom>
              <a:solidFill>
                <a:srgbClr val="000000"/>
              </a:solidFill>
              <a:ln w="1588">
                <a:solidFill>
                  <a:srgbClr val="008000"/>
                </a:solidFill>
                <a:miter lim="800000"/>
                <a:headEnd/>
                <a:tailEnd/>
              </a:ln>
            </p:spPr>
            <p:txBody>
              <a:bodyPr/>
              <a:lstStyle/>
              <a:p>
                <a:endParaRPr lang="el-GR"/>
              </a:p>
            </p:txBody>
          </p:sp>
          <p:sp>
            <p:nvSpPr>
              <p:cNvPr id="56348" name="Rectangle 1052"/>
              <p:cNvSpPr>
                <a:spLocks noChangeArrowheads="1"/>
              </p:cNvSpPr>
              <p:nvPr/>
            </p:nvSpPr>
            <p:spPr bwMode="auto">
              <a:xfrm>
                <a:off x="3067" y="2602"/>
                <a:ext cx="30" cy="31"/>
              </a:xfrm>
              <a:prstGeom prst="rect">
                <a:avLst/>
              </a:prstGeom>
              <a:solidFill>
                <a:srgbClr val="000000"/>
              </a:solidFill>
              <a:ln w="1588">
                <a:solidFill>
                  <a:srgbClr val="008000"/>
                </a:solidFill>
                <a:miter lim="800000"/>
                <a:headEnd/>
                <a:tailEnd/>
              </a:ln>
            </p:spPr>
            <p:txBody>
              <a:bodyPr/>
              <a:lstStyle/>
              <a:p>
                <a:endParaRPr lang="el-GR"/>
              </a:p>
            </p:txBody>
          </p:sp>
          <p:sp>
            <p:nvSpPr>
              <p:cNvPr id="56349" name="Rectangle 1053"/>
              <p:cNvSpPr>
                <a:spLocks noChangeArrowheads="1"/>
              </p:cNvSpPr>
              <p:nvPr/>
            </p:nvSpPr>
            <p:spPr bwMode="auto">
              <a:xfrm>
                <a:off x="2970" y="2590"/>
                <a:ext cx="30" cy="31"/>
              </a:xfrm>
              <a:prstGeom prst="rect">
                <a:avLst/>
              </a:prstGeom>
              <a:solidFill>
                <a:srgbClr val="000000"/>
              </a:solidFill>
              <a:ln w="1588">
                <a:solidFill>
                  <a:srgbClr val="008000"/>
                </a:solidFill>
                <a:miter lim="800000"/>
                <a:headEnd/>
                <a:tailEnd/>
              </a:ln>
            </p:spPr>
            <p:txBody>
              <a:bodyPr/>
              <a:lstStyle/>
              <a:p>
                <a:endParaRPr lang="el-GR"/>
              </a:p>
            </p:txBody>
          </p:sp>
          <p:sp>
            <p:nvSpPr>
              <p:cNvPr id="56350" name="Rectangle 1054"/>
              <p:cNvSpPr>
                <a:spLocks noChangeArrowheads="1"/>
              </p:cNvSpPr>
              <p:nvPr/>
            </p:nvSpPr>
            <p:spPr bwMode="auto">
              <a:xfrm>
                <a:off x="2693" y="2725"/>
                <a:ext cx="31" cy="30"/>
              </a:xfrm>
              <a:prstGeom prst="rect">
                <a:avLst/>
              </a:prstGeom>
              <a:solidFill>
                <a:srgbClr val="000000"/>
              </a:solidFill>
              <a:ln w="1588">
                <a:solidFill>
                  <a:srgbClr val="008000"/>
                </a:solidFill>
                <a:miter lim="800000"/>
                <a:headEnd/>
                <a:tailEnd/>
              </a:ln>
            </p:spPr>
            <p:txBody>
              <a:bodyPr/>
              <a:lstStyle/>
              <a:p>
                <a:endParaRPr lang="el-GR"/>
              </a:p>
            </p:txBody>
          </p:sp>
          <p:sp>
            <p:nvSpPr>
              <p:cNvPr id="56351" name="Rectangle 1055"/>
              <p:cNvSpPr>
                <a:spLocks noChangeArrowheads="1"/>
              </p:cNvSpPr>
              <p:nvPr/>
            </p:nvSpPr>
            <p:spPr bwMode="auto">
              <a:xfrm>
                <a:off x="2825" y="2758"/>
                <a:ext cx="31" cy="30"/>
              </a:xfrm>
              <a:prstGeom prst="rect">
                <a:avLst/>
              </a:prstGeom>
              <a:solidFill>
                <a:srgbClr val="000000"/>
              </a:solidFill>
              <a:ln w="1588">
                <a:solidFill>
                  <a:srgbClr val="008000"/>
                </a:solidFill>
                <a:miter lim="800000"/>
                <a:headEnd/>
                <a:tailEnd/>
              </a:ln>
            </p:spPr>
            <p:txBody>
              <a:bodyPr/>
              <a:lstStyle/>
              <a:p>
                <a:endParaRPr lang="el-GR"/>
              </a:p>
            </p:txBody>
          </p:sp>
          <p:sp>
            <p:nvSpPr>
              <p:cNvPr id="56352" name="Rectangle 1056"/>
              <p:cNvSpPr>
                <a:spLocks noChangeArrowheads="1"/>
              </p:cNvSpPr>
              <p:nvPr/>
            </p:nvSpPr>
            <p:spPr bwMode="auto">
              <a:xfrm>
                <a:off x="2943" y="2750"/>
                <a:ext cx="30" cy="31"/>
              </a:xfrm>
              <a:prstGeom prst="rect">
                <a:avLst/>
              </a:prstGeom>
              <a:solidFill>
                <a:srgbClr val="000000"/>
              </a:solidFill>
              <a:ln w="1588">
                <a:solidFill>
                  <a:srgbClr val="008000"/>
                </a:solidFill>
                <a:miter lim="800000"/>
                <a:headEnd/>
                <a:tailEnd/>
              </a:ln>
            </p:spPr>
            <p:txBody>
              <a:bodyPr/>
              <a:lstStyle/>
              <a:p>
                <a:endParaRPr lang="el-GR"/>
              </a:p>
            </p:txBody>
          </p:sp>
          <p:sp>
            <p:nvSpPr>
              <p:cNvPr id="56353" name="Rectangle 1057"/>
              <p:cNvSpPr>
                <a:spLocks noChangeArrowheads="1"/>
              </p:cNvSpPr>
              <p:nvPr/>
            </p:nvSpPr>
            <p:spPr bwMode="auto">
              <a:xfrm>
                <a:off x="3065" y="2708"/>
                <a:ext cx="31" cy="30"/>
              </a:xfrm>
              <a:prstGeom prst="rect">
                <a:avLst/>
              </a:prstGeom>
              <a:solidFill>
                <a:srgbClr val="000000"/>
              </a:solidFill>
              <a:ln w="1588">
                <a:solidFill>
                  <a:srgbClr val="008000"/>
                </a:solidFill>
                <a:miter lim="800000"/>
                <a:headEnd/>
                <a:tailEnd/>
              </a:ln>
            </p:spPr>
            <p:txBody>
              <a:bodyPr/>
              <a:lstStyle/>
              <a:p>
                <a:endParaRPr lang="el-GR"/>
              </a:p>
            </p:txBody>
          </p:sp>
          <p:sp>
            <p:nvSpPr>
              <p:cNvPr id="56354" name="Rectangle 1058"/>
              <p:cNvSpPr>
                <a:spLocks noChangeArrowheads="1"/>
              </p:cNvSpPr>
              <p:nvPr/>
            </p:nvSpPr>
            <p:spPr bwMode="auto">
              <a:xfrm>
                <a:off x="2895" y="2385"/>
                <a:ext cx="30" cy="31"/>
              </a:xfrm>
              <a:prstGeom prst="rect">
                <a:avLst/>
              </a:prstGeom>
              <a:solidFill>
                <a:srgbClr val="000000"/>
              </a:solidFill>
              <a:ln w="1588">
                <a:solidFill>
                  <a:srgbClr val="008000"/>
                </a:solidFill>
                <a:miter lim="800000"/>
                <a:headEnd/>
                <a:tailEnd/>
              </a:ln>
            </p:spPr>
            <p:txBody>
              <a:bodyPr/>
              <a:lstStyle/>
              <a:p>
                <a:endParaRPr lang="el-GR"/>
              </a:p>
            </p:txBody>
          </p:sp>
          <p:sp>
            <p:nvSpPr>
              <p:cNvPr id="56355" name="Rectangle 1059"/>
              <p:cNvSpPr>
                <a:spLocks noChangeArrowheads="1"/>
              </p:cNvSpPr>
              <p:nvPr/>
            </p:nvSpPr>
            <p:spPr bwMode="auto">
              <a:xfrm>
                <a:off x="2730" y="2295"/>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6356" name="Rectangle 1060"/>
              <p:cNvSpPr>
                <a:spLocks noChangeArrowheads="1"/>
              </p:cNvSpPr>
              <p:nvPr/>
            </p:nvSpPr>
            <p:spPr bwMode="auto">
              <a:xfrm>
                <a:off x="3042" y="2281"/>
                <a:ext cx="31" cy="30"/>
              </a:xfrm>
              <a:prstGeom prst="rect">
                <a:avLst/>
              </a:prstGeom>
              <a:solidFill>
                <a:srgbClr val="000000"/>
              </a:solidFill>
              <a:ln w="1588">
                <a:solidFill>
                  <a:srgbClr val="008000"/>
                </a:solidFill>
                <a:miter lim="800000"/>
                <a:headEnd/>
                <a:tailEnd/>
              </a:ln>
            </p:spPr>
            <p:txBody>
              <a:bodyPr/>
              <a:lstStyle/>
              <a:p>
                <a:endParaRPr lang="el-GR"/>
              </a:p>
            </p:txBody>
          </p:sp>
        </p:grpSp>
      </p:grpSp>
      <p:pic>
        <p:nvPicPr>
          <p:cNvPr id="56357" name="Picture 1061"/>
          <p:cNvPicPr>
            <a:picLocks noChangeAspect="1" noChangeArrowheads="1"/>
          </p:cNvPicPr>
          <p:nvPr/>
        </p:nvPicPr>
        <p:blipFill>
          <a:blip r:embed="rId7" cstate="screen"/>
          <a:srcRect/>
          <a:stretch>
            <a:fillRect/>
          </a:stretch>
        </p:blipFill>
        <p:spPr bwMode="auto">
          <a:xfrm>
            <a:off x="2527300" y="4097338"/>
            <a:ext cx="1951038" cy="2438400"/>
          </a:xfrm>
          <a:prstGeom prst="rect">
            <a:avLst/>
          </a:prstGeom>
          <a:noFill/>
          <a:ln w="12700">
            <a:solidFill>
              <a:schemeClr val="hlink"/>
            </a:solidFill>
            <a:miter lim="800000"/>
            <a:headEnd/>
            <a:tailEnd/>
          </a:ln>
        </p:spPr>
      </p:pic>
      <p:pic>
        <p:nvPicPr>
          <p:cNvPr id="56358" name="Picture 1062"/>
          <p:cNvPicPr>
            <a:picLocks noChangeAspect="1" noChangeArrowheads="1"/>
          </p:cNvPicPr>
          <p:nvPr/>
        </p:nvPicPr>
        <p:blipFill>
          <a:blip r:embed="rId8" cstate="screen"/>
          <a:srcRect/>
          <a:stretch>
            <a:fillRect/>
          </a:stretch>
        </p:blipFill>
        <p:spPr bwMode="auto">
          <a:xfrm>
            <a:off x="2527300" y="1501775"/>
            <a:ext cx="1951038" cy="2438400"/>
          </a:xfrm>
          <a:prstGeom prst="rect">
            <a:avLst/>
          </a:prstGeom>
          <a:noFill/>
          <a:ln w="12700">
            <a:solidFill>
              <a:schemeClr val="hlink"/>
            </a:solid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101" name="Picture 757"/>
          <p:cNvPicPr>
            <a:picLocks noChangeAspect="1" noChangeArrowheads="1"/>
          </p:cNvPicPr>
          <p:nvPr/>
        </p:nvPicPr>
        <p:blipFill>
          <a:blip r:embed="rId2" cstate="screen"/>
          <a:srcRect/>
          <a:stretch>
            <a:fillRect/>
          </a:stretch>
        </p:blipFill>
        <p:spPr bwMode="auto">
          <a:xfrm>
            <a:off x="2527300" y="1501775"/>
            <a:ext cx="1951038" cy="2438400"/>
          </a:xfrm>
          <a:prstGeom prst="rect">
            <a:avLst/>
          </a:prstGeom>
          <a:noFill/>
          <a:ln w="12700">
            <a:solidFill>
              <a:schemeClr val="hlink"/>
            </a:solidFill>
            <a:miter lim="800000"/>
            <a:headEnd/>
            <a:tailEnd/>
          </a:ln>
        </p:spPr>
      </p:pic>
      <p:sp>
        <p:nvSpPr>
          <p:cNvPr id="57346" name="Rectangle 2"/>
          <p:cNvSpPr>
            <a:spLocks noGrp="1" noChangeArrowheads="1"/>
          </p:cNvSpPr>
          <p:nvPr>
            <p:ph type="title"/>
          </p:nvPr>
        </p:nvSpPr>
        <p:spPr/>
        <p:txBody>
          <a:bodyPr/>
          <a:lstStyle/>
          <a:p>
            <a:r>
              <a:rPr lang="el-GR"/>
              <a:t>Ποικιλότητα σχήματος</a:t>
            </a:r>
          </a:p>
        </p:txBody>
      </p:sp>
      <p:pic>
        <p:nvPicPr>
          <p:cNvPr id="57347" name="Picture 3"/>
          <p:cNvPicPr>
            <a:picLocks noChangeAspect="1" noChangeArrowheads="1"/>
          </p:cNvPicPr>
          <p:nvPr/>
        </p:nvPicPr>
        <p:blipFill>
          <a:blip r:embed="rId3" cstate="screen"/>
          <a:srcRect/>
          <a:stretch>
            <a:fillRect/>
          </a:stretch>
        </p:blipFill>
        <p:spPr bwMode="auto">
          <a:xfrm>
            <a:off x="6892925" y="4097338"/>
            <a:ext cx="1951038" cy="2439987"/>
          </a:xfrm>
          <a:prstGeom prst="rect">
            <a:avLst/>
          </a:prstGeom>
          <a:noFill/>
          <a:ln w="12700">
            <a:solidFill>
              <a:schemeClr val="hlink"/>
            </a:solidFill>
            <a:miter lim="800000"/>
            <a:headEnd/>
            <a:tailEnd/>
          </a:ln>
        </p:spPr>
      </p:pic>
      <p:pic>
        <p:nvPicPr>
          <p:cNvPr id="57349" name="Picture 5"/>
          <p:cNvPicPr>
            <a:picLocks noChangeAspect="1" noChangeArrowheads="1"/>
          </p:cNvPicPr>
          <p:nvPr/>
        </p:nvPicPr>
        <p:blipFill>
          <a:blip r:embed="rId4" cstate="screen"/>
          <a:srcRect/>
          <a:stretch>
            <a:fillRect/>
          </a:stretch>
        </p:blipFill>
        <p:spPr bwMode="auto">
          <a:xfrm>
            <a:off x="6892925" y="1501775"/>
            <a:ext cx="1951038" cy="2439988"/>
          </a:xfrm>
          <a:prstGeom prst="rect">
            <a:avLst/>
          </a:prstGeom>
          <a:noFill/>
          <a:ln w="12700">
            <a:solidFill>
              <a:schemeClr val="hlink"/>
            </a:solidFill>
            <a:miter lim="800000"/>
            <a:headEnd/>
            <a:tailEnd/>
          </a:ln>
        </p:spPr>
      </p:pic>
      <p:pic>
        <p:nvPicPr>
          <p:cNvPr id="57350" name="Picture 6"/>
          <p:cNvPicPr>
            <a:picLocks noChangeAspect="1" noChangeArrowheads="1"/>
          </p:cNvPicPr>
          <p:nvPr/>
        </p:nvPicPr>
        <p:blipFill>
          <a:blip r:embed="rId5" cstate="screen"/>
          <a:srcRect/>
          <a:stretch>
            <a:fillRect/>
          </a:stretch>
        </p:blipFill>
        <p:spPr bwMode="auto">
          <a:xfrm>
            <a:off x="4710113" y="4097338"/>
            <a:ext cx="1951037" cy="2439987"/>
          </a:xfrm>
          <a:prstGeom prst="rect">
            <a:avLst/>
          </a:prstGeom>
          <a:noFill/>
          <a:ln w="12700">
            <a:solidFill>
              <a:schemeClr val="hlink"/>
            </a:solidFill>
            <a:miter lim="800000"/>
            <a:headEnd/>
            <a:tailEnd/>
          </a:ln>
        </p:spPr>
      </p:pic>
      <p:pic>
        <p:nvPicPr>
          <p:cNvPr id="57352" name="Picture 8"/>
          <p:cNvPicPr>
            <a:picLocks noChangeAspect="1" noChangeArrowheads="1"/>
          </p:cNvPicPr>
          <p:nvPr/>
        </p:nvPicPr>
        <p:blipFill>
          <a:blip r:embed="rId6" cstate="screen"/>
          <a:srcRect/>
          <a:stretch>
            <a:fillRect/>
          </a:stretch>
        </p:blipFill>
        <p:spPr bwMode="auto">
          <a:xfrm>
            <a:off x="4710113" y="1501775"/>
            <a:ext cx="1951037" cy="2438400"/>
          </a:xfrm>
          <a:prstGeom prst="rect">
            <a:avLst/>
          </a:prstGeom>
          <a:noFill/>
          <a:ln w="12700">
            <a:solidFill>
              <a:schemeClr val="hlink"/>
            </a:solidFill>
            <a:miter lim="800000"/>
            <a:headEnd/>
            <a:tailEnd/>
          </a:ln>
        </p:spPr>
      </p:pic>
      <p:grpSp>
        <p:nvGrpSpPr>
          <p:cNvPr id="57353" name="Group 9"/>
          <p:cNvGrpSpPr>
            <a:grpSpLocks/>
          </p:cNvGrpSpPr>
          <p:nvPr/>
        </p:nvGrpSpPr>
        <p:grpSpPr bwMode="auto">
          <a:xfrm>
            <a:off x="7153275" y="2417763"/>
            <a:ext cx="1416050" cy="1212850"/>
            <a:chOff x="1843" y="1452"/>
            <a:chExt cx="2043" cy="1750"/>
          </a:xfrm>
        </p:grpSpPr>
        <p:grpSp>
          <p:nvGrpSpPr>
            <p:cNvPr id="57354" name="Group 10"/>
            <p:cNvGrpSpPr>
              <a:grpSpLocks/>
            </p:cNvGrpSpPr>
            <p:nvPr/>
          </p:nvGrpSpPr>
          <p:grpSpPr bwMode="auto">
            <a:xfrm>
              <a:off x="1856" y="1468"/>
              <a:ext cx="2012" cy="1716"/>
              <a:chOff x="1856" y="1468"/>
              <a:chExt cx="2012" cy="1716"/>
            </a:xfrm>
          </p:grpSpPr>
          <p:sp>
            <p:nvSpPr>
              <p:cNvPr id="57355" name="Freeform 11"/>
              <p:cNvSpPr>
                <a:spLocks/>
              </p:cNvSpPr>
              <p:nvPr/>
            </p:nvSpPr>
            <p:spPr bwMode="auto">
              <a:xfrm>
                <a:off x="1856" y="1888"/>
                <a:ext cx="2012" cy="1296"/>
              </a:xfrm>
              <a:custGeom>
                <a:avLst/>
                <a:gdLst/>
                <a:ahLst/>
                <a:cxnLst>
                  <a:cxn ang="0">
                    <a:pos x="0" y="52"/>
                  </a:cxn>
                  <a:cxn ang="0">
                    <a:pos x="24" y="208"/>
                  </a:cxn>
                  <a:cxn ang="0">
                    <a:pos x="56" y="396"/>
                  </a:cxn>
                  <a:cxn ang="0">
                    <a:pos x="116" y="584"/>
                  </a:cxn>
                  <a:cxn ang="0">
                    <a:pos x="176" y="772"/>
                  </a:cxn>
                  <a:cxn ang="0">
                    <a:pos x="256" y="952"/>
                  </a:cxn>
                  <a:cxn ang="0">
                    <a:pos x="376" y="1076"/>
                  </a:cxn>
                  <a:cxn ang="0">
                    <a:pos x="516" y="1176"/>
                  </a:cxn>
                  <a:cxn ang="0">
                    <a:pos x="672" y="1252"/>
                  </a:cxn>
                  <a:cxn ang="0">
                    <a:pos x="844" y="1296"/>
                  </a:cxn>
                  <a:cxn ang="0">
                    <a:pos x="1032" y="1296"/>
                  </a:cxn>
                  <a:cxn ang="0">
                    <a:pos x="1220" y="1280"/>
                  </a:cxn>
                  <a:cxn ang="0">
                    <a:pos x="1400" y="1240"/>
                  </a:cxn>
                  <a:cxn ang="0">
                    <a:pos x="1564" y="1172"/>
                  </a:cxn>
                  <a:cxn ang="0">
                    <a:pos x="1700" y="1068"/>
                  </a:cxn>
                  <a:cxn ang="0">
                    <a:pos x="1800" y="936"/>
                  </a:cxn>
                  <a:cxn ang="0">
                    <a:pos x="1876" y="748"/>
                  </a:cxn>
                  <a:cxn ang="0">
                    <a:pos x="1924" y="544"/>
                  </a:cxn>
                  <a:cxn ang="0">
                    <a:pos x="1964" y="344"/>
                  </a:cxn>
                  <a:cxn ang="0">
                    <a:pos x="1992" y="152"/>
                  </a:cxn>
                  <a:cxn ang="0">
                    <a:pos x="2012" y="0"/>
                  </a:cxn>
                </a:cxnLst>
                <a:rect l="0" t="0" r="r" b="b"/>
                <a:pathLst>
                  <a:path w="2012" h="1296">
                    <a:moveTo>
                      <a:pt x="0" y="52"/>
                    </a:moveTo>
                    <a:lnTo>
                      <a:pt x="24" y="208"/>
                    </a:lnTo>
                    <a:lnTo>
                      <a:pt x="56" y="396"/>
                    </a:lnTo>
                    <a:lnTo>
                      <a:pt x="116" y="584"/>
                    </a:lnTo>
                    <a:lnTo>
                      <a:pt x="176" y="772"/>
                    </a:lnTo>
                    <a:lnTo>
                      <a:pt x="256" y="952"/>
                    </a:lnTo>
                    <a:lnTo>
                      <a:pt x="376" y="1076"/>
                    </a:lnTo>
                    <a:lnTo>
                      <a:pt x="516" y="1176"/>
                    </a:lnTo>
                    <a:lnTo>
                      <a:pt x="672" y="1252"/>
                    </a:lnTo>
                    <a:lnTo>
                      <a:pt x="844" y="1296"/>
                    </a:lnTo>
                    <a:lnTo>
                      <a:pt x="1032" y="1296"/>
                    </a:lnTo>
                    <a:lnTo>
                      <a:pt x="1220" y="1280"/>
                    </a:lnTo>
                    <a:lnTo>
                      <a:pt x="1400" y="1240"/>
                    </a:lnTo>
                    <a:lnTo>
                      <a:pt x="1564" y="1172"/>
                    </a:lnTo>
                    <a:lnTo>
                      <a:pt x="1700" y="1068"/>
                    </a:lnTo>
                    <a:lnTo>
                      <a:pt x="1800" y="936"/>
                    </a:lnTo>
                    <a:lnTo>
                      <a:pt x="1876" y="748"/>
                    </a:lnTo>
                    <a:lnTo>
                      <a:pt x="1924" y="544"/>
                    </a:lnTo>
                    <a:lnTo>
                      <a:pt x="1964" y="344"/>
                    </a:lnTo>
                    <a:lnTo>
                      <a:pt x="1992" y="152"/>
                    </a:lnTo>
                    <a:lnTo>
                      <a:pt x="2012" y="0"/>
                    </a:lnTo>
                  </a:path>
                </a:pathLst>
              </a:custGeom>
              <a:noFill/>
              <a:ln w="28575" cmpd="sng">
                <a:solidFill>
                  <a:srgbClr val="9999FF"/>
                </a:solidFill>
                <a:round/>
                <a:headEnd/>
                <a:tailEnd/>
              </a:ln>
              <a:effectLst/>
            </p:spPr>
            <p:txBody>
              <a:bodyPr/>
              <a:lstStyle/>
              <a:p>
                <a:endParaRPr lang="el-GR"/>
              </a:p>
            </p:txBody>
          </p:sp>
          <p:sp>
            <p:nvSpPr>
              <p:cNvPr id="57356" name="Freeform 12"/>
              <p:cNvSpPr>
                <a:spLocks/>
              </p:cNvSpPr>
              <p:nvPr/>
            </p:nvSpPr>
            <p:spPr bwMode="auto">
              <a:xfrm>
                <a:off x="2528" y="2364"/>
                <a:ext cx="724" cy="368"/>
              </a:xfrm>
              <a:custGeom>
                <a:avLst/>
                <a:gdLst/>
                <a:ahLst/>
                <a:cxnLst>
                  <a:cxn ang="0">
                    <a:pos x="0" y="224"/>
                  </a:cxn>
                  <a:cxn ang="0">
                    <a:pos x="52" y="140"/>
                  </a:cxn>
                  <a:cxn ang="0">
                    <a:pos x="148" y="44"/>
                  </a:cxn>
                  <a:cxn ang="0">
                    <a:pos x="312" y="0"/>
                  </a:cxn>
                  <a:cxn ang="0">
                    <a:pos x="504" y="16"/>
                  </a:cxn>
                  <a:cxn ang="0">
                    <a:pos x="628" y="104"/>
                  </a:cxn>
                  <a:cxn ang="0">
                    <a:pos x="724" y="200"/>
                  </a:cxn>
                  <a:cxn ang="0">
                    <a:pos x="604" y="308"/>
                  </a:cxn>
                  <a:cxn ang="0">
                    <a:pos x="448" y="368"/>
                  </a:cxn>
                  <a:cxn ang="0">
                    <a:pos x="248" y="360"/>
                  </a:cxn>
                  <a:cxn ang="0">
                    <a:pos x="120" y="308"/>
                  </a:cxn>
                  <a:cxn ang="0">
                    <a:pos x="0" y="224"/>
                  </a:cxn>
                </a:cxnLst>
                <a:rect l="0" t="0" r="r" b="b"/>
                <a:pathLst>
                  <a:path w="724" h="368">
                    <a:moveTo>
                      <a:pt x="0" y="224"/>
                    </a:moveTo>
                    <a:lnTo>
                      <a:pt x="52" y="140"/>
                    </a:lnTo>
                    <a:lnTo>
                      <a:pt x="148" y="44"/>
                    </a:lnTo>
                    <a:lnTo>
                      <a:pt x="312" y="0"/>
                    </a:lnTo>
                    <a:lnTo>
                      <a:pt x="504" y="16"/>
                    </a:lnTo>
                    <a:lnTo>
                      <a:pt x="628" y="104"/>
                    </a:lnTo>
                    <a:lnTo>
                      <a:pt x="724" y="200"/>
                    </a:lnTo>
                    <a:lnTo>
                      <a:pt x="604" y="308"/>
                    </a:lnTo>
                    <a:lnTo>
                      <a:pt x="448" y="368"/>
                    </a:lnTo>
                    <a:lnTo>
                      <a:pt x="248" y="360"/>
                    </a:lnTo>
                    <a:lnTo>
                      <a:pt x="120" y="308"/>
                    </a:lnTo>
                    <a:lnTo>
                      <a:pt x="0" y="224"/>
                    </a:lnTo>
                    <a:close/>
                  </a:path>
                </a:pathLst>
              </a:custGeom>
              <a:noFill/>
              <a:ln w="28575" cmpd="sng">
                <a:solidFill>
                  <a:srgbClr val="9999FF"/>
                </a:solidFill>
                <a:round/>
                <a:headEnd/>
                <a:tailEnd/>
              </a:ln>
              <a:effectLst/>
            </p:spPr>
            <p:txBody>
              <a:bodyPr/>
              <a:lstStyle/>
              <a:p>
                <a:endParaRPr lang="el-GR"/>
              </a:p>
            </p:txBody>
          </p:sp>
          <p:sp>
            <p:nvSpPr>
              <p:cNvPr id="57357" name="Freeform 13"/>
              <p:cNvSpPr>
                <a:spLocks/>
              </p:cNvSpPr>
              <p:nvPr/>
            </p:nvSpPr>
            <p:spPr bwMode="auto">
              <a:xfrm>
                <a:off x="2084" y="1504"/>
                <a:ext cx="660" cy="716"/>
              </a:xfrm>
              <a:custGeom>
                <a:avLst/>
                <a:gdLst/>
                <a:ahLst/>
                <a:cxnLst>
                  <a:cxn ang="0">
                    <a:pos x="0" y="172"/>
                  </a:cxn>
                  <a:cxn ang="0">
                    <a:pos x="168" y="60"/>
                  </a:cxn>
                  <a:cxn ang="0">
                    <a:pos x="348" y="0"/>
                  </a:cxn>
                  <a:cxn ang="0">
                    <a:pos x="520" y="0"/>
                  </a:cxn>
                  <a:cxn ang="0">
                    <a:pos x="648" y="112"/>
                  </a:cxn>
                  <a:cxn ang="0">
                    <a:pos x="660" y="280"/>
                  </a:cxn>
                  <a:cxn ang="0">
                    <a:pos x="632" y="432"/>
                  </a:cxn>
                  <a:cxn ang="0">
                    <a:pos x="544" y="624"/>
                  </a:cxn>
                  <a:cxn ang="0">
                    <a:pos x="572" y="692"/>
                  </a:cxn>
                  <a:cxn ang="0">
                    <a:pos x="640" y="716"/>
                  </a:cxn>
                </a:cxnLst>
                <a:rect l="0" t="0" r="r" b="b"/>
                <a:pathLst>
                  <a:path w="660" h="716">
                    <a:moveTo>
                      <a:pt x="0" y="172"/>
                    </a:moveTo>
                    <a:lnTo>
                      <a:pt x="168" y="60"/>
                    </a:lnTo>
                    <a:lnTo>
                      <a:pt x="348" y="0"/>
                    </a:lnTo>
                    <a:lnTo>
                      <a:pt x="520" y="0"/>
                    </a:lnTo>
                    <a:lnTo>
                      <a:pt x="648" y="112"/>
                    </a:lnTo>
                    <a:lnTo>
                      <a:pt x="660" y="280"/>
                    </a:lnTo>
                    <a:lnTo>
                      <a:pt x="632" y="432"/>
                    </a:lnTo>
                    <a:lnTo>
                      <a:pt x="544" y="624"/>
                    </a:lnTo>
                    <a:lnTo>
                      <a:pt x="572" y="692"/>
                    </a:lnTo>
                    <a:lnTo>
                      <a:pt x="640" y="716"/>
                    </a:lnTo>
                  </a:path>
                </a:pathLst>
              </a:custGeom>
              <a:noFill/>
              <a:ln w="28575" cmpd="sng">
                <a:solidFill>
                  <a:srgbClr val="9999FF"/>
                </a:solidFill>
                <a:round/>
                <a:headEnd/>
                <a:tailEnd/>
              </a:ln>
              <a:effectLst/>
            </p:spPr>
            <p:txBody>
              <a:bodyPr/>
              <a:lstStyle/>
              <a:p>
                <a:endParaRPr lang="el-GR"/>
              </a:p>
            </p:txBody>
          </p:sp>
          <p:sp>
            <p:nvSpPr>
              <p:cNvPr id="57358" name="Freeform 14"/>
              <p:cNvSpPr>
                <a:spLocks/>
              </p:cNvSpPr>
              <p:nvPr/>
            </p:nvSpPr>
            <p:spPr bwMode="auto">
              <a:xfrm>
                <a:off x="2980" y="1468"/>
                <a:ext cx="664" cy="752"/>
              </a:xfrm>
              <a:custGeom>
                <a:avLst/>
                <a:gdLst/>
                <a:ahLst/>
                <a:cxnLst>
                  <a:cxn ang="0">
                    <a:pos x="664" y="160"/>
                  </a:cxn>
                  <a:cxn ang="0">
                    <a:pos x="516" y="36"/>
                  </a:cxn>
                  <a:cxn ang="0">
                    <a:pos x="340" y="0"/>
                  </a:cxn>
                  <a:cxn ang="0">
                    <a:pos x="160" y="12"/>
                  </a:cxn>
                  <a:cxn ang="0">
                    <a:pos x="28" y="120"/>
                  </a:cxn>
                  <a:cxn ang="0">
                    <a:pos x="0" y="304"/>
                  </a:cxn>
                  <a:cxn ang="0">
                    <a:pos x="40" y="456"/>
                  </a:cxn>
                  <a:cxn ang="0">
                    <a:pos x="144" y="656"/>
                  </a:cxn>
                  <a:cxn ang="0">
                    <a:pos x="116" y="724"/>
                  </a:cxn>
                  <a:cxn ang="0">
                    <a:pos x="60" y="752"/>
                  </a:cxn>
                </a:cxnLst>
                <a:rect l="0" t="0" r="r" b="b"/>
                <a:pathLst>
                  <a:path w="664" h="752">
                    <a:moveTo>
                      <a:pt x="664" y="160"/>
                    </a:moveTo>
                    <a:lnTo>
                      <a:pt x="516" y="36"/>
                    </a:lnTo>
                    <a:lnTo>
                      <a:pt x="340" y="0"/>
                    </a:lnTo>
                    <a:lnTo>
                      <a:pt x="160" y="12"/>
                    </a:lnTo>
                    <a:lnTo>
                      <a:pt x="28" y="120"/>
                    </a:lnTo>
                    <a:lnTo>
                      <a:pt x="0" y="304"/>
                    </a:lnTo>
                    <a:lnTo>
                      <a:pt x="40" y="456"/>
                    </a:lnTo>
                    <a:lnTo>
                      <a:pt x="144" y="656"/>
                    </a:lnTo>
                    <a:lnTo>
                      <a:pt x="116" y="724"/>
                    </a:lnTo>
                    <a:lnTo>
                      <a:pt x="60" y="752"/>
                    </a:lnTo>
                  </a:path>
                </a:pathLst>
              </a:custGeom>
              <a:noFill/>
              <a:ln w="28575" cmpd="sng">
                <a:solidFill>
                  <a:srgbClr val="9999FF"/>
                </a:solidFill>
                <a:round/>
                <a:headEnd/>
                <a:tailEnd/>
              </a:ln>
              <a:effectLst/>
            </p:spPr>
            <p:txBody>
              <a:bodyPr/>
              <a:lstStyle/>
              <a:p>
                <a:endParaRPr lang="el-GR"/>
              </a:p>
            </p:txBody>
          </p:sp>
          <p:sp>
            <p:nvSpPr>
              <p:cNvPr id="57359" name="Freeform 15"/>
              <p:cNvSpPr>
                <a:spLocks/>
              </p:cNvSpPr>
              <p:nvPr/>
            </p:nvSpPr>
            <p:spPr bwMode="auto">
              <a:xfrm>
                <a:off x="2784" y="2106"/>
                <a:ext cx="183" cy="66"/>
              </a:xfrm>
              <a:custGeom>
                <a:avLst/>
                <a:gdLst/>
                <a:ahLst/>
                <a:cxnLst>
                  <a:cxn ang="0">
                    <a:pos x="0" y="6"/>
                  </a:cxn>
                  <a:cxn ang="0">
                    <a:pos x="99" y="66"/>
                  </a:cxn>
                  <a:cxn ang="0">
                    <a:pos x="183" y="0"/>
                  </a:cxn>
                </a:cxnLst>
                <a:rect l="0" t="0" r="r" b="b"/>
                <a:pathLst>
                  <a:path w="183" h="66">
                    <a:moveTo>
                      <a:pt x="0" y="6"/>
                    </a:moveTo>
                    <a:lnTo>
                      <a:pt x="99" y="66"/>
                    </a:lnTo>
                    <a:lnTo>
                      <a:pt x="183" y="0"/>
                    </a:lnTo>
                  </a:path>
                </a:pathLst>
              </a:custGeom>
              <a:noFill/>
              <a:ln w="28575" cmpd="sng">
                <a:solidFill>
                  <a:srgbClr val="9999FF"/>
                </a:solidFill>
                <a:round/>
                <a:headEnd/>
                <a:tailEnd/>
              </a:ln>
              <a:effectLst/>
            </p:spPr>
            <p:txBody>
              <a:bodyPr/>
              <a:lstStyle/>
              <a:p>
                <a:endParaRPr lang="el-GR"/>
              </a:p>
            </p:txBody>
          </p:sp>
          <p:sp>
            <p:nvSpPr>
              <p:cNvPr id="57360" name="Freeform 16"/>
              <p:cNvSpPr>
                <a:spLocks/>
              </p:cNvSpPr>
              <p:nvPr/>
            </p:nvSpPr>
            <p:spPr bwMode="auto">
              <a:xfrm>
                <a:off x="2274" y="1641"/>
                <a:ext cx="384" cy="126"/>
              </a:xfrm>
              <a:custGeom>
                <a:avLst/>
                <a:gdLst/>
                <a:ahLst/>
                <a:cxnLst>
                  <a:cxn ang="0">
                    <a:pos x="0" y="108"/>
                  </a:cxn>
                  <a:cxn ang="0">
                    <a:pos x="87" y="36"/>
                  </a:cxn>
                  <a:cxn ang="0">
                    <a:pos x="183" y="0"/>
                  </a:cxn>
                  <a:cxn ang="0">
                    <a:pos x="294" y="18"/>
                  </a:cxn>
                  <a:cxn ang="0">
                    <a:pos x="384" y="69"/>
                  </a:cxn>
                  <a:cxn ang="0">
                    <a:pos x="297" y="105"/>
                  </a:cxn>
                  <a:cxn ang="0">
                    <a:pos x="192" y="126"/>
                  </a:cxn>
                  <a:cxn ang="0">
                    <a:pos x="87" y="126"/>
                  </a:cxn>
                  <a:cxn ang="0">
                    <a:pos x="0" y="108"/>
                  </a:cxn>
                </a:cxnLst>
                <a:rect l="0" t="0" r="r" b="b"/>
                <a:pathLst>
                  <a:path w="384" h="126">
                    <a:moveTo>
                      <a:pt x="0" y="108"/>
                    </a:moveTo>
                    <a:lnTo>
                      <a:pt x="87" y="36"/>
                    </a:lnTo>
                    <a:lnTo>
                      <a:pt x="183" y="0"/>
                    </a:lnTo>
                    <a:lnTo>
                      <a:pt x="294" y="18"/>
                    </a:lnTo>
                    <a:lnTo>
                      <a:pt x="384" y="69"/>
                    </a:lnTo>
                    <a:lnTo>
                      <a:pt x="297" y="105"/>
                    </a:lnTo>
                    <a:lnTo>
                      <a:pt x="192" y="126"/>
                    </a:lnTo>
                    <a:lnTo>
                      <a:pt x="87" y="126"/>
                    </a:lnTo>
                    <a:lnTo>
                      <a:pt x="0" y="108"/>
                    </a:lnTo>
                    <a:close/>
                  </a:path>
                </a:pathLst>
              </a:custGeom>
              <a:noFill/>
              <a:ln w="28575" cmpd="sng">
                <a:solidFill>
                  <a:srgbClr val="9999FF"/>
                </a:solidFill>
                <a:round/>
                <a:headEnd/>
                <a:tailEnd/>
              </a:ln>
              <a:effectLst/>
            </p:spPr>
            <p:txBody>
              <a:bodyPr/>
              <a:lstStyle/>
              <a:p>
                <a:endParaRPr lang="el-GR"/>
              </a:p>
            </p:txBody>
          </p:sp>
          <p:sp>
            <p:nvSpPr>
              <p:cNvPr id="57361" name="Freeform 17"/>
              <p:cNvSpPr>
                <a:spLocks/>
              </p:cNvSpPr>
              <p:nvPr/>
            </p:nvSpPr>
            <p:spPr bwMode="auto">
              <a:xfrm>
                <a:off x="3105" y="1620"/>
                <a:ext cx="375" cy="126"/>
              </a:xfrm>
              <a:custGeom>
                <a:avLst/>
                <a:gdLst/>
                <a:ahLst/>
                <a:cxnLst>
                  <a:cxn ang="0">
                    <a:pos x="0" y="84"/>
                  </a:cxn>
                  <a:cxn ang="0">
                    <a:pos x="81" y="18"/>
                  </a:cxn>
                  <a:cxn ang="0">
                    <a:pos x="183" y="0"/>
                  </a:cxn>
                  <a:cxn ang="0">
                    <a:pos x="279" y="24"/>
                  </a:cxn>
                  <a:cxn ang="0">
                    <a:pos x="375" y="96"/>
                  </a:cxn>
                  <a:cxn ang="0">
                    <a:pos x="288" y="117"/>
                  </a:cxn>
                  <a:cxn ang="0">
                    <a:pos x="186" y="126"/>
                  </a:cxn>
                  <a:cxn ang="0">
                    <a:pos x="87" y="108"/>
                  </a:cxn>
                  <a:cxn ang="0">
                    <a:pos x="0" y="84"/>
                  </a:cxn>
                </a:cxnLst>
                <a:rect l="0" t="0" r="r" b="b"/>
                <a:pathLst>
                  <a:path w="375" h="126">
                    <a:moveTo>
                      <a:pt x="0" y="84"/>
                    </a:moveTo>
                    <a:lnTo>
                      <a:pt x="81" y="18"/>
                    </a:lnTo>
                    <a:lnTo>
                      <a:pt x="183" y="0"/>
                    </a:lnTo>
                    <a:lnTo>
                      <a:pt x="279" y="24"/>
                    </a:lnTo>
                    <a:lnTo>
                      <a:pt x="375" y="96"/>
                    </a:lnTo>
                    <a:lnTo>
                      <a:pt x="288" y="117"/>
                    </a:lnTo>
                    <a:lnTo>
                      <a:pt x="186" y="126"/>
                    </a:lnTo>
                    <a:lnTo>
                      <a:pt x="87" y="108"/>
                    </a:lnTo>
                    <a:lnTo>
                      <a:pt x="0" y="84"/>
                    </a:lnTo>
                    <a:close/>
                  </a:path>
                </a:pathLst>
              </a:custGeom>
              <a:noFill/>
              <a:ln w="28575" cmpd="sng">
                <a:solidFill>
                  <a:srgbClr val="9999FF"/>
                </a:solidFill>
                <a:round/>
                <a:headEnd/>
                <a:tailEnd/>
              </a:ln>
              <a:effectLst/>
            </p:spPr>
            <p:txBody>
              <a:bodyPr/>
              <a:lstStyle/>
              <a:p>
                <a:endParaRPr lang="el-GR"/>
              </a:p>
            </p:txBody>
          </p:sp>
        </p:grpSp>
        <p:grpSp>
          <p:nvGrpSpPr>
            <p:cNvPr id="57362" name="Group 18"/>
            <p:cNvGrpSpPr>
              <a:grpSpLocks/>
            </p:cNvGrpSpPr>
            <p:nvPr/>
          </p:nvGrpSpPr>
          <p:grpSpPr bwMode="auto">
            <a:xfrm>
              <a:off x="1843" y="1452"/>
              <a:ext cx="2043" cy="1750"/>
              <a:chOff x="1843" y="1452"/>
              <a:chExt cx="2043" cy="1750"/>
            </a:xfrm>
          </p:grpSpPr>
          <p:sp>
            <p:nvSpPr>
              <p:cNvPr id="57363" name="Rectangle 19"/>
              <p:cNvSpPr>
                <a:spLocks noChangeArrowheads="1"/>
              </p:cNvSpPr>
              <p:nvPr/>
            </p:nvSpPr>
            <p:spPr bwMode="auto">
              <a:xfrm>
                <a:off x="2259" y="1736"/>
                <a:ext cx="31" cy="30"/>
              </a:xfrm>
              <a:prstGeom prst="rect">
                <a:avLst/>
              </a:prstGeom>
              <a:solidFill>
                <a:srgbClr val="000000"/>
              </a:solidFill>
              <a:ln w="1588">
                <a:solidFill>
                  <a:srgbClr val="008000"/>
                </a:solidFill>
                <a:miter lim="800000"/>
                <a:headEnd/>
                <a:tailEnd/>
              </a:ln>
            </p:spPr>
            <p:txBody>
              <a:bodyPr/>
              <a:lstStyle/>
              <a:p>
                <a:endParaRPr lang="el-GR"/>
              </a:p>
            </p:txBody>
          </p:sp>
          <p:sp>
            <p:nvSpPr>
              <p:cNvPr id="57364" name="Rectangle 20"/>
              <p:cNvSpPr>
                <a:spLocks noChangeArrowheads="1"/>
              </p:cNvSpPr>
              <p:nvPr/>
            </p:nvSpPr>
            <p:spPr bwMode="auto">
              <a:xfrm>
                <a:off x="2641" y="1698"/>
                <a:ext cx="31" cy="31"/>
              </a:xfrm>
              <a:prstGeom prst="rect">
                <a:avLst/>
              </a:prstGeom>
              <a:solidFill>
                <a:srgbClr val="000000"/>
              </a:solidFill>
              <a:ln w="1588">
                <a:solidFill>
                  <a:srgbClr val="008000"/>
                </a:solidFill>
                <a:miter lim="800000"/>
                <a:headEnd/>
                <a:tailEnd/>
              </a:ln>
            </p:spPr>
            <p:txBody>
              <a:bodyPr/>
              <a:lstStyle/>
              <a:p>
                <a:endParaRPr lang="el-GR"/>
              </a:p>
            </p:txBody>
          </p:sp>
          <p:sp>
            <p:nvSpPr>
              <p:cNvPr id="57365" name="Rectangle 21"/>
              <p:cNvSpPr>
                <a:spLocks noChangeArrowheads="1"/>
              </p:cNvSpPr>
              <p:nvPr/>
            </p:nvSpPr>
            <p:spPr bwMode="auto">
              <a:xfrm>
                <a:off x="2346" y="1662"/>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366" name="Rectangle 22"/>
              <p:cNvSpPr>
                <a:spLocks noChangeArrowheads="1"/>
              </p:cNvSpPr>
              <p:nvPr/>
            </p:nvSpPr>
            <p:spPr bwMode="auto">
              <a:xfrm>
                <a:off x="2445" y="1628"/>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367" name="Rectangle 23"/>
              <p:cNvSpPr>
                <a:spLocks noChangeArrowheads="1"/>
              </p:cNvSpPr>
              <p:nvPr/>
            </p:nvSpPr>
            <p:spPr bwMode="auto">
              <a:xfrm>
                <a:off x="2553" y="1645"/>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368" name="Rectangle 24"/>
              <p:cNvSpPr>
                <a:spLocks noChangeArrowheads="1"/>
              </p:cNvSpPr>
              <p:nvPr/>
            </p:nvSpPr>
            <p:spPr bwMode="auto">
              <a:xfrm>
                <a:off x="2347" y="1753"/>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369" name="Rectangle 25"/>
              <p:cNvSpPr>
                <a:spLocks noChangeArrowheads="1"/>
              </p:cNvSpPr>
              <p:nvPr/>
            </p:nvSpPr>
            <p:spPr bwMode="auto">
              <a:xfrm>
                <a:off x="2456" y="1752"/>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370" name="Rectangle 26"/>
              <p:cNvSpPr>
                <a:spLocks noChangeArrowheads="1"/>
              </p:cNvSpPr>
              <p:nvPr/>
            </p:nvSpPr>
            <p:spPr bwMode="auto">
              <a:xfrm>
                <a:off x="2553" y="1733"/>
                <a:ext cx="30" cy="31"/>
              </a:xfrm>
              <a:prstGeom prst="rect">
                <a:avLst/>
              </a:prstGeom>
              <a:solidFill>
                <a:srgbClr val="000000"/>
              </a:solidFill>
              <a:ln w="1588">
                <a:solidFill>
                  <a:srgbClr val="008000"/>
                </a:solidFill>
                <a:miter lim="800000"/>
                <a:headEnd/>
                <a:tailEnd/>
              </a:ln>
            </p:spPr>
            <p:txBody>
              <a:bodyPr/>
              <a:lstStyle/>
              <a:p>
                <a:endParaRPr lang="el-GR"/>
              </a:p>
            </p:txBody>
          </p:sp>
          <p:sp>
            <p:nvSpPr>
              <p:cNvPr id="57371" name="Rectangle 27"/>
              <p:cNvSpPr>
                <a:spLocks noChangeArrowheads="1"/>
              </p:cNvSpPr>
              <p:nvPr/>
            </p:nvSpPr>
            <p:spPr bwMode="auto">
              <a:xfrm>
                <a:off x="3464" y="1704"/>
                <a:ext cx="30" cy="31"/>
              </a:xfrm>
              <a:prstGeom prst="rect">
                <a:avLst/>
              </a:prstGeom>
              <a:solidFill>
                <a:srgbClr val="000000"/>
              </a:solidFill>
              <a:ln w="1588">
                <a:solidFill>
                  <a:srgbClr val="008000"/>
                </a:solidFill>
                <a:miter lim="800000"/>
                <a:headEnd/>
                <a:tailEnd/>
              </a:ln>
            </p:spPr>
            <p:txBody>
              <a:bodyPr/>
              <a:lstStyle/>
              <a:p>
                <a:endParaRPr lang="el-GR"/>
              </a:p>
            </p:txBody>
          </p:sp>
          <p:sp>
            <p:nvSpPr>
              <p:cNvPr id="57372" name="Rectangle 28"/>
              <p:cNvSpPr>
                <a:spLocks noChangeArrowheads="1"/>
              </p:cNvSpPr>
              <p:nvPr/>
            </p:nvSpPr>
            <p:spPr bwMode="auto">
              <a:xfrm>
                <a:off x="3090" y="1693"/>
                <a:ext cx="30" cy="31"/>
              </a:xfrm>
              <a:prstGeom prst="rect">
                <a:avLst/>
              </a:prstGeom>
              <a:solidFill>
                <a:srgbClr val="000000"/>
              </a:solidFill>
              <a:ln w="1588">
                <a:solidFill>
                  <a:srgbClr val="008000"/>
                </a:solidFill>
                <a:miter lim="800000"/>
                <a:headEnd/>
                <a:tailEnd/>
              </a:ln>
            </p:spPr>
            <p:txBody>
              <a:bodyPr/>
              <a:lstStyle/>
              <a:p>
                <a:endParaRPr lang="el-GR"/>
              </a:p>
            </p:txBody>
          </p:sp>
          <p:sp>
            <p:nvSpPr>
              <p:cNvPr id="57373" name="Rectangle 29"/>
              <p:cNvSpPr>
                <a:spLocks noChangeArrowheads="1"/>
              </p:cNvSpPr>
              <p:nvPr/>
            </p:nvSpPr>
            <p:spPr bwMode="auto">
              <a:xfrm>
                <a:off x="3371" y="1634"/>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374" name="Rectangle 30"/>
              <p:cNvSpPr>
                <a:spLocks noChangeArrowheads="1"/>
              </p:cNvSpPr>
              <p:nvPr/>
            </p:nvSpPr>
            <p:spPr bwMode="auto">
              <a:xfrm>
                <a:off x="3274" y="1607"/>
                <a:ext cx="30" cy="31"/>
              </a:xfrm>
              <a:prstGeom prst="rect">
                <a:avLst/>
              </a:prstGeom>
              <a:solidFill>
                <a:srgbClr val="000000"/>
              </a:solidFill>
              <a:ln w="1588">
                <a:solidFill>
                  <a:srgbClr val="008000"/>
                </a:solidFill>
                <a:miter lim="800000"/>
                <a:headEnd/>
                <a:tailEnd/>
              </a:ln>
            </p:spPr>
            <p:txBody>
              <a:bodyPr/>
              <a:lstStyle/>
              <a:p>
                <a:endParaRPr lang="el-GR"/>
              </a:p>
            </p:txBody>
          </p:sp>
          <p:sp>
            <p:nvSpPr>
              <p:cNvPr id="57375" name="Rectangle 31"/>
              <p:cNvSpPr>
                <a:spLocks noChangeArrowheads="1"/>
              </p:cNvSpPr>
              <p:nvPr/>
            </p:nvSpPr>
            <p:spPr bwMode="auto">
              <a:xfrm>
                <a:off x="3170" y="1628"/>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376" name="Rectangle 32"/>
              <p:cNvSpPr>
                <a:spLocks noChangeArrowheads="1"/>
              </p:cNvSpPr>
              <p:nvPr/>
            </p:nvSpPr>
            <p:spPr bwMode="auto">
              <a:xfrm>
                <a:off x="3379" y="1724"/>
                <a:ext cx="31" cy="30"/>
              </a:xfrm>
              <a:prstGeom prst="rect">
                <a:avLst/>
              </a:prstGeom>
              <a:solidFill>
                <a:srgbClr val="000000"/>
              </a:solidFill>
              <a:ln w="1588">
                <a:solidFill>
                  <a:srgbClr val="008000"/>
                </a:solidFill>
                <a:miter lim="800000"/>
                <a:headEnd/>
                <a:tailEnd/>
              </a:ln>
            </p:spPr>
            <p:txBody>
              <a:bodyPr/>
              <a:lstStyle/>
              <a:p>
                <a:endParaRPr lang="el-GR"/>
              </a:p>
            </p:txBody>
          </p:sp>
          <p:sp>
            <p:nvSpPr>
              <p:cNvPr id="57377" name="Rectangle 33"/>
              <p:cNvSpPr>
                <a:spLocks noChangeArrowheads="1"/>
              </p:cNvSpPr>
              <p:nvPr/>
            </p:nvSpPr>
            <p:spPr bwMode="auto">
              <a:xfrm>
                <a:off x="3281" y="1733"/>
                <a:ext cx="30" cy="31"/>
              </a:xfrm>
              <a:prstGeom prst="rect">
                <a:avLst/>
              </a:prstGeom>
              <a:solidFill>
                <a:srgbClr val="000000"/>
              </a:solidFill>
              <a:ln w="1588">
                <a:solidFill>
                  <a:srgbClr val="008000"/>
                </a:solidFill>
                <a:miter lim="800000"/>
                <a:headEnd/>
                <a:tailEnd/>
              </a:ln>
            </p:spPr>
            <p:txBody>
              <a:bodyPr/>
              <a:lstStyle/>
              <a:p>
                <a:endParaRPr lang="el-GR"/>
              </a:p>
            </p:txBody>
          </p:sp>
          <p:sp>
            <p:nvSpPr>
              <p:cNvPr id="57378" name="Rectangle 34"/>
              <p:cNvSpPr>
                <a:spLocks noChangeArrowheads="1"/>
              </p:cNvSpPr>
              <p:nvPr/>
            </p:nvSpPr>
            <p:spPr bwMode="auto">
              <a:xfrm>
                <a:off x="3177" y="1715"/>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379" name="Rectangle 35"/>
              <p:cNvSpPr>
                <a:spLocks noChangeArrowheads="1"/>
              </p:cNvSpPr>
              <p:nvPr/>
            </p:nvSpPr>
            <p:spPr bwMode="auto">
              <a:xfrm>
                <a:off x="2445" y="1676"/>
                <a:ext cx="30" cy="31"/>
              </a:xfrm>
              <a:prstGeom prst="rect">
                <a:avLst/>
              </a:prstGeom>
              <a:solidFill>
                <a:srgbClr val="000000"/>
              </a:solidFill>
              <a:ln w="1588">
                <a:solidFill>
                  <a:srgbClr val="008000"/>
                </a:solidFill>
                <a:miter lim="800000"/>
                <a:headEnd/>
                <a:tailEnd/>
              </a:ln>
            </p:spPr>
            <p:txBody>
              <a:bodyPr/>
              <a:lstStyle/>
              <a:p>
                <a:endParaRPr lang="el-GR"/>
              </a:p>
            </p:txBody>
          </p:sp>
          <p:sp>
            <p:nvSpPr>
              <p:cNvPr id="57380" name="Rectangle 36"/>
              <p:cNvSpPr>
                <a:spLocks noChangeArrowheads="1"/>
              </p:cNvSpPr>
              <p:nvPr/>
            </p:nvSpPr>
            <p:spPr bwMode="auto">
              <a:xfrm>
                <a:off x="3274" y="1656"/>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381" name="Rectangle 37"/>
              <p:cNvSpPr>
                <a:spLocks noChangeArrowheads="1"/>
              </p:cNvSpPr>
              <p:nvPr/>
            </p:nvSpPr>
            <p:spPr bwMode="auto">
              <a:xfrm>
                <a:off x="1843" y="1929"/>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382" name="Rectangle 38"/>
              <p:cNvSpPr>
                <a:spLocks noChangeArrowheads="1"/>
              </p:cNvSpPr>
              <p:nvPr/>
            </p:nvSpPr>
            <p:spPr bwMode="auto">
              <a:xfrm>
                <a:off x="1868" y="2082"/>
                <a:ext cx="30" cy="31"/>
              </a:xfrm>
              <a:prstGeom prst="rect">
                <a:avLst/>
              </a:prstGeom>
              <a:solidFill>
                <a:srgbClr val="000000"/>
              </a:solidFill>
              <a:ln w="1588">
                <a:solidFill>
                  <a:srgbClr val="008000"/>
                </a:solidFill>
                <a:miter lim="800000"/>
                <a:headEnd/>
                <a:tailEnd/>
              </a:ln>
            </p:spPr>
            <p:txBody>
              <a:bodyPr/>
              <a:lstStyle/>
              <a:p>
                <a:endParaRPr lang="el-GR"/>
              </a:p>
            </p:txBody>
          </p:sp>
          <p:sp>
            <p:nvSpPr>
              <p:cNvPr id="57383" name="Rectangle 39"/>
              <p:cNvSpPr>
                <a:spLocks noChangeArrowheads="1"/>
              </p:cNvSpPr>
              <p:nvPr/>
            </p:nvSpPr>
            <p:spPr bwMode="auto">
              <a:xfrm>
                <a:off x="1899" y="2272"/>
                <a:ext cx="31" cy="30"/>
              </a:xfrm>
              <a:prstGeom prst="rect">
                <a:avLst/>
              </a:prstGeom>
              <a:solidFill>
                <a:srgbClr val="000000"/>
              </a:solidFill>
              <a:ln w="1588">
                <a:solidFill>
                  <a:srgbClr val="008000"/>
                </a:solidFill>
                <a:miter lim="800000"/>
                <a:headEnd/>
                <a:tailEnd/>
              </a:ln>
            </p:spPr>
            <p:txBody>
              <a:bodyPr/>
              <a:lstStyle/>
              <a:p>
                <a:endParaRPr lang="el-GR"/>
              </a:p>
            </p:txBody>
          </p:sp>
          <p:sp>
            <p:nvSpPr>
              <p:cNvPr id="57384" name="Rectangle 40"/>
              <p:cNvSpPr>
                <a:spLocks noChangeArrowheads="1"/>
              </p:cNvSpPr>
              <p:nvPr/>
            </p:nvSpPr>
            <p:spPr bwMode="auto">
              <a:xfrm>
                <a:off x="1958" y="2456"/>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385" name="Rectangle 41"/>
              <p:cNvSpPr>
                <a:spLocks noChangeArrowheads="1"/>
              </p:cNvSpPr>
              <p:nvPr/>
            </p:nvSpPr>
            <p:spPr bwMode="auto">
              <a:xfrm>
                <a:off x="2021" y="2646"/>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386" name="Rectangle 42"/>
              <p:cNvSpPr>
                <a:spLocks noChangeArrowheads="1"/>
              </p:cNvSpPr>
              <p:nvPr/>
            </p:nvSpPr>
            <p:spPr bwMode="auto">
              <a:xfrm>
                <a:off x="2099" y="2827"/>
                <a:ext cx="31" cy="30"/>
              </a:xfrm>
              <a:prstGeom prst="rect">
                <a:avLst/>
              </a:prstGeom>
              <a:solidFill>
                <a:srgbClr val="000000"/>
              </a:solidFill>
              <a:ln w="1588">
                <a:solidFill>
                  <a:srgbClr val="008000"/>
                </a:solidFill>
                <a:miter lim="800000"/>
                <a:headEnd/>
                <a:tailEnd/>
              </a:ln>
            </p:spPr>
            <p:txBody>
              <a:bodyPr/>
              <a:lstStyle/>
              <a:p>
                <a:endParaRPr lang="el-GR"/>
              </a:p>
            </p:txBody>
          </p:sp>
          <p:sp>
            <p:nvSpPr>
              <p:cNvPr id="57387" name="Rectangle 43"/>
              <p:cNvSpPr>
                <a:spLocks noChangeArrowheads="1"/>
              </p:cNvSpPr>
              <p:nvPr/>
            </p:nvSpPr>
            <p:spPr bwMode="auto">
              <a:xfrm>
                <a:off x="2218" y="2950"/>
                <a:ext cx="31" cy="31"/>
              </a:xfrm>
              <a:prstGeom prst="rect">
                <a:avLst/>
              </a:prstGeom>
              <a:solidFill>
                <a:srgbClr val="000000"/>
              </a:solidFill>
              <a:ln w="1588">
                <a:solidFill>
                  <a:srgbClr val="008000"/>
                </a:solidFill>
                <a:miter lim="800000"/>
                <a:headEnd/>
                <a:tailEnd/>
              </a:ln>
            </p:spPr>
            <p:txBody>
              <a:bodyPr/>
              <a:lstStyle/>
              <a:p>
                <a:endParaRPr lang="el-GR"/>
              </a:p>
            </p:txBody>
          </p:sp>
          <p:sp>
            <p:nvSpPr>
              <p:cNvPr id="57388" name="Rectangle 44"/>
              <p:cNvSpPr>
                <a:spLocks noChangeArrowheads="1"/>
              </p:cNvSpPr>
              <p:nvPr/>
            </p:nvSpPr>
            <p:spPr bwMode="auto">
              <a:xfrm>
                <a:off x="2359" y="3050"/>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389" name="Rectangle 45"/>
              <p:cNvSpPr>
                <a:spLocks noChangeArrowheads="1"/>
              </p:cNvSpPr>
              <p:nvPr/>
            </p:nvSpPr>
            <p:spPr bwMode="auto">
              <a:xfrm>
                <a:off x="2514" y="3127"/>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390" name="Rectangle 46"/>
              <p:cNvSpPr>
                <a:spLocks noChangeArrowheads="1"/>
              </p:cNvSpPr>
              <p:nvPr/>
            </p:nvSpPr>
            <p:spPr bwMode="auto">
              <a:xfrm>
                <a:off x="2686" y="3171"/>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391" name="Rectangle 47"/>
              <p:cNvSpPr>
                <a:spLocks noChangeArrowheads="1"/>
              </p:cNvSpPr>
              <p:nvPr/>
            </p:nvSpPr>
            <p:spPr bwMode="auto">
              <a:xfrm>
                <a:off x="2873" y="3172"/>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392" name="Rectangle 48"/>
              <p:cNvSpPr>
                <a:spLocks noChangeArrowheads="1"/>
              </p:cNvSpPr>
              <p:nvPr/>
            </p:nvSpPr>
            <p:spPr bwMode="auto">
              <a:xfrm>
                <a:off x="3063" y="3155"/>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393" name="Rectangle 49"/>
              <p:cNvSpPr>
                <a:spLocks noChangeArrowheads="1"/>
              </p:cNvSpPr>
              <p:nvPr/>
            </p:nvSpPr>
            <p:spPr bwMode="auto">
              <a:xfrm>
                <a:off x="3241" y="3113"/>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394" name="Rectangle 50"/>
              <p:cNvSpPr>
                <a:spLocks noChangeArrowheads="1"/>
              </p:cNvSpPr>
              <p:nvPr/>
            </p:nvSpPr>
            <p:spPr bwMode="auto">
              <a:xfrm>
                <a:off x="3406" y="3045"/>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395" name="Rectangle 51"/>
              <p:cNvSpPr>
                <a:spLocks noChangeArrowheads="1"/>
              </p:cNvSpPr>
              <p:nvPr/>
            </p:nvSpPr>
            <p:spPr bwMode="auto">
              <a:xfrm>
                <a:off x="3542" y="2944"/>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396" name="Rectangle 52"/>
              <p:cNvSpPr>
                <a:spLocks noChangeArrowheads="1"/>
              </p:cNvSpPr>
              <p:nvPr/>
            </p:nvSpPr>
            <p:spPr bwMode="auto">
              <a:xfrm>
                <a:off x="3642" y="2812"/>
                <a:ext cx="31" cy="30"/>
              </a:xfrm>
              <a:prstGeom prst="rect">
                <a:avLst/>
              </a:prstGeom>
              <a:solidFill>
                <a:srgbClr val="000000"/>
              </a:solidFill>
              <a:ln w="1588">
                <a:solidFill>
                  <a:srgbClr val="008000"/>
                </a:solidFill>
                <a:miter lim="800000"/>
                <a:headEnd/>
                <a:tailEnd/>
              </a:ln>
            </p:spPr>
            <p:txBody>
              <a:bodyPr/>
              <a:lstStyle/>
              <a:p>
                <a:endParaRPr lang="el-GR"/>
              </a:p>
            </p:txBody>
          </p:sp>
          <p:sp>
            <p:nvSpPr>
              <p:cNvPr id="57397" name="Rectangle 53"/>
              <p:cNvSpPr>
                <a:spLocks noChangeArrowheads="1"/>
              </p:cNvSpPr>
              <p:nvPr/>
            </p:nvSpPr>
            <p:spPr bwMode="auto">
              <a:xfrm>
                <a:off x="3720" y="2623"/>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398" name="Rectangle 54"/>
              <p:cNvSpPr>
                <a:spLocks noChangeArrowheads="1"/>
              </p:cNvSpPr>
              <p:nvPr/>
            </p:nvSpPr>
            <p:spPr bwMode="auto">
              <a:xfrm>
                <a:off x="3766" y="2421"/>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399" name="Rectangle 55"/>
              <p:cNvSpPr>
                <a:spLocks noChangeArrowheads="1"/>
              </p:cNvSpPr>
              <p:nvPr/>
            </p:nvSpPr>
            <p:spPr bwMode="auto">
              <a:xfrm>
                <a:off x="3807" y="2221"/>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400" name="Rectangle 56"/>
              <p:cNvSpPr>
                <a:spLocks noChangeArrowheads="1"/>
              </p:cNvSpPr>
              <p:nvPr/>
            </p:nvSpPr>
            <p:spPr bwMode="auto">
              <a:xfrm>
                <a:off x="3836" y="2024"/>
                <a:ext cx="31" cy="31"/>
              </a:xfrm>
              <a:prstGeom prst="rect">
                <a:avLst/>
              </a:prstGeom>
              <a:solidFill>
                <a:srgbClr val="000000"/>
              </a:solidFill>
              <a:ln w="1588">
                <a:solidFill>
                  <a:srgbClr val="008000"/>
                </a:solidFill>
                <a:miter lim="800000"/>
                <a:headEnd/>
                <a:tailEnd/>
              </a:ln>
            </p:spPr>
            <p:txBody>
              <a:bodyPr/>
              <a:lstStyle/>
              <a:p>
                <a:endParaRPr lang="el-GR"/>
              </a:p>
            </p:txBody>
          </p:sp>
          <p:sp>
            <p:nvSpPr>
              <p:cNvPr id="57401" name="Rectangle 57"/>
              <p:cNvSpPr>
                <a:spLocks noChangeArrowheads="1"/>
              </p:cNvSpPr>
              <p:nvPr/>
            </p:nvSpPr>
            <p:spPr bwMode="auto">
              <a:xfrm>
                <a:off x="3856" y="1878"/>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402" name="Rectangle 58"/>
              <p:cNvSpPr>
                <a:spLocks noChangeArrowheads="1"/>
              </p:cNvSpPr>
              <p:nvPr/>
            </p:nvSpPr>
            <p:spPr bwMode="auto">
              <a:xfrm>
                <a:off x="2075" y="1662"/>
                <a:ext cx="31" cy="30"/>
              </a:xfrm>
              <a:prstGeom prst="rect">
                <a:avLst/>
              </a:prstGeom>
              <a:solidFill>
                <a:srgbClr val="000000"/>
              </a:solidFill>
              <a:ln w="1588">
                <a:solidFill>
                  <a:srgbClr val="008000"/>
                </a:solidFill>
                <a:miter lim="800000"/>
                <a:headEnd/>
                <a:tailEnd/>
              </a:ln>
            </p:spPr>
            <p:txBody>
              <a:bodyPr/>
              <a:lstStyle/>
              <a:p>
                <a:endParaRPr lang="el-GR"/>
              </a:p>
            </p:txBody>
          </p:sp>
          <p:sp>
            <p:nvSpPr>
              <p:cNvPr id="57403" name="Rectangle 59"/>
              <p:cNvSpPr>
                <a:spLocks noChangeArrowheads="1"/>
              </p:cNvSpPr>
              <p:nvPr/>
            </p:nvSpPr>
            <p:spPr bwMode="auto">
              <a:xfrm>
                <a:off x="2239" y="1553"/>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404" name="Rectangle 60"/>
              <p:cNvSpPr>
                <a:spLocks noChangeArrowheads="1"/>
              </p:cNvSpPr>
              <p:nvPr/>
            </p:nvSpPr>
            <p:spPr bwMode="auto">
              <a:xfrm>
                <a:off x="2413" y="1492"/>
                <a:ext cx="31" cy="30"/>
              </a:xfrm>
              <a:prstGeom prst="rect">
                <a:avLst/>
              </a:prstGeom>
              <a:solidFill>
                <a:srgbClr val="000000"/>
              </a:solidFill>
              <a:ln w="1588">
                <a:solidFill>
                  <a:srgbClr val="008000"/>
                </a:solidFill>
                <a:miter lim="800000"/>
                <a:headEnd/>
                <a:tailEnd/>
              </a:ln>
            </p:spPr>
            <p:txBody>
              <a:bodyPr/>
              <a:lstStyle/>
              <a:p>
                <a:endParaRPr lang="el-GR"/>
              </a:p>
            </p:txBody>
          </p:sp>
          <p:sp>
            <p:nvSpPr>
              <p:cNvPr id="57405" name="Rectangle 61"/>
              <p:cNvSpPr>
                <a:spLocks noChangeArrowheads="1"/>
              </p:cNvSpPr>
              <p:nvPr/>
            </p:nvSpPr>
            <p:spPr bwMode="auto">
              <a:xfrm>
                <a:off x="2590" y="1493"/>
                <a:ext cx="31" cy="31"/>
              </a:xfrm>
              <a:prstGeom prst="rect">
                <a:avLst/>
              </a:prstGeom>
              <a:solidFill>
                <a:srgbClr val="000000"/>
              </a:solidFill>
              <a:ln w="1588">
                <a:solidFill>
                  <a:srgbClr val="008000"/>
                </a:solidFill>
                <a:miter lim="800000"/>
                <a:headEnd/>
                <a:tailEnd/>
              </a:ln>
            </p:spPr>
            <p:txBody>
              <a:bodyPr/>
              <a:lstStyle/>
              <a:p>
                <a:endParaRPr lang="el-GR"/>
              </a:p>
            </p:txBody>
          </p:sp>
          <p:sp>
            <p:nvSpPr>
              <p:cNvPr id="57406" name="Rectangle 62"/>
              <p:cNvSpPr>
                <a:spLocks noChangeArrowheads="1"/>
              </p:cNvSpPr>
              <p:nvPr/>
            </p:nvSpPr>
            <p:spPr bwMode="auto">
              <a:xfrm>
                <a:off x="2714" y="1598"/>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407" name="Rectangle 63"/>
              <p:cNvSpPr>
                <a:spLocks noChangeArrowheads="1"/>
              </p:cNvSpPr>
              <p:nvPr/>
            </p:nvSpPr>
            <p:spPr bwMode="auto">
              <a:xfrm>
                <a:off x="2730" y="1770"/>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408" name="Rectangle 64"/>
              <p:cNvSpPr>
                <a:spLocks noChangeArrowheads="1"/>
              </p:cNvSpPr>
              <p:nvPr/>
            </p:nvSpPr>
            <p:spPr bwMode="auto">
              <a:xfrm>
                <a:off x="2703" y="1924"/>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409" name="Rectangle 65"/>
              <p:cNvSpPr>
                <a:spLocks noChangeArrowheads="1"/>
              </p:cNvSpPr>
              <p:nvPr/>
            </p:nvSpPr>
            <p:spPr bwMode="auto">
              <a:xfrm>
                <a:off x="2612" y="2116"/>
                <a:ext cx="30" cy="31"/>
              </a:xfrm>
              <a:prstGeom prst="rect">
                <a:avLst/>
              </a:prstGeom>
              <a:solidFill>
                <a:srgbClr val="000000"/>
              </a:solidFill>
              <a:ln w="1588">
                <a:solidFill>
                  <a:srgbClr val="008000"/>
                </a:solidFill>
                <a:miter lim="800000"/>
                <a:headEnd/>
                <a:tailEnd/>
              </a:ln>
            </p:spPr>
            <p:txBody>
              <a:bodyPr/>
              <a:lstStyle/>
              <a:p>
                <a:endParaRPr lang="el-GR"/>
              </a:p>
            </p:txBody>
          </p:sp>
          <p:sp>
            <p:nvSpPr>
              <p:cNvPr id="57410" name="Rectangle 66"/>
              <p:cNvSpPr>
                <a:spLocks noChangeArrowheads="1"/>
              </p:cNvSpPr>
              <p:nvPr/>
            </p:nvSpPr>
            <p:spPr bwMode="auto">
              <a:xfrm>
                <a:off x="2640" y="2183"/>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411" name="Rectangle 67"/>
              <p:cNvSpPr>
                <a:spLocks noChangeArrowheads="1"/>
              </p:cNvSpPr>
              <p:nvPr/>
            </p:nvSpPr>
            <p:spPr bwMode="auto">
              <a:xfrm>
                <a:off x="2709" y="2204"/>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412" name="Rectangle 68"/>
              <p:cNvSpPr>
                <a:spLocks noChangeArrowheads="1"/>
              </p:cNvSpPr>
              <p:nvPr/>
            </p:nvSpPr>
            <p:spPr bwMode="auto">
              <a:xfrm>
                <a:off x="3629" y="1612"/>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413" name="Rectangle 69"/>
              <p:cNvSpPr>
                <a:spLocks noChangeArrowheads="1"/>
              </p:cNvSpPr>
              <p:nvPr/>
            </p:nvSpPr>
            <p:spPr bwMode="auto">
              <a:xfrm>
                <a:off x="3480" y="1497"/>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414" name="Rectangle 70"/>
              <p:cNvSpPr>
                <a:spLocks noChangeArrowheads="1"/>
              </p:cNvSpPr>
              <p:nvPr/>
            </p:nvSpPr>
            <p:spPr bwMode="auto">
              <a:xfrm>
                <a:off x="3305" y="1452"/>
                <a:ext cx="31" cy="30"/>
              </a:xfrm>
              <a:prstGeom prst="rect">
                <a:avLst/>
              </a:prstGeom>
              <a:solidFill>
                <a:srgbClr val="000000"/>
              </a:solidFill>
              <a:ln w="1588">
                <a:solidFill>
                  <a:srgbClr val="008000"/>
                </a:solidFill>
                <a:miter lim="800000"/>
                <a:headEnd/>
                <a:tailEnd/>
              </a:ln>
            </p:spPr>
            <p:txBody>
              <a:bodyPr/>
              <a:lstStyle/>
              <a:p>
                <a:endParaRPr lang="el-GR"/>
              </a:p>
            </p:txBody>
          </p:sp>
          <p:sp>
            <p:nvSpPr>
              <p:cNvPr id="57415" name="Rectangle 71"/>
              <p:cNvSpPr>
                <a:spLocks noChangeArrowheads="1"/>
              </p:cNvSpPr>
              <p:nvPr/>
            </p:nvSpPr>
            <p:spPr bwMode="auto">
              <a:xfrm>
                <a:off x="3128" y="1469"/>
                <a:ext cx="31" cy="30"/>
              </a:xfrm>
              <a:prstGeom prst="rect">
                <a:avLst/>
              </a:prstGeom>
              <a:solidFill>
                <a:srgbClr val="000000"/>
              </a:solidFill>
              <a:ln w="1588">
                <a:solidFill>
                  <a:srgbClr val="008000"/>
                </a:solidFill>
                <a:miter lim="800000"/>
                <a:headEnd/>
                <a:tailEnd/>
              </a:ln>
            </p:spPr>
            <p:txBody>
              <a:bodyPr/>
              <a:lstStyle/>
              <a:p>
                <a:endParaRPr lang="el-GR"/>
              </a:p>
            </p:txBody>
          </p:sp>
          <p:sp>
            <p:nvSpPr>
              <p:cNvPr id="57416" name="Rectangle 72"/>
              <p:cNvSpPr>
                <a:spLocks noChangeArrowheads="1"/>
              </p:cNvSpPr>
              <p:nvPr/>
            </p:nvSpPr>
            <p:spPr bwMode="auto">
              <a:xfrm>
                <a:off x="2995" y="1579"/>
                <a:ext cx="30" cy="31"/>
              </a:xfrm>
              <a:prstGeom prst="rect">
                <a:avLst/>
              </a:prstGeom>
              <a:solidFill>
                <a:srgbClr val="000000"/>
              </a:solidFill>
              <a:ln w="1588">
                <a:solidFill>
                  <a:srgbClr val="008000"/>
                </a:solidFill>
                <a:miter lim="800000"/>
                <a:headEnd/>
                <a:tailEnd/>
              </a:ln>
            </p:spPr>
            <p:txBody>
              <a:bodyPr/>
              <a:lstStyle/>
              <a:p>
                <a:endParaRPr lang="el-GR"/>
              </a:p>
            </p:txBody>
          </p:sp>
          <p:sp>
            <p:nvSpPr>
              <p:cNvPr id="57417" name="Rectangle 73"/>
              <p:cNvSpPr>
                <a:spLocks noChangeArrowheads="1"/>
              </p:cNvSpPr>
              <p:nvPr/>
            </p:nvSpPr>
            <p:spPr bwMode="auto">
              <a:xfrm>
                <a:off x="2962" y="1762"/>
                <a:ext cx="31" cy="31"/>
              </a:xfrm>
              <a:prstGeom prst="rect">
                <a:avLst/>
              </a:prstGeom>
              <a:solidFill>
                <a:srgbClr val="000000"/>
              </a:solidFill>
              <a:ln w="1588">
                <a:solidFill>
                  <a:srgbClr val="008000"/>
                </a:solidFill>
                <a:miter lim="800000"/>
                <a:headEnd/>
                <a:tailEnd/>
              </a:ln>
            </p:spPr>
            <p:txBody>
              <a:bodyPr/>
              <a:lstStyle/>
              <a:p>
                <a:endParaRPr lang="el-GR"/>
              </a:p>
            </p:txBody>
          </p:sp>
          <p:sp>
            <p:nvSpPr>
              <p:cNvPr id="57418" name="Rectangle 74"/>
              <p:cNvSpPr>
                <a:spLocks noChangeArrowheads="1"/>
              </p:cNvSpPr>
              <p:nvPr/>
            </p:nvSpPr>
            <p:spPr bwMode="auto">
              <a:xfrm>
                <a:off x="3005" y="1910"/>
                <a:ext cx="30" cy="31"/>
              </a:xfrm>
              <a:prstGeom prst="rect">
                <a:avLst/>
              </a:prstGeom>
              <a:solidFill>
                <a:srgbClr val="000000"/>
              </a:solidFill>
              <a:ln w="1588">
                <a:solidFill>
                  <a:srgbClr val="008000"/>
                </a:solidFill>
                <a:miter lim="800000"/>
                <a:headEnd/>
                <a:tailEnd/>
              </a:ln>
            </p:spPr>
            <p:txBody>
              <a:bodyPr/>
              <a:lstStyle/>
              <a:p>
                <a:endParaRPr lang="el-GR"/>
              </a:p>
            </p:txBody>
          </p:sp>
          <p:sp>
            <p:nvSpPr>
              <p:cNvPr id="57419" name="Rectangle 75"/>
              <p:cNvSpPr>
                <a:spLocks noChangeArrowheads="1"/>
              </p:cNvSpPr>
              <p:nvPr/>
            </p:nvSpPr>
            <p:spPr bwMode="auto">
              <a:xfrm>
                <a:off x="3109" y="2112"/>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420" name="Rectangle 76"/>
              <p:cNvSpPr>
                <a:spLocks noChangeArrowheads="1"/>
              </p:cNvSpPr>
              <p:nvPr/>
            </p:nvSpPr>
            <p:spPr bwMode="auto">
              <a:xfrm>
                <a:off x="3082" y="2178"/>
                <a:ext cx="31" cy="30"/>
              </a:xfrm>
              <a:prstGeom prst="rect">
                <a:avLst/>
              </a:prstGeom>
              <a:solidFill>
                <a:srgbClr val="000000"/>
              </a:solidFill>
              <a:ln w="1588">
                <a:solidFill>
                  <a:srgbClr val="008000"/>
                </a:solidFill>
                <a:miter lim="800000"/>
                <a:headEnd/>
                <a:tailEnd/>
              </a:ln>
            </p:spPr>
            <p:txBody>
              <a:bodyPr/>
              <a:lstStyle/>
              <a:p>
                <a:endParaRPr lang="el-GR"/>
              </a:p>
            </p:txBody>
          </p:sp>
          <p:sp>
            <p:nvSpPr>
              <p:cNvPr id="57421" name="Rectangle 77"/>
              <p:cNvSpPr>
                <a:spLocks noChangeArrowheads="1"/>
              </p:cNvSpPr>
              <p:nvPr/>
            </p:nvSpPr>
            <p:spPr bwMode="auto">
              <a:xfrm>
                <a:off x="3024" y="2208"/>
                <a:ext cx="31" cy="31"/>
              </a:xfrm>
              <a:prstGeom prst="rect">
                <a:avLst/>
              </a:prstGeom>
              <a:solidFill>
                <a:srgbClr val="000000"/>
              </a:solidFill>
              <a:ln w="1588">
                <a:solidFill>
                  <a:srgbClr val="008000"/>
                </a:solidFill>
                <a:miter lim="800000"/>
                <a:headEnd/>
                <a:tailEnd/>
              </a:ln>
            </p:spPr>
            <p:txBody>
              <a:bodyPr/>
              <a:lstStyle/>
              <a:p>
                <a:endParaRPr lang="el-GR"/>
              </a:p>
            </p:txBody>
          </p:sp>
          <p:sp>
            <p:nvSpPr>
              <p:cNvPr id="57422" name="Rectangle 78"/>
              <p:cNvSpPr>
                <a:spLocks noChangeArrowheads="1"/>
              </p:cNvSpPr>
              <p:nvPr/>
            </p:nvSpPr>
            <p:spPr bwMode="auto">
              <a:xfrm>
                <a:off x="2518" y="2572"/>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423" name="Rectangle 79"/>
              <p:cNvSpPr>
                <a:spLocks noChangeArrowheads="1"/>
              </p:cNvSpPr>
              <p:nvPr/>
            </p:nvSpPr>
            <p:spPr bwMode="auto">
              <a:xfrm>
                <a:off x="3235" y="2550"/>
                <a:ext cx="30" cy="31"/>
              </a:xfrm>
              <a:prstGeom prst="rect">
                <a:avLst/>
              </a:prstGeom>
              <a:solidFill>
                <a:srgbClr val="000000"/>
              </a:solidFill>
              <a:ln w="1588">
                <a:solidFill>
                  <a:srgbClr val="008000"/>
                </a:solidFill>
                <a:miter lim="800000"/>
                <a:headEnd/>
                <a:tailEnd/>
              </a:ln>
            </p:spPr>
            <p:txBody>
              <a:bodyPr/>
              <a:lstStyle/>
              <a:p>
                <a:endParaRPr lang="el-GR"/>
              </a:p>
            </p:txBody>
          </p:sp>
          <p:sp>
            <p:nvSpPr>
              <p:cNvPr id="57424" name="Rectangle 80"/>
              <p:cNvSpPr>
                <a:spLocks noChangeArrowheads="1"/>
              </p:cNvSpPr>
              <p:nvPr/>
            </p:nvSpPr>
            <p:spPr bwMode="auto">
              <a:xfrm>
                <a:off x="2825" y="2351"/>
                <a:ext cx="31" cy="31"/>
              </a:xfrm>
              <a:prstGeom prst="rect">
                <a:avLst/>
              </a:prstGeom>
              <a:solidFill>
                <a:srgbClr val="000000"/>
              </a:solidFill>
              <a:ln w="1588">
                <a:solidFill>
                  <a:srgbClr val="008000"/>
                </a:solidFill>
                <a:miter lim="800000"/>
                <a:headEnd/>
                <a:tailEnd/>
              </a:ln>
            </p:spPr>
            <p:txBody>
              <a:bodyPr/>
              <a:lstStyle/>
              <a:p>
                <a:endParaRPr lang="el-GR"/>
              </a:p>
            </p:txBody>
          </p:sp>
          <p:sp>
            <p:nvSpPr>
              <p:cNvPr id="57425" name="Rectangle 81"/>
              <p:cNvSpPr>
                <a:spLocks noChangeArrowheads="1"/>
              </p:cNvSpPr>
              <p:nvPr/>
            </p:nvSpPr>
            <p:spPr bwMode="auto">
              <a:xfrm>
                <a:off x="2569" y="2492"/>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426" name="Rectangle 82"/>
              <p:cNvSpPr>
                <a:spLocks noChangeArrowheads="1"/>
              </p:cNvSpPr>
              <p:nvPr/>
            </p:nvSpPr>
            <p:spPr bwMode="auto">
              <a:xfrm>
                <a:off x="2661" y="2398"/>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427" name="Rectangle 83"/>
              <p:cNvSpPr>
                <a:spLocks noChangeArrowheads="1"/>
              </p:cNvSpPr>
              <p:nvPr/>
            </p:nvSpPr>
            <p:spPr bwMode="auto">
              <a:xfrm>
                <a:off x="3144" y="2456"/>
                <a:ext cx="31" cy="30"/>
              </a:xfrm>
              <a:prstGeom prst="rect">
                <a:avLst/>
              </a:prstGeom>
              <a:solidFill>
                <a:srgbClr val="000000"/>
              </a:solidFill>
              <a:ln w="1588">
                <a:solidFill>
                  <a:srgbClr val="008000"/>
                </a:solidFill>
                <a:miter lim="800000"/>
                <a:headEnd/>
                <a:tailEnd/>
              </a:ln>
            </p:spPr>
            <p:txBody>
              <a:bodyPr/>
              <a:lstStyle/>
              <a:p>
                <a:endParaRPr lang="el-GR"/>
              </a:p>
            </p:txBody>
          </p:sp>
          <p:sp>
            <p:nvSpPr>
              <p:cNvPr id="57428" name="Rectangle 84"/>
              <p:cNvSpPr>
                <a:spLocks noChangeArrowheads="1"/>
              </p:cNvSpPr>
              <p:nvPr/>
            </p:nvSpPr>
            <p:spPr bwMode="auto">
              <a:xfrm>
                <a:off x="3017" y="2367"/>
                <a:ext cx="30" cy="31"/>
              </a:xfrm>
              <a:prstGeom prst="rect">
                <a:avLst/>
              </a:prstGeom>
              <a:solidFill>
                <a:srgbClr val="000000"/>
              </a:solidFill>
              <a:ln w="1588">
                <a:solidFill>
                  <a:srgbClr val="008000"/>
                </a:solidFill>
                <a:miter lim="800000"/>
                <a:headEnd/>
                <a:tailEnd/>
              </a:ln>
            </p:spPr>
            <p:txBody>
              <a:bodyPr/>
              <a:lstStyle/>
              <a:p>
                <a:endParaRPr lang="el-GR"/>
              </a:p>
            </p:txBody>
          </p:sp>
          <p:sp>
            <p:nvSpPr>
              <p:cNvPr id="57429" name="Rectangle 85"/>
              <p:cNvSpPr>
                <a:spLocks noChangeArrowheads="1"/>
              </p:cNvSpPr>
              <p:nvPr/>
            </p:nvSpPr>
            <p:spPr bwMode="auto">
              <a:xfrm>
                <a:off x="2632" y="2659"/>
                <a:ext cx="30" cy="31"/>
              </a:xfrm>
              <a:prstGeom prst="rect">
                <a:avLst/>
              </a:prstGeom>
              <a:solidFill>
                <a:srgbClr val="000000"/>
              </a:solidFill>
              <a:ln w="1588">
                <a:solidFill>
                  <a:srgbClr val="008000"/>
                </a:solidFill>
                <a:miter lim="800000"/>
                <a:headEnd/>
                <a:tailEnd/>
              </a:ln>
            </p:spPr>
            <p:txBody>
              <a:bodyPr/>
              <a:lstStyle/>
              <a:p>
                <a:endParaRPr lang="el-GR"/>
              </a:p>
            </p:txBody>
          </p:sp>
          <p:sp>
            <p:nvSpPr>
              <p:cNvPr id="57430" name="Rectangle 86"/>
              <p:cNvSpPr>
                <a:spLocks noChangeArrowheads="1"/>
              </p:cNvSpPr>
              <p:nvPr/>
            </p:nvSpPr>
            <p:spPr bwMode="auto">
              <a:xfrm>
                <a:off x="2761" y="2710"/>
                <a:ext cx="31" cy="31"/>
              </a:xfrm>
              <a:prstGeom prst="rect">
                <a:avLst/>
              </a:prstGeom>
              <a:solidFill>
                <a:srgbClr val="000000"/>
              </a:solidFill>
              <a:ln w="1588">
                <a:solidFill>
                  <a:srgbClr val="008000"/>
                </a:solidFill>
                <a:miter lim="800000"/>
                <a:headEnd/>
                <a:tailEnd/>
              </a:ln>
            </p:spPr>
            <p:txBody>
              <a:bodyPr/>
              <a:lstStyle/>
              <a:p>
                <a:endParaRPr lang="el-GR"/>
              </a:p>
            </p:txBody>
          </p:sp>
          <p:sp>
            <p:nvSpPr>
              <p:cNvPr id="57431" name="Rectangle 87"/>
              <p:cNvSpPr>
                <a:spLocks noChangeArrowheads="1"/>
              </p:cNvSpPr>
              <p:nvPr/>
            </p:nvSpPr>
            <p:spPr bwMode="auto">
              <a:xfrm>
                <a:off x="2960" y="2719"/>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432" name="Rectangle 88"/>
              <p:cNvSpPr>
                <a:spLocks noChangeArrowheads="1"/>
              </p:cNvSpPr>
              <p:nvPr/>
            </p:nvSpPr>
            <p:spPr bwMode="auto">
              <a:xfrm>
                <a:off x="3120" y="2659"/>
                <a:ext cx="30" cy="31"/>
              </a:xfrm>
              <a:prstGeom prst="rect">
                <a:avLst/>
              </a:prstGeom>
              <a:solidFill>
                <a:srgbClr val="000000"/>
              </a:solidFill>
              <a:ln w="1588">
                <a:solidFill>
                  <a:srgbClr val="008000"/>
                </a:solidFill>
                <a:miter lim="800000"/>
                <a:headEnd/>
                <a:tailEnd/>
              </a:ln>
            </p:spPr>
            <p:txBody>
              <a:bodyPr/>
              <a:lstStyle/>
              <a:p>
                <a:endParaRPr lang="el-GR"/>
              </a:p>
            </p:txBody>
          </p:sp>
          <p:sp>
            <p:nvSpPr>
              <p:cNvPr id="57433" name="Rectangle 89"/>
              <p:cNvSpPr>
                <a:spLocks noChangeArrowheads="1"/>
              </p:cNvSpPr>
              <p:nvPr/>
            </p:nvSpPr>
            <p:spPr bwMode="auto">
              <a:xfrm>
                <a:off x="2868" y="2156"/>
                <a:ext cx="30" cy="31"/>
              </a:xfrm>
              <a:prstGeom prst="rect">
                <a:avLst/>
              </a:prstGeom>
              <a:solidFill>
                <a:srgbClr val="000000"/>
              </a:solidFill>
              <a:ln w="1588">
                <a:solidFill>
                  <a:srgbClr val="008000"/>
                </a:solidFill>
                <a:miter lim="800000"/>
                <a:headEnd/>
                <a:tailEnd/>
              </a:ln>
            </p:spPr>
            <p:txBody>
              <a:bodyPr/>
              <a:lstStyle/>
              <a:p>
                <a:endParaRPr lang="el-GR"/>
              </a:p>
            </p:txBody>
          </p:sp>
          <p:sp>
            <p:nvSpPr>
              <p:cNvPr id="57434" name="Rectangle 90"/>
              <p:cNvSpPr>
                <a:spLocks noChangeArrowheads="1"/>
              </p:cNvSpPr>
              <p:nvPr/>
            </p:nvSpPr>
            <p:spPr bwMode="auto">
              <a:xfrm>
                <a:off x="2767" y="2099"/>
                <a:ext cx="31" cy="31"/>
              </a:xfrm>
              <a:prstGeom prst="rect">
                <a:avLst/>
              </a:prstGeom>
              <a:solidFill>
                <a:srgbClr val="000000"/>
              </a:solidFill>
              <a:ln w="1588">
                <a:solidFill>
                  <a:srgbClr val="008000"/>
                </a:solidFill>
                <a:miter lim="800000"/>
                <a:headEnd/>
                <a:tailEnd/>
              </a:ln>
            </p:spPr>
            <p:txBody>
              <a:bodyPr/>
              <a:lstStyle/>
              <a:p>
                <a:endParaRPr lang="el-GR"/>
              </a:p>
            </p:txBody>
          </p:sp>
          <p:sp>
            <p:nvSpPr>
              <p:cNvPr id="57435" name="Rectangle 91"/>
              <p:cNvSpPr>
                <a:spLocks noChangeArrowheads="1"/>
              </p:cNvSpPr>
              <p:nvPr/>
            </p:nvSpPr>
            <p:spPr bwMode="auto">
              <a:xfrm>
                <a:off x="2949" y="2096"/>
                <a:ext cx="30" cy="30"/>
              </a:xfrm>
              <a:prstGeom prst="rect">
                <a:avLst/>
              </a:prstGeom>
              <a:solidFill>
                <a:srgbClr val="000000"/>
              </a:solidFill>
              <a:ln w="1588">
                <a:solidFill>
                  <a:srgbClr val="008000"/>
                </a:solidFill>
                <a:miter lim="800000"/>
                <a:headEnd/>
                <a:tailEnd/>
              </a:ln>
            </p:spPr>
            <p:txBody>
              <a:bodyPr/>
              <a:lstStyle/>
              <a:p>
                <a:endParaRPr lang="el-GR"/>
              </a:p>
            </p:txBody>
          </p:sp>
        </p:grpSp>
      </p:grpSp>
      <p:grpSp>
        <p:nvGrpSpPr>
          <p:cNvPr id="57436" name="Group 92"/>
          <p:cNvGrpSpPr>
            <a:grpSpLocks/>
          </p:cNvGrpSpPr>
          <p:nvPr/>
        </p:nvGrpSpPr>
        <p:grpSpPr bwMode="auto">
          <a:xfrm rot="241649">
            <a:off x="7137400" y="4976813"/>
            <a:ext cx="1393825" cy="1354137"/>
            <a:chOff x="1923" y="1417"/>
            <a:chExt cx="1879" cy="1825"/>
          </a:xfrm>
        </p:grpSpPr>
        <p:grpSp>
          <p:nvGrpSpPr>
            <p:cNvPr id="57437" name="Group 93"/>
            <p:cNvGrpSpPr>
              <a:grpSpLocks/>
            </p:cNvGrpSpPr>
            <p:nvPr/>
          </p:nvGrpSpPr>
          <p:grpSpPr bwMode="auto">
            <a:xfrm>
              <a:off x="1941" y="1430"/>
              <a:ext cx="1848" cy="1795"/>
              <a:chOff x="1941" y="1430"/>
              <a:chExt cx="1848" cy="1795"/>
            </a:xfrm>
          </p:grpSpPr>
          <p:sp>
            <p:nvSpPr>
              <p:cNvPr id="57438" name="Freeform 94"/>
              <p:cNvSpPr>
                <a:spLocks/>
              </p:cNvSpPr>
              <p:nvPr/>
            </p:nvSpPr>
            <p:spPr bwMode="auto">
              <a:xfrm>
                <a:off x="1941" y="1701"/>
                <a:ext cx="1848" cy="1524"/>
              </a:xfrm>
              <a:custGeom>
                <a:avLst/>
                <a:gdLst/>
                <a:ahLst/>
                <a:cxnLst>
                  <a:cxn ang="0">
                    <a:pos x="0" y="39"/>
                  </a:cxn>
                  <a:cxn ang="0">
                    <a:pos x="30" y="243"/>
                  </a:cxn>
                  <a:cxn ang="0">
                    <a:pos x="78" y="456"/>
                  </a:cxn>
                  <a:cxn ang="0">
                    <a:pos x="114" y="678"/>
                  </a:cxn>
                  <a:cxn ang="0">
                    <a:pos x="180" y="873"/>
                  </a:cxn>
                  <a:cxn ang="0">
                    <a:pos x="279" y="1056"/>
                  </a:cxn>
                  <a:cxn ang="0">
                    <a:pos x="384" y="1197"/>
                  </a:cxn>
                  <a:cxn ang="0">
                    <a:pos x="507" y="1311"/>
                  </a:cxn>
                  <a:cxn ang="0">
                    <a:pos x="645" y="1413"/>
                  </a:cxn>
                  <a:cxn ang="0">
                    <a:pos x="795" y="1491"/>
                  </a:cxn>
                  <a:cxn ang="0">
                    <a:pos x="942" y="1524"/>
                  </a:cxn>
                  <a:cxn ang="0">
                    <a:pos x="1086" y="1506"/>
                  </a:cxn>
                  <a:cxn ang="0">
                    <a:pos x="1230" y="1431"/>
                  </a:cxn>
                  <a:cxn ang="0">
                    <a:pos x="1356" y="1317"/>
                  </a:cxn>
                  <a:cxn ang="0">
                    <a:pos x="1482" y="1188"/>
                  </a:cxn>
                  <a:cxn ang="0">
                    <a:pos x="1584" y="1053"/>
                  </a:cxn>
                  <a:cxn ang="0">
                    <a:pos x="1689" y="861"/>
                  </a:cxn>
                  <a:cxn ang="0">
                    <a:pos x="1764" y="651"/>
                  </a:cxn>
                  <a:cxn ang="0">
                    <a:pos x="1797" y="432"/>
                  </a:cxn>
                  <a:cxn ang="0">
                    <a:pos x="1833" y="198"/>
                  </a:cxn>
                  <a:cxn ang="0">
                    <a:pos x="1848" y="0"/>
                  </a:cxn>
                </a:cxnLst>
                <a:rect l="0" t="0" r="r" b="b"/>
                <a:pathLst>
                  <a:path w="1848" h="1524">
                    <a:moveTo>
                      <a:pt x="0" y="39"/>
                    </a:moveTo>
                    <a:lnTo>
                      <a:pt x="30" y="243"/>
                    </a:lnTo>
                    <a:lnTo>
                      <a:pt x="78" y="456"/>
                    </a:lnTo>
                    <a:lnTo>
                      <a:pt x="114" y="678"/>
                    </a:lnTo>
                    <a:lnTo>
                      <a:pt x="180" y="873"/>
                    </a:lnTo>
                    <a:lnTo>
                      <a:pt x="279" y="1056"/>
                    </a:lnTo>
                    <a:lnTo>
                      <a:pt x="384" y="1197"/>
                    </a:lnTo>
                    <a:lnTo>
                      <a:pt x="507" y="1311"/>
                    </a:lnTo>
                    <a:lnTo>
                      <a:pt x="645" y="1413"/>
                    </a:lnTo>
                    <a:lnTo>
                      <a:pt x="795" y="1491"/>
                    </a:lnTo>
                    <a:lnTo>
                      <a:pt x="942" y="1524"/>
                    </a:lnTo>
                    <a:lnTo>
                      <a:pt x="1086" y="1506"/>
                    </a:lnTo>
                    <a:lnTo>
                      <a:pt x="1230" y="1431"/>
                    </a:lnTo>
                    <a:lnTo>
                      <a:pt x="1356" y="1317"/>
                    </a:lnTo>
                    <a:lnTo>
                      <a:pt x="1482" y="1188"/>
                    </a:lnTo>
                    <a:lnTo>
                      <a:pt x="1584" y="1053"/>
                    </a:lnTo>
                    <a:lnTo>
                      <a:pt x="1689" y="861"/>
                    </a:lnTo>
                    <a:lnTo>
                      <a:pt x="1764" y="651"/>
                    </a:lnTo>
                    <a:lnTo>
                      <a:pt x="1797" y="432"/>
                    </a:lnTo>
                    <a:lnTo>
                      <a:pt x="1833" y="198"/>
                    </a:lnTo>
                    <a:lnTo>
                      <a:pt x="1848" y="0"/>
                    </a:lnTo>
                  </a:path>
                </a:pathLst>
              </a:custGeom>
              <a:noFill/>
              <a:ln w="28575" cmpd="sng">
                <a:solidFill>
                  <a:srgbClr val="9999FF"/>
                </a:solidFill>
                <a:round/>
                <a:headEnd/>
                <a:tailEnd/>
              </a:ln>
              <a:effectLst/>
            </p:spPr>
            <p:txBody>
              <a:bodyPr/>
              <a:lstStyle/>
              <a:p>
                <a:endParaRPr lang="el-GR"/>
              </a:p>
            </p:txBody>
          </p:sp>
          <p:sp>
            <p:nvSpPr>
              <p:cNvPr id="57439" name="Freeform 95"/>
              <p:cNvSpPr>
                <a:spLocks/>
              </p:cNvSpPr>
              <p:nvPr/>
            </p:nvSpPr>
            <p:spPr bwMode="auto">
              <a:xfrm>
                <a:off x="2592" y="2601"/>
                <a:ext cx="612" cy="174"/>
              </a:xfrm>
              <a:custGeom>
                <a:avLst/>
                <a:gdLst/>
                <a:ahLst/>
                <a:cxnLst>
                  <a:cxn ang="0">
                    <a:pos x="0" y="66"/>
                  </a:cxn>
                  <a:cxn ang="0">
                    <a:pos x="123" y="18"/>
                  </a:cxn>
                  <a:cxn ang="0">
                    <a:pos x="234" y="0"/>
                  </a:cxn>
                  <a:cxn ang="0">
                    <a:pos x="321" y="42"/>
                  </a:cxn>
                  <a:cxn ang="0">
                    <a:pos x="393" y="3"/>
                  </a:cxn>
                  <a:cxn ang="0">
                    <a:pos x="492" y="15"/>
                  </a:cxn>
                  <a:cxn ang="0">
                    <a:pos x="612" y="48"/>
                  </a:cxn>
                  <a:cxn ang="0">
                    <a:pos x="486" y="123"/>
                  </a:cxn>
                  <a:cxn ang="0">
                    <a:pos x="366" y="162"/>
                  </a:cxn>
                  <a:cxn ang="0">
                    <a:pos x="249" y="174"/>
                  </a:cxn>
                  <a:cxn ang="0">
                    <a:pos x="117" y="135"/>
                  </a:cxn>
                  <a:cxn ang="0">
                    <a:pos x="0" y="66"/>
                  </a:cxn>
                </a:cxnLst>
                <a:rect l="0" t="0" r="r" b="b"/>
                <a:pathLst>
                  <a:path w="612" h="174">
                    <a:moveTo>
                      <a:pt x="0" y="66"/>
                    </a:moveTo>
                    <a:lnTo>
                      <a:pt x="123" y="18"/>
                    </a:lnTo>
                    <a:lnTo>
                      <a:pt x="234" y="0"/>
                    </a:lnTo>
                    <a:lnTo>
                      <a:pt x="321" y="42"/>
                    </a:lnTo>
                    <a:lnTo>
                      <a:pt x="393" y="3"/>
                    </a:lnTo>
                    <a:lnTo>
                      <a:pt x="492" y="15"/>
                    </a:lnTo>
                    <a:lnTo>
                      <a:pt x="612" y="48"/>
                    </a:lnTo>
                    <a:lnTo>
                      <a:pt x="486" y="123"/>
                    </a:lnTo>
                    <a:lnTo>
                      <a:pt x="366" y="162"/>
                    </a:lnTo>
                    <a:lnTo>
                      <a:pt x="249" y="174"/>
                    </a:lnTo>
                    <a:lnTo>
                      <a:pt x="117" y="135"/>
                    </a:lnTo>
                    <a:lnTo>
                      <a:pt x="0" y="66"/>
                    </a:lnTo>
                    <a:close/>
                  </a:path>
                </a:pathLst>
              </a:custGeom>
              <a:noFill/>
              <a:ln w="28575" cmpd="sng">
                <a:solidFill>
                  <a:srgbClr val="9999FF"/>
                </a:solidFill>
                <a:round/>
                <a:headEnd/>
                <a:tailEnd/>
              </a:ln>
              <a:effectLst/>
            </p:spPr>
            <p:txBody>
              <a:bodyPr/>
              <a:lstStyle/>
              <a:p>
                <a:endParaRPr lang="el-GR"/>
              </a:p>
            </p:txBody>
          </p:sp>
          <p:sp>
            <p:nvSpPr>
              <p:cNvPr id="57440" name="Freeform 96"/>
              <p:cNvSpPr>
                <a:spLocks/>
              </p:cNvSpPr>
              <p:nvPr/>
            </p:nvSpPr>
            <p:spPr bwMode="auto">
              <a:xfrm>
                <a:off x="2103" y="1437"/>
                <a:ext cx="663" cy="945"/>
              </a:xfrm>
              <a:custGeom>
                <a:avLst/>
                <a:gdLst/>
                <a:ahLst/>
                <a:cxnLst>
                  <a:cxn ang="0">
                    <a:pos x="0" y="72"/>
                  </a:cxn>
                  <a:cxn ang="0">
                    <a:pos x="126" y="15"/>
                  </a:cxn>
                  <a:cxn ang="0">
                    <a:pos x="288" y="0"/>
                  </a:cxn>
                  <a:cxn ang="0">
                    <a:pos x="471" y="51"/>
                  </a:cxn>
                  <a:cxn ang="0">
                    <a:pos x="618" y="147"/>
                  </a:cxn>
                  <a:cxn ang="0">
                    <a:pos x="663" y="372"/>
                  </a:cxn>
                  <a:cxn ang="0">
                    <a:pos x="603" y="621"/>
                  </a:cxn>
                  <a:cxn ang="0">
                    <a:pos x="534" y="819"/>
                  </a:cxn>
                  <a:cxn ang="0">
                    <a:pos x="579" y="894"/>
                  </a:cxn>
                  <a:cxn ang="0">
                    <a:pos x="645" y="945"/>
                  </a:cxn>
                </a:cxnLst>
                <a:rect l="0" t="0" r="r" b="b"/>
                <a:pathLst>
                  <a:path w="663" h="945">
                    <a:moveTo>
                      <a:pt x="0" y="72"/>
                    </a:moveTo>
                    <a:lnTo>
                      <a:pt x="126" y="15"/>
                    </a:lnTo>
                    <a:lnTo>
                      <a:pt x="288" y="0"/>
                    </a:lnTo>
                    <a:lnTo>
                      <a:pt x="471" y="51"/>
                    </a:lnTo>
                    <a:lnTo>
                      <a:pt x="618" y="147"/>
                    </a:lnTo>
                    <a:lnTo>
                      <a:pt x="663" y="372"/>
                    </a:lnTo>
                    <a:lnTo>
                      <a:pt x="603" y="621"/>
                    </a:lnTo>
                    <a:lnTo>
                      <a:pt x="534" y="819"/>
                    </a:lnTo>
                    <a:lnTo>
                      <a:pt x="579" y="894"/>
                    </a:lnTo>
                    <a:lnTo>
                      <a:pt x="645" y="945"/>
                    </a:lnTo>
                  </a:path>
                </a:pathLst>
              </a:custGeom>
              <a:noFill/>
              <a:ln w="28575" cmpd="sng">
                <a:solidFill>
                  <a:srgbClr val="9999FF"/>
                </a:solidFill>
                <a:round/>
                <a:headEnd/>
                <a:tailEnd/>
              </a:ln>
              <a:effectLst/>
            </p:spPr>
            <p:txBody>
              <a:bodyPr/>
              <a:lstStyle/>
              <a:p>
                <a:endParaRPr lang="el-GR"/>
              </a:p>
            </p:txBody>
          </p:sp>
          <p:sp>
            <p:nvSpPr>
              <p:cNvPr id="57441" name="Freeform 97"/>
              <p:cNvSpPr>
                <a:spLocks/>
              </p:cNvSpPr>
              <p:nvPr/>
            </p:nvSpPr>
            <p:spPr bwMode="auto">
              <a:xfrm>
                <a:off x="2980" y="1430"/>
                <a:ext cx="654" cy="928"/>
              </a:xfrm>
              <a:custGeom>
                <a:avLst/>
                <a:gdLst/>
                <a:ahLst/>
                <a:cxnLst>
                  <a:cxn ang="0">
                    <a:pos x="654" y="62"/>
                  </a:cxn>
                  <a:cxn ang="0">
                    <a:pos x="512" y="10"/>
                  </a:cxn>
                  <a:cxn ang="0">
                    <a:pos x="338" y="0"/>
                  </a:cxn>
                  <a:cxn ang="0">
                    <a:pos x="160" y="42"/>
                  </a:cxn>
                  <a:cxn ang="0">
                    <a:pos x="20" y="140"/>
                  </a:cxn>
                  <a:cxn ang="0">
                    <a:pos x="0" y="378"/>
                  </a:cxn>
                  <a:cxn ang="0">
                    <a:pos x="86" y="616"/>
                  </a:cxn>
                  <a:cxn ang="0">
                    <a:pos x="172" y="814"/>
                  </a:cxn>
                  <a:cxn ang="0">
                    <a:pos x="130" y="882"/>
                  </a:cxn>
                  <a:cxn ang="0">
                    <a:pos x="66" y="928"/>
                  </a:cxn>
                </a:cxnLst>
                <a:rect l="0" t="0" r="r" b="b"/>
                <a:pathLst>
                  <a:path w="654" h="928">
                    <a:moveTo>
                      <a:pt x="654" y="62"/>
                    </a:moveTo>
                    <a:lnTo>
                      <a:pt x="512" y="10"/>
                    </a:lnTo>
                    <a:lnTo>
                      <a:pt x="338" y="0"/>
                    </a:lnTo>
                    <a:lnTo>
                      <a:pt x="160" y="42"/>
                    </a:lnTo>
                    <a:lnTo>
                      <a:pt x="20" y="140"/>
                    </a:lnTo>
                    <a:lnTo>
                      <a:pt x="0" y="378"/>
                    </a:lnTo>
                    <a:lnTo>
                      <a:pt x="86" y="616"/>
                    </a:lnTo>
                    <a:lnTo>
                      <a:pt x="172" y="814"/>
                    </a:lnTo>
                    <a:lnTo>
                      <a:pt x="130" y="882"/>
                    </a:lnTo>
                    <a:lnTo>
                      <a:pt x="66" y="928"/>
                    </a:lnTo>
                  </a:path>
                </a:pathLst>
              </a:custGeom>
              <a:noFill/>
              <a:ln w="28575" cmpd="sng">
                <a:solidFill>
                  <a:srgbClr val="9999FF"/>
                </a:solidFill>
                <a:round/>
                <a:headEnd/>
                <a:tailEnd/>
              </a:ln>
              <a:effectLst/>
            </p:spPr>
            <p:txBody>
              <a:bodyPr/>
              <a:lstStyle/>
              <a:p>
                <a:endParaRPr lang="el-GR"/>
              </a:p>
            </p:txBody>
          </p:sp>
          <p:sp>
            <p:nvSpPr>
              <p:cNvPr id="57442" name="Freeform 98"/>
              <p:cNvSpPr>
                <a:spLocks/>
              </p:cNvSpPr>
              <p:nvPr/>
            </p:nvSpPr>
            <p:spPr bwMode="auto">
              <a:xfrm>
                <a:off x="2748" y="2295"/>
                <a:ext cx="315" cy="105"/>
              </a:xfrm>
              <a:custGeom>
                <a:avLst/>
                <a:gdLst/>
                <a:ahLst/>
                <a:cxnLst>
                  <a:cxn ang="0">
                    <a:pos x="0" y="15"/>
                  </a:cxn>
                  <a:cxn ang="0">
                    <a:pos x="162" y="105"/>
                  </a:cxn>
                  <a:cxn ang="0">
                    <a:pos x="315" y="0"/>
                  </a:cxn>
                </a:cxnLst>
                <a:rect l="0" t="0" r="r" b="b"/>
                <a:pathLst>
                  <a:path w="315" h="105">
                    <a:moveTo>
                      <a:pt x="0" y="15"/>
                    </a:moveTo>
                    <a:lnTo>
                      <a:pt x="162" y="105"/>
                    </a:lnTo>
                    <a:lnTo>
                      <a:pt x="315" y="0"/>
                    </a:lnTo>
                  </a:path>
                </a:pathLst>
              </a:custGeom>
              <a:noFill/>
              <a:ln w="28575" cmpd="sng">
                <a:solidFill>
                  <a:srgbClr val="9999FF"/>
                </a:solidFill>
                <a:round/>
                <a:headEnd/>
                <a:tailEnd/>
              </a:ln>
              <a:effectLst/>
            </p:spPr>
            <p:txBody>
              <a:bodyPr/>
              <a:lstStyle/>
              <a:p>
                <a:endParaRPr lang="el-GR"/>
              </a:p>
            </p:txBody>
          </p:sp>
          <p:sp>
            <p:nvSpPr>
              <p:cNvPr id="57443" name="Freeform 99"/>
              <p:cNvSpPr>
                <a:spLocks/>
              </p:cNvSpPr>
              <p:nvPr/>
            </p:nvSpPr>
            <p:spPr bwMode="auto">
              <a:xfrm>
                <a:off x="2244" y="1584"/>
                <a:ext cx="372" cy="165"/>
              </a:xfrm>
              <a:custGeom>
                <a:avLst/>
                <a:gdLst/>
                <a:ahLst/>
                <a:cxnLst>
                  <a:cxn ang="0">
                    <a:pos x="0" y="81"/>
                  </a:cxn>
                  <a:cxn ang="0">
                    <a:pos x="81" y="21"/>
                  </a:cxn>
                  <a:cxn ang="0">
                    <a:pos x="186" y="0"/>
                  </a:cxn>
                  <a:cxn ang="0">
                    <a:pos x="294" y="33"/>
                  </a:cxn>
                  <a:cxn ang="0">
                    <a:pos x="372" y="105"/>
                  </a:cxn>
                  <a:cxn ang="0">
                    <a:pos x="285" y="144"/>
                  </a:cxn>
                  <a:cxn ang="0">
                    <a:pos x="180" y="165"/>
                  </a:cxn>
                  <a:cxn ang="0">
                    <a:pos x="78" y="153"/>
                  </a:cxn>
                  <a:cxn ang="0">
                    <a:pos x="0" y="81"/>
                  </a:cxn>
                </a:cxnLst>
                <a:rect l="0" t="0" r="r" b="b"/>
                <a:pathLst>
                  <a:path w="372" h="165">
                    <a:moveTo>
                      <a:pt x="0" y="81"/>
                    </a:moveTo>
                    <a:lnTo>
                      <a:pt x="81" y="21"/>
                    </a:lnTo>
                    <a:lnTo>
                      <a:pt x="186" y="0"/>
                    </a:lnTo>
                    <a:lnTo>
                      <a:pt x="294" y="33"/>
                    </a:lnTo>
                    <a:lnTo>
                      <a:pt x="372" y="105"/>
                    </a:lnTo>
                    <a:lnTo>
                      <a:pt x="285" y="144"/>
                    </a:lnTo>
                    <a:lnTo>
                      <a:pt x="180" y="165"/>
                    </a:lnTo>
                    <a:lnTo>
                      <a:pt x="78" y="153"/>
                    </a:lnTo>
                    <a:lnTo>
                      <a:pt x="0" y="81"/>
                    </a:lnTo>
                    <a:close/>
                  </a:path>
                </a:pathLst>
              </a:custGeom>
              <a:noFill/>
              <a:ln w="28575" cmpd="sng">
                <a:solidFill>
                  <a:srgbClr val="9999FF"/>
                </a:solidFill>
                <a:round/>
                <a:headEnd/>
                <a:tailEnd/>
              </a:ln>
              <a:effectLst/>
            </p:spPr>
            <p:txBody>
              <a:bodyPr/>
              <a:lstStyle/>
              <a:p>
                <a:endParaRPr lang="el-GR"/>
              </a:p>
            </p:txBody>
          </p:sp>
          <p:sp>
            <p:nvSpPr>
              <p:cNvPr id="57444" name="Freeform 100"/>
              <p:cNvSpPr>
                <a:spLocks/>
              </p:cNvSpPr>
              <p:nvPr/>
            </p:nvSpPr>
            <p:spPr bwMode="auto">
              <a:xfrm>
                <a:off x="3094" y="1562"/>
                <a:ext cx="400" cy="164"/>
              </a:xfrm>
              <a:custGeom>
                <a:avLst/>
                <a:gdLst/>
                <a:ahLst/>
                <a:cxnLst>
                  <a:cxn ang="0">
                    <a:pos x="0" y="124"/>
                  </a:cxn>
                  <a:cxn ang="0">
                    <a:pos x="86" y="42"/>
                  </a:cxn>
                  <a:cxn ang="0">
                    <a:pos x="198" y="0"/>
                  </a:cxn>
                  <a:cxn ang="0">
                    <a:pos x="306" y="20"/>
                  </a:cxn>
                  <a:cxn ang="0">
                    <a:pos x="400" y="82"/>
                  </a:cxn>
                  <a:cxn ang="0">
                    <a:pos x="310" y="148"/>
                  </a:cxn>
                  <a:cxn ang="0">
                    <a:pos x="208" y="164"/>
                  </a:cxn>
                  <a:cxn ang="0">
                    <a:pos x="94" y="154"/>
                  </a:cxn>
                  <a:cxn ang="0">
                    <a:pos x="0" y="124"/>
                  </a:cxn>
                </a:cxnLst>
                <a:rect l="0" t="0" r="r" b="b"/>
                <a:pathLst>
                  <a:path w="400" h="164">
                    <a:moveTo>
                      <a:pt x="0" y="124"/>
                    </a:moveTo>
                    <a:lnTo>
                      <a:pt x="86" y="42"/>
                    </a:lnTo>
                    <a:lnTo>
                      <a:pt x="198" y="0"/>
                    </a:lnTo>
                    <a:lnTo>
                      <a:pt x="306" y="20"/>
                    </a:lnTo>
                    <a:lnTo>
                      <a:pt x="400" y="82"/>
                    </a:lnTo>
                    <a:lnTo>
                      <a:pt x="310" y="148"/>
                    </a:lnTo>
                    <a:lnTo>
                      <a:pt x="208" y="164"/>
                    </a:lnTo>
                    <a:lnTo>
                      <a:pt x="94" y="154"/>
                    </a:lnTo>
                    <a:lnTo>
                      <a:pt x="0" y="124"/>
                    </a:lnTo>
                    <a:close/>
                  </a:path>
                </a:pathLst>
              </a:custGeom>
              <a:noFill/>
              <a:ln w="28575" cmpd="sng">
                <a:solidFill>
                  <a:srgbClr val="9999FF"/>
                </a:solidFill>
                <a:round/>
                <a:headEnd/>
                <a:tailEnd/>
              </a:ln>
              <a:effectLst/>
            </p:spPr>
            <p:txBody>
              <a:bodyPr/>
              <a:lstStyle/>
              <a:p>
                <a:endParaRPr lang="el-GR"/>
              </a:p>
            </p:txBody>
          </p:sp>
        </p:grpSp>
        <p:grpSp>
          <p:nvGrpSpPr>
            <p:cNvPr id="57445" name="Group 101"/>
            <p:cNvGrpSpPr>
              <a:grpSpLocks/>
            </p:cNvGrpSpPr>
            <p:nvPr/>
          </p:nvGrpSpPr>
          <p:grpSpPr bwMode="auto">
            <a:xfrm>
              <a:off x="1923" y="1417"/>
              <a:ext cx="1879" cy="1825"/>
              <a:chOff x="1923" y="1417"/>
              <a:chExt cx="1879" cy="1825"/>
            </a:xfrm>
          </p:grpSpPr>
          <p:sp>
            <p:nvSpPr>
              <p:cNvPr id="57446" name="Rectangle 102"/>
              <p:cNvSpPr>
                <a:spLocks noChangeArrowheads="1"/>
              </p:cNvSpPr>
              <p:nvPr/>
            </p:nvSpPr>
            <p:spPr bwMode="auto">
              <a:xfrm>
                <a:off x="2226" y="1652"/>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447" name="Rectangle 103"/>
              <p:cNvSpPr>
                <a:spLocks noChangeArrowheads="1"/>
              </p:cNvSpPr>
              <p:nvPr/>
            </p:nvSpPr>
            <p:spPr bwMode="auto">
              <a:xfrm>
                <a:off x="2602" y="1676"/>
                <a:ext cx="31" cy="31"/>
              </a:xfrm>
              <a:prstGeom prst="rect">
                <a:avLst/>
              </a:prstGeom>
              <a:solidFill>
                <a:srgbClr val="000000"/>
              </a:solidFill>
              <a:ln w="1588">
                <a:solidFill>
                  <a:srgbClr val="008000"/>
                </a:solidFill>
                <a:miter lim="800000"/>
                <a:headEnd/>
                <a:tailEnd/>
              </a:ln>
            </p:spPr>
            <p:txBody>
              <a:bodyPr/>
              <a:lstStyle/>
              <a:p>
                <a:endParaRPr lang="el-GR"/>
              </a:p>
            </p:txBody>
          </p:sp>
          <p:sp>
            <p:nvSpPr>
              <p:cNvPr id="57448" name="Rectangle 104"/>
              <p:cNvSpPr>
                <a:spLocks noChangeArrowheads="1"/>
              </p:cNvSpPr>
              <p:nvPr/>
            </p:nvSpPr>
            <p:spPr bwMode="auto">
              <a:xfrm>
                <a:off x="2312" y="1589"/>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449" name="Rectangle 105"/>
              <p:cNvSpPr>
                <a:spLocks noChangeArrowheads="1"/>
              </p:cNvSpPr>
              <p:nvPr/>
            </p:nvSpPr>
            <p:spPr bwMode="auto">
              <a:xfrm>
                <a:off x="2413" y="1570"/>
                <a:ext cx="31" cy="30"/>
              </a:xfrm>
              <a:prstGeom prst="rect">
                <a:avLst/>
              </a:prstGeom>
              <a:solidFill>
                <a:srgbClr val="000000"/>
              </a:solidFill>
              <a:ln w="1588">
                <a:solidFill>
                  <a:srgbClr val="008000"/>
                </a:solidFill>
                <a:miter lim="800000"/>
                <a:headEnd/>
                <a:tailEnd/>
              </a:ln>
            </p:spPr>
            <p:txBody>
              <a:bodyPr/>
              <a:lstStyle/>
              <a:p>
                <a:endParaRPr lang="el-GR"/>
              </a:p>
            </p:txBody>
          </p:sp>
          <p:sp>
            <p:nvSpPr>
              <p:cNvPr id="57450" name="Rectangle 106"/>
              <p:cNvSpPr>
                <a:spLocks noChangeArrowheads="1"/>
              </p:cNvSpPr>
              <p:nvPr/>
            </p:nvSpPr>
            <p:spPr bwMode="auto">
              <a:xfrm>
                <a:off x="2520" y="1602"/>
                <a:ext cx="30" cy="31"/>
              </a:xfrm>
              <a:prstGeom prst="rect">
                <a:avLst/>
              </a:prstGeom>
              <a:solidFill>
                <a:srgbClr val="000000"/>
              </a:solidFill>
              <a:ln w="1588">
                <a:solidFill>
                  <a:srgbClr val="008000"/>
                </a:solidFill>
                <a:miter lim="800000"/>
                <a:headEnd/>
                <a:tailEnd/>
              </a:ln>
            </p:spPr>
            <p:txBody>
              <a:bodyPr/>
              <a:lstStyle/>
              <a:p>
                <a:endParaRPr lang="el-GR"/>
              </a:p>
            </p:txBody>
          </p:sp>
          <p:sp>
            <p:nvSpPr>
              <p:cNvPr id="57451" name="Rectangle 107"/>
              <p:cNvSpPr>
                <a:spLocks noChangeArrowheads="1"/>
              </p:cNvSpPr>
              <p:nvPr/>
            </p:nvSpPr>
            <p:spPr bwMode="auto">
              <a:xfrm>
                <a:off x="2307" y="1719"/>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452" name="Rectangle 108"/>
              <p:cNvSpPr>
                <a:spLocks noChangeArrowheads="1"/>
              </p:cNvSpPr>
              <p:nvPr/>
            </p:nvSpPr>
            <p:spPr bwMode="auto">
              <a:xfrm>
                <a:off x="2411" y="1737"/>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453" name="Rectangle 109"/>
              <p:cNvSpPr>
                <a:spLocks noChangeArrowheads="1"/>
              </p:cNvSpPr>
              <p:nvPr/>
            </p:nvSpPr>
            <p:spPr bwMode="auto">
              <a:xfrm>
                <a:off x="2519" y="1715"/>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454" name="Rectangle 110"/>
              <p:cNvSpPr>
                <a:spLocks noChangeArrowheads="1"/>
              </p:cNvSpPr>
              <p:nvPr/>
            </p:nvSpPr>
            <p:spPr bwMode="auto">
              <a:xfrm>
                <a:off x="3476" y="1630"/>
                <a:ext cx="31" cy="31"/>
              </a:xfrm>
              <a:prstGeom prst="rect">
                <a:avLst/>
              </a:prstGeom>
              <a:solidFill>
                <a:srgbClr val="000000"/>
              </a:solidFill>
              <a:ln w="1588">
                <a:solidFill>
                  <a:srgbClr val="008000"/>
                </a:solidFill>
                <a:miter lim="800000"/>
                <a:headEnd/>
                <a:tailEnd/>
              </a:ln>
            </p:spPr>
            <p:txBody>
              <a:bodyPr/>
              <a:lstStyle/>
              <a:p>
                <a:endParaRPr lang="el-GR"/>
              </a:p>
            </p:txBody>
          </p:sp>
          <p:sp>
            <p:nvSpPr>
              <p:cNvPr id="57455" name="Rectangle 111"/>
              <p:cNvSpPr>
                <a:spLocks noChangeArrowheads="1"/>
              </p:cNvSpPr>
              <p:nvPr/>
            </p:nvSpPr>
            <p:spPr bwMode="auto">
              <a:xfrm>
                <a:off x="3081" y="1673"/>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456" name="Rectangle 112"/>
              <p:cNvSpPr>
                <a:spLocks noChangeArrowheads="1"/>
              </p:cNvSpPr>
              <p:nvPr/>
            </p:nvSpPr>
            <p:spPr bwMode="auto">
              <a:xfrm>
                <a:off x="3385" y="1567"/>
                <a:ext cx="31" cy="31"/>
              </a:xfrm>
              <a:prstGeom prst="rect">
                <a:avLst/>
              </a:prstGeom>
              <a:solidFill>
                <a:srgbClr val="000000"/>
              </a:solidFill>
              <a:ln w="1588">
                <a:solidFill>
                  <a:srgbClr val="008000"/>
                </a:solidFill>
                <a:miter lim="800000"/>
                <a:headEnd/>
                <a:tailEnd/>
              </a:ln>
            </p:spPr>
            <p:txBody>
              <a:bodyPr/>
              <a:lstStyle/>
              <a:p>
                <a:endParaRPr lang="el-GR"/>
              </a:p>
            </p:txBody>
          </p:sp>
          <p:sp>
            <p:nvSpPr>
              <p:cNvPr id="57457" name="Rectangle 113"/>
              <p:cNvSpPr>
                <a:spLocks noChangeArrowheads="1"/>
              </p:cNvSpPr>
              <p:nvPr/>
            </p:nvSpPr>
            <p:spPr bwMode="auto">
              <a:xfrm>
                <a:off x="3276" y="1548"/>
                <a:ext cx="31" cy="30"/>
              </a:xfrm>
              <a:prstGeom prst="rect">
                <a:avLst/>
              </a:prstGeom>
              <a:solidFill>
                <a:srgbClr val="000000"/>
              </a:solidFill>
              <a:ln w="1588">
                <a:solidFill>
                  <a:srgbClr val="008000"/>
                </a:solidFill>
                <a:miter lim="800000"/>
                <a:headEnd/>
                <a:tailEnd/>
              </a:ln>
            </p:spPr>
            <p:txBody>
              <a:bodyPr/>
              <a:lstStyle/>
              <a:p>
                <a:endParaRPr lang="el-GR"/>
              </a:p>
            </p:txBody>
          </p:sp>
          <p:sp>
            <p:nvSpPr>
              <p:cNvPr id="57458" name="Rectangle 114"/>
              <p:cNvSpPr>
                <a:spLocks noChangeArrowheads="1"/>
              </p:cNvSpPr>
              <p:nvPr/>
            </p:nvSpPr>
            <p:spPr bwMode="auto">
              <a:xfrm>
                <a:off x="3165" y="1589"/>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459" name="Rectangle 115"/>
              <p:cNvSpPr>
                <a:spLocks noChangeArrowheads="1"/>
              </p:cNvSpPr>
              <p:nvPr/>
            </p:nvSpPr>
            <p:spPr bwMode="auto">
              <a:xfrm>
                <a:off x="3389" y="1697"/>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460" name="Rectangle 116"/>
              <p:cNvSpPr>
                <a:spLocks noChangeArrowheads="1"/>
              </p:cNvSpPr>
              <p:nvPr/>
            </p:nvSpPr>
            <p:spPr bwMode="auto">
              <a:xfrm>
                <a:off x="3285" y="1715"/>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461" name="Rectangle 117"/>
              <p:cNvSpPr>
                <a:spLocks noChangeArrowheads="1"/>
              </p:cNvSpPr>
              <p:nvPr/>
            </p:nvSpPr>
            <p:spPr bwMode="auto">
              <a:xfrm>
                <a:off x="3172" y="1699"/>
                <a:ext cx="30" cy="31"/>
              </a:xfrm>
              <a:prstGeom prst="rect">
                <a:avLst/>
              </a:prstGeom>
              <a:solidFill>
                <a:srgbClr val="000000"/>
              </a:solidFill>
              <a:ln w="1588">
                <a:solidFill>
                  <a:srgbClr val="008000"/>
                </a:solidFill>
                <a:miter lim="800000"/>
                <a:headEnd/>
                <a:tailEnd/>
              </a:ln>
            </p:spPr>
            <p:txBody>
              <a:bodyPr/>
              <a:lstStyle/>
              <a:p>
                <a:endParaRPr lang="el-GR"/>
              </a:p>
            </p:txBody>
          </p:sp>
          <p:sp>
            <p:nvSpPr>
              <p:cNvPr id="57462" name="Rectangle 118"/>
              <p:cNvSpPr>
                <a:spLocks noChangeArrowheads="1"/>
              </p:cNvSpPr>
              <p:nvPr/>
            </p:nvSpPr>
            <p:spPr bwMode="auto">
              <a:xfrm>
                <a:off x="2412" y="1634"/>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463" name="Rectangle 119"/>
              <p:cNvSpPr>
                <a:spLocks noChangeArrowheads="1"/>
              </p:cNvSpPr>
              <p:nvPr/>
            </p:nvSpPr>
            <p:spPr bwMode="auto">
              <a:xfrm>
                <a:off x="3286" y="1615"/>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464" name="Rectangle 120"/>
              <p:cNvSpPr>
                <a:spLocks noChangeArrowheads="1"/>
              </p:cNvSpPr>
              <p:nvPr/>
            </p:nvSpPr>
            <p:spPr bwMode="auto">
              <a:xfrm>
                <a:off x="1923" y="1730"/>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465" name="Rectangle 121"/>
              <p:cNvSpPr>
                <a:spLocks noChangeArrowheads="1"/>
              </p:cNvSpPr>
              <p:nvPr/>
            </p:nvSpPr>
            <p:spPr bwMode="auto">
              <a:xfrm>
                <a:off x="1953" y="1932"/>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466" name="Rectangle 122"/>
              <p:cNvSpPr>
                <a:spLocks noChangeArrowheads="1"/>
              </p:cNvSpPr>
              <p:nvPr/>
            </p:nvSpPr>
            <p:spPr bwMode="auto">
              <a:xfrm>
                <a:off x="2005" y="2147"/>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467" name="Rectangle 123"/>
              <p:cNvSpPr>
                <a:spLocks noChangeArrowheads="1"/>
              </p:cNvSpPr>
              <p:nvPr/>
            </p:nvSpPr>
            <p:spPr bwMode="auto">
              <a:xfrm>
                <a:off x="2045" y="2361"/>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468" name="Rectangle 124"/>
              <p:cNvSpPr>
                <a:spLocks noChangeArrowheads="1"/>
              </p:cNvSpPr>
              <p:nvPr/>
            </p:nvSpPr>
            <p:spPr bwMode="auto">
              <a:xfrm>
                <a:off x="2108" y="2561"/>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469" name="Rectangle 125"/>
              <p:cNvSpPr>
                <a:spLocks noChangeArrowheads="1"/>
              </p:cNvSpPr>
              <p:nvPr/>
            </p:nvSpPr>
            <p:spPr bwMode="auto">
              <a:xfrm>
                <a:off x="2205" y="2739"/>
                <a:ext cx="30" cy="31"/>
              </a:xfrm>
              <a:prstGeom prst="rect">
                <a:avLst/>
              </a:prstGeom>
              <a:solidFill>
                <a:srgbClr val="000000"/>
              </a:solidFill>
              <a:ln w="1588">
                <a:solidFill>
                  <a:srgbClr val="008000"/>
                </a:solidFill>
                <a:miter lim="800000"/>
                <a:headEnd/>
                <a:tailEnd/>
              </a:ln>
            </p:spPr>
            <p:txBody>
              <a:bodyPr/>
              <a:lstStyle/>
              <a:p>
                <a:endParaRPr lang="el-GR"/>
              </a:p>
            </p:txBody>
          </p:sp>
          <p:sp>
            <p:nvSpPr>
              <p:cNvPr id="57470" name="Rectangle 126"/>
              <p:cNvSpPr>
                <a:spLocks noChangeArrowheads="1"/>
              </p:cNvSpPr>
              <p:nvPr/>
            </p:nvSpPr>
            <p:spPr bwMode="auto">
              <a:xfrm>
                <a:off x="2309" y="2882"/>
                <a:ext cx="30" cy="31"/>
              </a:xfrm>
              <a:prstGeom prst="rect">
                <a:avLst/>
              </a:prstGeom>
              <a:solidFill>
                <a:srgbClr val="000000"/>
              </a:solidFill>
              <a:ln w="1588">
                <a:solidFill>
                  <a:srgbClr val="008000"/>
                </a:solidFill>
                <a:miter lim="800000"/>
                <a:headEnd/>
                <a:tailEnd/>
              </a:ln>
            </p:spPr>
            <p:txBody>
              <a:bodyPr/>
              <a:lstStyle/>
              <a:p>
                <a:endParaRPr lang="el-GR"/>
              </a:p>
            </p:txBody>
          </p:sp>
          <p:sp>
            <p:nvSpPr>
              <p:cNvPr id="57471" name="Rectangle 127"/>
              <p:cNvSpPr>
                <a:spLocks noChangeArrowheads="1"/>
              </p:cNvSpPr>
              <p:nvPr/>
            </p:nvSpPr>
            <p:spPr bwMode="auto">
              <a:xfrm>
                <a:off x="2434" y="2996"/>
                <a:ext cx="30" cy="31"/>
              </a:xfrm>
              <a:prstGeom prst="rect">
                <a:avLst/>
              </a:prstGeom>
              <a:solidFill>
                <a:srgbClr val="000000"/>
              </a:solidFill>
              <a:ln w="1588">
                <a:solidFill>
                  <a:srgbClr val="008000"/>
                </a:solidFill>
                <a:miter lim="800000"/>
                <a:headEnd/>
                <a:tailEnd/>
              </a:ln>
            </p:spPr>
            <p:txBody>
              <a:bodyPr/>
              <a:lstStyle/>
              <a:p>
                <a:endParaRPr lang="el-GR"/>
              </a:p>
            </p:txBody>
          </p:sp>
          <p:sp>
            <p:nvSpPr>
              <p:cNvPr id="57472" name="Rectangle 128"/>
              <p:cNvSpPr>
                <a:spLocks noChangeArrowheads="1"/>
              </p:cNvSpPr>
              <p:nvPr/>
            </p:nvSpPr>
            <p:spPr bwMode="auto">
              <a:xfrm>
                <a:off x="2570" y="3096"/>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473" name="Rectangle 129"/>
              <p:cNvSpPr>
                <a:spLocks noChangeArrowheads="1"/>
              </p:cNvSpPr>
              <p:nvPr/>
            </p:nvSpPr>
            <p:spPr bwMode="auto">
              <a:xfrm>
                <a:off x="2715" y="3173"/>
                <a:ext cx="30" cy="31"/>
              </a:xfrm>
              <a:prstGeom prst="rect">
                <a:avLst/>
              </a:prstGeom>
              <a:solidFill>
                <a:srgbClr val="000000"/>
              </a:solidFill>
              <a:ln w="1588">
                <a:solidFill>
                  <a:srgbClr val="008000"/>
                </a:solidFill>
                <a:miter lim="800000"/>
                <a:headEnd/>
                <a:tailEnd/>
              </a:ln>
            </p:spPr>
            <p:txBody>
              <a:bodyPr/>
              <a:lstStyle/>
              <a:p>
                <a:endParaRPr lang="el-GR"/>
              </a:p>
            </p:txBody>
          </p:sp>
          <p:sp>
            <p:nvSpPr>
              <p:cNvPr id="57474" name="Rectangle 130"/>
              <p:cNvSpPr>
                <a:spLocks noChangeArrowheads="1"/>
              </p:cNvSpPr>
              <p:nvPr/>
            </p:nvSpPr>
            <p:spPr bwMode="auto">
              <a:xfrm>
                <a:off x="2865" y="3212"/>
                <a:ext cx="31" cy="30"/>
              </a:xfrm>
              <a:prstGeom prst="rect">
                <a:avLst/>
              </a:prstGeom>
              <a:solidFill>
                <a:srgbClr val="000000"/>
              </a:solidFill>
              <a:ln w="1588">
                <a:solidFill>
                  <a:srgbClr val="008000"/>
                </a:solidFill>
                <a:miter lim="800000"/>
                <a:headEnd/>
                <a:tailEnd/>
              </a:ln>
            </p:spPr>
            <p:txBody>
              <a:bodyPr/>
              <a:lstStyle/>
              <a:p>
                <a:endParaRPr lang="el-GR"/>
              </a:p>
            </p:txBody>
          </p:sp>
          <p:sp>
            <p:nvSpPr>
              <p:cNvPr id="57475" name="Rectangle 131"/>
              <p:cNvSpPr>
                <a:spLocks noChangeArrowheads="1"/>
              </p:cNvSpPr>
              <p:nvPr/>
            </p:nvSpPr>
            <p:spPr bwMode="auto">
              <a:xfrm>
                <a:off x="3017" y="3194"/>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476" name="Rectangle 132"/>
              <p:cNvSpPr>
                <a:spLocks noChangeArrowheads="1"/>
              </p:cNvSpPr>
              <p:nvPr/>
            </p:nvSpPr>
            <p:spPr bwMode="auto">
              <a:xfrm>
                <a:off x="3158" y="3117"/>
                <a:ext cx="30" cy="31"/>
              </a:xfrm>
              <a:prstGeom prst="rect">
                <a:avLst/>
              </a:prstGeom>
              <a:solidFill>
                <a:srgbClr val="000000"/>
              </a:solidFill>
              <a:ln w="1588">
                <a:solidFill>
                  <a:srgbClr val="008000"/>
                </a:solidFill>
                <a:miter lim="800000"/>
                <a:headEnd/>
                <a:tailEnd/>
              </a:ln>
            </p:spPr>
            <p:txBody>
              <a:bodyPr/>
              <a:lstStyle/>
              <a:p>
                <a:endParaRPr lang="el-GR"/>
              </a:p>
            </p:txBody>
          </p:sp>
          <p:sp>
            <p:nvSpPr>
              <p:cNvPr id="57477" name="Rectangle 133"/>
              <p:cNvSpPr>
                <a:spLocks noChangeArrowheads="1"/>
              </p:cNvSpPr>
              <p:nvPr/>
            </p:nvSpPr>
            <p:spPr bwMode="auto">
              <a:xfrm>
                <a:off x="3284" y="3002"/>
                <a:ext cx="30" cy="31"/>
              </a:xfrm>
              <a:prstGeom prst="rect">
                <a:avLst/>
              </a:prstGeom>
              <a:solidFill>
                <a:srgbClr val="000000"/>
              </a:solidFill>
              <a:ln w="1588">
                <a:solidFill>
                  <a:srgbClr val="008000"/>
                </a:solidFill>
                <a:miter lim="800000"/>
                <a:headEnd/>
                <a:tailEnd/>
              </a:ln>
            </p:spPr>
            <p:txBody>
              <a:bodyPr/>
              <a:lstStyle/>
              <a:p>
                <a:endParaRPr lang="el-GR"/>
              </a:p>
            </p:txBody>
          </p:sp>
          <p:sp>
            <p:nvSpPr>
              <p:cNvPr id="57478" name="Rectangle 134"/>
              <p:cNvSpPr>
                <a:spLocks noChangeArrowheads="1"/>
              </p:cNvSpPr>
              <p:nvPr/>
            </p:nvSpPr>
            <p:spPr bwMode="auto">
              <a:xfrm>
                <a:off x="3407" y="2875"/>
                <a:ext cx="31" cy="30"/>
              </a:xfrm>
              <a:prstGeom prst="rect">
                <a:avLst/>
              </a:prstGeom>
              <a:solidFill>
                <a:srgbClr val="000000"/>
              </a:solidFill>
              <a:ln w="1588">
                <a:solidFill>
                  <a:srgbClr val="008000"/>
                </a:solidFill>
                <a:miter lim="800000"/>
                <a:headEnd/>
                <a:tailEnd/>
              </a:ln>
            </p:spPr>
            <p:txBody>
              <a:bodyPr/>
              <a:lstStyle/>
              <a:p>
                <a:endParaRPr lang="el-GR"/>
              </a:p>
            </p:txBody>
          </p:sp>
          <p:sp>
            <p:nvSpPr>
              <p:cNvPr id="57479" name="Rectangle 135"/>
              <p:cNvSpPr>
                <a:spLocks noChangeArrowheads="1"/>
              </p:cNvSpPr>
              <p:nvPr/>
            </p:nvSpPr>
            <p:spPr bwMode="auto">
              <a:xfrm>
                <a:off x="3511" y="2736"/>
                <a:ext cx="31" cy="30"/>
              </a:xfrm>
              <a:prstGeom prst="rect">
                <a:avLst/>
              </a:prstGeom>
              <a:solidFill>
                <a:srgbClr val="000000"/>
              </a:solidFill>
              <a:ln w="1588">
                <a:solidFill>
                  <a:srgbClr val="008000"/>
                </a:solidFill>
                <a:miter lim="800000"/>
                <a:headEnd/>
                <a:tailEnd/>
              </a:ln>
            </p:spPr>
            <p:txBody>
              <a:bodyPr/>
              <a:lstStyle/>
              <a:p>
                <a:endParaRPr lang="el-GR"/>
              </a:p>
            </p:txBody>
          </p:sp>
          <p:sp>
            <p:nvSpPr>
              <p:cNvPr id="57480" name="Rectangle 136"/>
              <p:cNvSpPr>
                <a:spLocks noChangeArrowheads="1"/>
              </p:cNvSpPr>
              <p:nvPr/>
            </p:nvSpPr>
            <p:spPr bwMode="auto">
              <a:xfrm>
                <a:off x="3617" y="2547"/>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481" name="Rectangle 137"/>
              <p:cNvSpPr>
                <a:spLocks noChangeArrowheads="1"/>
              </p:cNvSpPr>
              <p:nvPr/>
            </p:nvSpPr>
            <p:spPr bwMode="auto">
              <a:xfrm>
                <a:off x="3687" y="2337"/>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482" name="Rectangle 138"/>
              <p:cNvSpPr>
                <a:spLocks noChangeArrowheads="1"/>
              </p:cNvSpPr>
              <p:nvPr/>
            </p:nvSpPr>
            <p:spPr bwMode="auto">
              <a:xfrm>
                <a:off x="3724" y="2115"/>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483" name="Rectangle 139"/>
              <p:cNvSpPr>
                <a:spLocks noChangeArrowheads="1"/>
              </p:cNvSpPr>
              <p:nvPr/>
            </p:nvSpPr>
            <p:spPr bwMode="auto">
              <a:xfrm>
                <a:off x="3759" y="1887"/>
                <a:ext cx="30" cy="31"/>
              </a:xfrm>
              <a:prstGeom prst="rect">
                <a:avLst/>
              </a:prstGeom>
              <a:solidFill>
                <a:srgbClr val="000000"/>
              </a:solidFill>
              <a:ln w="1588">
                <a:solidFill>
                  <a:srgbClr val="008000"/>
                </a:solidFill>
                <a:miter lim="800000"/>
                <a:headEnd/>
                <a:tailEnd/>
              </a:ln>
            </p:spPr>
            <p:txBody>
              <a:bodyPr/>
              <a:lstStyle/>
              <a:p>
                <a:endParaRPr lang="el-GR"/>
              </a:p>
            </p:txBody>
          </p:sp>
          <p:sp>
            <p:nvSpPr>
              <p:cNvPr id="57484" name="Rectangle 140"/>
              <p:cNvSpPr>
                <a:spLocks noChangeArrowheads="1"/>
              </p:cNvSpPr>
              <p:nvPr/>
            </p:nvSpPr>
            <p:spPr bwMode="auto">
              <a:xfrm>
                <a:off x="3772" y="1686"/>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485" name="Rectangle 141"/>
              <p:cNvSpPr>
                <a:spLocks noChangeArrowheads="1"/>
              </p:cNvSpPr>
              <p:nvPr/>
            </p:nvSpPr>
            <p:spPr bwMode="auto">
              <a:xfrm>
                <a:off x="2091" y="1496"/>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486" name="Rectangle 142"/>
              <p:cNvSpPr>
                <a:spLocks noChangeArrowheads="1"/>
              </p:cNvSpPr>
              <p:nvPr/>
            </p:nvSpPr>
            <p:spPr bwMode="auto">
              <a:xfrm>
                <a:off x="2212" y="1436"/>
                <a:ext cx="30" cy="31"/>
              </a:xfrm>
              <a:prstGeom prst="rect">
                <a:avLst/>
              </a:prstGeom>
              <a:solidFill>
                <a:srgbClr val="000000"/>
              </a:solidFill>
              <a:ln w="1588">
                <a:solidFill>
                  <a:srgbClr val="008000"/>
                </a:solidFill>
                <a:miter lim="800000"/>
                <a:headEnd/>
                <a:tailEnd/>
              </a:ln>
            </p:spPr>
            <p:txBody>
              <a:bodyPr/>
              <a:lstStyle/>
              <a:p>
                <a:endParaRPr lang="el-GR"/>
              </a:p>
            </p:txBody>
          </p:sp>
          <p:sp>
            <p:nvSpPr>
              <p:cNvPr id="57487" name="Rectangle 143"/>
              <p:cNvSpPr>
                <a:spLocks noChangeArrowheads="1"/>
              </p:cNvSpPr>
              <p:nvPr/>
            </p:nvSpPr>
            <p:spPr bwMode="auto">
              <a:xfrm>
                <a:off x="2379" y="1426"/>
                <a:ext cx="31" cy="30"/>
              </a:xfrm>
              <a:prstGeom prst="rect">
                <a:avLst/>
              </a:prstGeom>
              <a:solidFill>
                <a:srgbClr val="000000"/>
              </a:solidFill>
              <a:ln w="1588">
                <a:solidFill>
                  <a:srgbClr val="008000"/>
                </a:solidFill>
                <a:miter lim="800000"/>
                <a:headEnd/>
                <a:tailEnd/>
              </a:ln>
            </p:spPr>
            <p:txBody>
              <a:bodyPr/>
              <a:lstStyle/>
              <a:p>
                <a:endParaRPr lang="el-GR"/>
              </a:p>
            </p:txBody>
          </p:sp>
          <p:sp>
            <p:nvSpPr>
              <p:cNvPr id="57488" name="Rectangle 144"/>
              <p:cNvSpPr>
                <a:spLocks noChangeArrowheads="1"/>
              </p:cNvSpPr>
              <p:nvPr/>
            </p:nvSpPr>
            <p:spPr bwMode="auto">
              <a:xfrm>
                <a:off x="2558" y="1470"/>
                <a:ext cx="30" cy="31"/>
              </a:xfrm>
              <a:prstGeom prst="rect">
                <a:avLst/>
              </a:prstGeom>
              <a:solidFill>
                <a:srgbClr val="000000"/>
              </a:solidFill>
              <a:ln w="1588">
                <a:solidFill>
                  <a:srgbClr val="008000"/>
                </a:solidFill>
                <a:miter lim="800000"/>
                <a:headEnd/>
                <a:tailEnd/>
              </a:ln>
            </p:spPr>
            <p:txBody>
              <a:bodyPr/>
              <a:lstStyle/>
              <a:p>
                <a:endParaRPr lang="el-GR"/>
              </a:p>
            </p:txBody>
          </p:sp>
          <p:sp>
            <p:nvSpPr>
              <p:cNvPr id="57489" name="Rectangle 145"/>
              <p:cNvSpPr>
                <a:spLocks noChangeArrowheads="1"/>
              </p:cNvSpPr>
              <p:nvPr/>
            </p:nvSpPr>
            <p:spPr bwMode="auto">
              <a:xfrm>
                <a:off x="2705" y="1570"/>
                <a:ext cx="31" cy="30"/>
              </a:xfrm>
              <a:prstGeom prst="rect">
                <a:avLst/>
              </a:prstGeom>
              <a:solidFill>
                <a:srgbClr val="000000"/>
              </a:solidFill>
              <a:ln w="1588">
                <a:solidFill>
                  <a:srgbClr val="008000"/>
                </a:solidFill>
                <a:miter lim="800000"/>
                <a:headEnd/>
                <a:tailEnd/>
              </a:ln>
            </p:spPr>
            <p:txBody>
              <a:bodyPr/>
              <a:lstStyle/>
              <a:p>
                <a:endParaRPr lang="el-GR"/>
              </a:p>
            </p:txBody>
          </p:sp>
          <p:sp>
            <p:nvSpPr>
              <p:cNvPr id="57490" name="Rectangle 146"/>
              <p:cNvSpPr>
                <a:spLocks noChangeArrowheads="1"/>
              </p:cNvSpPr>
              <p:nvPr/>
            </p:nvSpPr>
            <p:spPr bwMode="auto">
              <a:xfrm>
                <a:off x="2752" y="1801"/>
                <a:ext cx="30" cy="31"/>
              </a:xfrm>
              <a:prstGeom prst="rect">
                <a:avLst/>
              </a:prstGeom>
              <a:solidFill>
                <a:srgbClr val="000000"/>
              </a:solidFill>
              <a:ln w="1588">
                <a:solidFill>
                  <a:srgbClr val="008000"/>
                </a:solidFill>
                <a:miter lim="800000"/>
                <a:headEnd/>
                <a:tailEnd/>
              </a:ln>
            </p:spPr>
            <p:txBody>
              <a:bodyPr/>
              <a:lstStyle/>
              <a:p>
                <a:endParaRPr lang="el-GR"/>
              </a:p>
            </p:txBody>
          </p:sp>
          <p:sp>
            <p:nvSpPr>
              <p:cNvPr id="57491" name="Rectangle 147"/>
              <p:cNvSpPr>
                <a:spLocks noChangeArrowheads="1"/>
              </p:cNvSpPr>
              <p:nvPr/>
            </p:nvSpPr>
            <p:spPr bwMode="auto">
              <a:xfrm>
                <a:off x="2693" y="2046"/>
                <a:ext cx="31" cy="30"/>
              </a:xfrm>
              <a:prstGeom prst="rect">
                <a:avLst/>
              </a:prstGeom>
              <a:solidFill>
                <a:srgbClr val="000000"/>
              </a:solidFill>
              <a:ln w="1588">
                <a:solidFill>
                  <a:srgbClr val="008000"/>
                </a:solidFill>
                <a:miter lim="800000"/>
                <a:headEnd/>
                <a:tailEnd/>
              </a:ln>
            </p:spPr>
            <p:txBody>
              <a:bodyPr/>
              <a:lstStyle/>
              <a:p>
                <a:endParaRPr lang="el-GR"/>
              </a:p>
            </p:txBody>
          </p:sp>
          <p:sp>
            <p:nvSpPr>
              <p:cNvPr id="57492" name="Rectangle 148"/>
              <p:cNvSpPr>
                <a:spLocks noChangeArrowheads="1"/>
              </p:cNvSpPr>
              <p:nvPr/>
            </p:nvSpPr>
            <p:spPr bwMode="auto">
              <a:xfrm>
                <a:off x="2623" y="2244"/>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493" name="Rectangle 149"/>
              <p:cNvSpPr>
                <a:spLocks noChangeArrowheads="1"/>
              </p:cNvSpPr>
              <p:nvPr/>
            </p:nvSpPr>
            <p:spPr bwMode="auto">
              <a:xfrm>
                <a:off x="2669" y="2318"/>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494" name="Rectangle 150"/>
              <p:cNvSpPr>
                <a:spLocks noChangeArrowheads="1"/>
              </p:cNvSpPr>
              <p:nvPr/>
            </p:nvSpPr>
            <p:spPr bwMode="auto">
              <a:xfrm>
                <a:off x="2735" y="2365"/>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495" name="Rectangle 151"/>
              <p:cNvSpPr>
                <a:spLocks noChangeArrowheads="1"/>
              </p:cNvSpPr>
              <p:nvPr/>
            </p:nvSpPr>
            <p:spPr bwMode="auto">
              <a:xfrm>
                <a:off x="3619" y="1476"/>
                <a:ext cx="31" cy="31"/>
              </a:xfrm>
              <a:prstGeom prst="rect">
                <a:avLst/>
              </a:prstGeom>
              <a:solidFill>
                <a:srgbClr val="000000"/>
              </a:solidFill>
              <a:ln w="1588">
                <a:solidFill>
                  <a:srgbClr val="008000"/>
                </a:solidFill>
                <a:miter lim="800000"/>
                <a:headEnd/>
                <a:tailEnd/>
              </a:ln>
            </p:spPr>
            <p:txBody>
              <a:bodyPr/>
              <a:lstStyle/>
              <a:p>
                <a:endParaRPr lang="el-GR"/>
              </a:p>
            </p:txBody>
          </p:sp>
          <p:sp>
            <p:nvSpPr>
              <p:cNvPr id="57496" name="Rectangle 152"/>
              <p:cNvSpPr>
                <a:spLocks noChangeArrowheads="1"/>
              </p:cNvSpPr>
              <p:nvPr/>
            </p:nvSpPr>
            <p:spPr bwMode="auto">
              <a:xfrm>
                <a:off x="3478" y="1424"/>
                <a:ext cx="30" cy="31"/>
              </a:xfrm>
              <a:prstGeom prst="rect">
                <a:avLst/>
              </a:prstGeom>
              <a:solidFill>
                <a:srgbClr val="000000"/>
              </a:solidFill>
              <a:ln w="1588">
                <a:solidFill>
                  <a:srgbClr val="008000"/>
                </a:solidFill>
                <a:miter lim="800000"/>
                <a:headEnd/>
                <a:tailEnd/>
              </a:ln>
            </p:spPr>
            <p:txBody>
              <a:bodyPr/>
              <a:lstStyle/>
              <a:p>
                <a:endParaRPr lang="el-GR"/>
              </a:p>
            </p:txBody>
          </p:sp>
          <p:sp>
            <p:nvSpPr>
              <p:cNvPr id="57497" name="Rectangle 153"/>
              <p:cNvSpPr>
                <a:spLocks noChangeArrowheads="1"/>
              </p:cNvSpPr>
              <p:nvPr/>
            </p:nvSpPr>
            <p:spPr bwMode="auto">
              <a:xfrm>
                <a:off x="3302" y="1417"/>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498" name="Rectangle 154"/>
              <p:cNvSpPr>
                <a:spLocks noChangeArrowheads="1"/>
              </p:cNvSpPr>
              <p:nvPr/>
            </p:nvSpPr>
            <p:spPr bwMode="auto">
              <a:xfrm>
                <a:off x="3125" y="1458"/>
                <a:ext cx="30" cy="31"/>
              </a:xfrm>
              <a:prstGeom prst="rect">
                <a:avLst/>
              </a:prstGeom>
              <a:solidFill>
                <a:srgbClr val="000000"/>
              </a:solidFill>
              <a:ln w="1588">
                <a:solidFill>
                  <a:srgbClr val="008000"/>
                </a:solidFill>
                <a:miter lim="800000"/>
                <a:headEnd/>
                <a:tailEnd/>
              </a:ln>
            </p:spPr>
            <p:txBody>
              <a:bodyPr/>
              <a:lstStyle/>
              <a:p>
                <a:endParaRPr lang="el-GR"/>
              </a:p>
            </p:txBody>
          </p:sp>
          <p:sp>
            <p:nvSpPr>
              <p:cNvPr id="57499" name="Rectangle 155"/>
              <p:cNvSpPr>
                <a:spLocks noChangeArrowheads="1"/>
              </p:cNvSpPr>
              <p:nvPr/>
            </p:nvSpPr>
            <p:spPr bwMode="auto">
              <a:xfrm>
                <a:off x="2984" y="1556"/>
                <a:ext cx="31" cy="31"/>
              </a:xfrm>
              <a:prstGeom prst="rect">
                <a:avLst/>
              </a:prstGeom>
              <a:solidFill>
                <a:srgbClr val="000000"/>
              </a:solidFill>
              <a:ln w="1588">
                <a:solidFill>
                  <a:srgbClr val="008000"/>
                </a:solidFill>
                <a:miter lim="800000"/>
                <a:headEnd/>
                <a:tailEnd/>
              </a:ln>
            </p:spPr>
            <p:txBody>
              <a:bodyPr/>
              <a:lstStyle/>
              <a:p>
                <a:endParaRPr lang="el-GR"/>
              </a:p>
            </p:txBody>
          </p:sp>
          <p:sp>
            <p:nvSpPr>
              <p:cNvPr id="57500" name="Rectangle 156"/>
              <p:cNvSpPr>
                <a:spLocks noChangeArrowheads="1"/>
              </p:cNvSpPr>
              <p:nvPr/>
            </p:nvSpPr>
            <p:spPr bwMode="auto">
              <a:xfrm>
                <a:off x="2968" y="1793"/>
                <a:ext cx="31" cy="30"/>
              </a:xfrm>
              <a:prstGeom prst="rect">
                <a:avLst/>
              </a:prstGeom>
              <a:solidFill>
                <a:srgbClr val="000000"/>
              </a:solidFill>
              <a:ln w="1588">
                <a:solidFill>
                  <a:srgbClr val="008000"/>
                </a:solidFill>
                <a:miter lim="800000"/>
                <a:headEnd/>
                <a:tailEnd/>
              </a:ln>
            </p:spPr>
            <p:txBody>
              <a:bodyPr/>
              <a:lstStyle/>
              <a:p>
                <a:endParaRPr lang="el-GR"/>
              </a:p>
            </p:txBody>
          </p:sp>
          <p:sp>
            <p:nvSpPr>
              <p:cNvPr id="57501" name="Rectangle 157"/>
              <p:cNvSpPr>
                <a:spLocks noChangeArrowheads="1"/>
              </p:cNvSpPr>
              <p:nvPr/>
            </p:nvSpPr>
            <p:spPr bwMode="auto">
              <a:xfrm>
                <a:off x="3050" y="2035"/>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502" name="Rectangle 158"/>
              <p:cNvSpPr>
                <a:spLocks noChangeArrowheads="1"/>
              </p:cNvSpPr>
              <p:nvPr/>
            </p:nvSpPr>
            <p:spPr bwMode="auto">
              <a:xfrm>
                <a:off x="3136" y="2229"/>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503" name="Rectangle 159"/>
              <p:cNvSpPr>
                <a:spLocks noChangeArrowheads="1"/>
              </p:cNvSpPr>
              <p:nvPr/>
            </p:nvSpPr>
            <p:spPr bwMode="auto">
              <a:xfrm>
                <a:off x="3095" y="2296"/>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504" name="Rectangle 160"/>
              <p:cNvSpPr>
                <a:spLocks noChangeArrowheads="1"/>
              </p:cNvSpPr>
              <p:nvPr/>
            </p:nvSpPr>
            <p:spPr bwMode="auto">
              <a:xfrm>
                <a:off x="3031" y="2341"/>
                <a:ext cx="31" cy="30"/>
              </a:xfrm>
              <a:prstGeom prst="rect">
                <a:avLst/>
              </a:prstGeom>
              <a:solidFill>
                <a:srgbClr val="000000"/>
              </a:solidFill>
              <a:ln w="1588">
                <a:solidFill>
                  <a:srgbClr val="008000"/>
                </a:solidFill>
                <a:miter lim="800000"/>
                <a:headEnd/>
                <a:tailEnd/>
              </a:ln>
            </p:spPr>
            <p:txBody>
              <a:bodyPr/>
              <a:lstStyle/>
              <a:p>
                <a:endParaRPr lang="el-GR"/>
              </a:p>
            </p:txBody>
          </p:sp>
          <p:sp>
            <p:nvSpPr>
              <p:cNvPr id="57505" name="Rectangle 161"/>
              <p:cNvSpPr>
                <a:spLocks noChangeArrowheads="1"/>
              </p:cNvSpPr>
              <p:nvPr/>
            </p:nvSpPr>
            <p:spPr bwMode="auto">
              <a:xfrm>
                <a:off x="2577" y="2652"/>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506" name="Rectangle 162"/>
              <p:cNvSpPr>
                <a:spLocks noChangeArrowheads="1"/>
              </p:cNvSpPr>
              <p:nvPr/>
            </p:nvSpPr>
            <p:spPr bwMode="auto">
              <a:xfrm>
                <a:off x="3187" y="2631"/>
                <a:ext cx="30" cy="31"/>
              </a:xfrm>
              <a:prstGeom prst="rect">
                <a:avLst/>
              </a:prstGeom>
              <a:solidFill>
                <a:srgbClr val="000000"/>
              </a:solidFill>
              <a:ln w="1588">
                <a:solidFill>
                  <a:srgbClr val="008000"/>
                </a:solidFill>
                <a:miter lim="800000"/>
                <a:headEnd/>
                <a:tailEnd/>
              </a:ln>
            </p:spPr>
            <p:txBody>
              <a:bodyPr/>
              <a:lstStyle/>
              <a:p>
                <a:endParaRPr lang="el-GR"/>
              </a:p>
            </p:txBody>
          </p:sp>
          <p:sp>
            <p:nvSpPr>
              <p:cNvPr id="57507" name="Rectangle 163"/>
              <p:cNvSpPr>
                <a:spLocks noChangeArrowheads="1"/>
              </p:cNvSpPr>
              <p:nvPr/>
            </p:nvSpPr>
            <p:spPr bwMode="auto">
              <a:xfrm>
                <a:off x="2898" y="2628"/>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508" name="Rectangle 164"/>
              <p:cNvSpPr>
                <a:spLocks noChangeArrowheads="1"/>
              </p:cNvSpPr>
              <p:nvPr/>
            </p:nvSpPr>
            <p:spPr bwMode="auto">
              <a:xfrm>
                <a:off x="2703" y="2606"/>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509" name="Rectangle 165"/>
              <p:cNvSpPr>
                <a:spLocks noChangeArrowheads="1"/>
              </p:cNvSpPr>
              <p:nvPr/>
            </p:nvSpPr>
            <p:spPr bwMode="auto">
              <a:xfrm>
                <a:off x="2811" y="2590"/>
                <a:ext cx="30" cy="31"/>
              </a:xfrm>
              <a:prstGeom prst="rect">
                <a:avLst/>
              </a:prstGeom>
              <a:solidFill>
                <a:srgbClr val="000000"/>
              </a:solidFill>
              <a:ln w="1588">
                <a:solidFill>
                  <a:srgbClr val="008000"/>
                </a:solidFill>
                <a:miter lim="800000"/>
                <a:headEnd/>
                <a:tailEnd/>
              </a:ln>
            </p:spPr>
            <p:txBody>
              <a:bodyPr/>
              <a:lstStyle/>
              <a:p>
                <a:endParaRPr lang="el-GR"/>
              </a:p>
            </p:txBody>
          </p:sp>
          <p:sp>
            <p:nvSpPr>
              <p:cNvPr id="57510" name="Rectangle 166"/>
              <p:cNvSpPr>
                <a:spLocks noChangeArrowheads="1"/>
              </p:cNvSpPr>
              <p:nvPr/>
            </p:nvSpPr>
            <p:spPr bwMode="auto">
              <a:xfrm>
                <a:off x="3067" y="2602"/>
                <a:ext cx="30" cy="31"/>
              </a:xfrm>
              <a:prstGeom prst="rect">
                <a:avLst/>
              </a:prstGeom>
              <a:solidFill>
                <a:srgbClr val="000000"/>
              </a:solidFill>
              <a:ln w="1588">
                <a:solidFill>
                  <a:srgbClr val="008000"/>
                </a:solidFill>
                <a:miter lim="800000"/>
                <a:headEnd/>
                <a:tailEnd/>
              </a:ln>
            </p:spPr>
            <p:txBody>
              <a:bodyPr/>
              <a:lstStyle/>
              <a:p>
                <a:endParaRPr lang="el-GR"/>
              </a:p>
            </p:txBody>
          </p:sp>
          <p:sp>
            <p:nvSpPr>
              <p:cNvPr id="57511" name="Rectangle 167"/>
              <p:cNvSpPr>
                <a:spLocks noChangeArrowheads="1"/>
              </p:cNvSpPr>
              <p:nvPr/>
            </p:nvSpPr>
            <p:spPr bwMode="auto">
              <a:xfrm>
                <a:off x="2970" y="2590"/>
                <a:ext cx="30" cy="31"/>
              </a:xfrm>
              <a:prstGeom prst="rect">
                <a:avLst/>
              </a:prstGeom>
              <a:solidFill>
                <a:srgbClr val="000000"/>
              </a:solidFill>
              <a:ln w="1588">
                <a:solidFill>
                  <a:srgbClr val="008000"/>
                </a:solidFill>
                <a:miter lim="800000"/>
                <a:headEnd/>
                <a:tailEnd/>
              </a:ln>
            </p:spPr>
            <p:txBody>
              <a:bodyPr/>
              <a:lstStyle/>
              <a:p>
                <a:endParaRPr lang="el-GR"/>
              </a:p>
            </p:txBody>
          </p:sp>
          <p:sp>
            <p:nvSpPr>
              <p:cNvPr id="57512" name="Rectangle 168"/>
              <p:cNvSpPr>
                <a:spLocks noChangeArrowheads="1"/>
              </p:cNvSpPr>
              <p:nvPr/>
            </p:nvSpPr>
            <p:spPr bwMode="auto">
              <a:xfrm>
                <a:off x="2693" y="2725"/>
                <a:ext cx="31" cy="30"/>
              </a:xfrm>
              <a:prstGeom prst="rect">
                <a:avLst/>
              </a:prstGeom>
              <a:solidFill>
                <a:srgbClr val="000000"/>
              </a:solidFill>
              <a:ln w="1588">
                <a:solidFill>
                  <a:srgbClr val="008000"/>
                </a:solidFill>
                <a:miter lim="800000"/>
                <a:headEnd/>
                <a:tailEnd/>
              </a:ln>
            </p:spPr>
            <p:txBody>
              <a:bodyPr/>
              <a:lstStyle/>
              <a:p>
                <a:endParaRPr lang="el-GR"/>
              </a:p>
            </p:txBody>
          </p:sp>
          <p:sp>
            <p:nvSpPr>
              <p:cNvPr id="57513" name="Rectangle 169"/>
              <p:cNvSpPr>
                <a:spLocks noChangeArrowheads="1"/>
              </p:cNvSpPr>
              <p:nvPr/>
            </p:nvSpPr>
            <p:spPr bwMode="auto">
              <a:xfrm>
                <a:off x="2825" y="2758"/>
                <a:ext cx="31" cy="30"/>
              </a:xfrm>
              <a:prstGeom prst="rect">
                <a:avLst/>
              </a:prstGeom>
              <a:solidFill>
                <a:srgbClr val="000000"/>
              </a:solidFill>
              <a:ln w="1588">
                <a:solidFill>
                  <a:srgbClr val="008000"/>
                </a:solidFill>
                <a:miter lim="800000"/>
                <a:headEnd/>
                <a:tailEnd/>
              </a:ln>
            </p:spPr>
            <p:txBody>
              <a:bodyPr/>
              <a:lstStyle/>
              <a:p>
                <a:endParaRPr lang="el-GR"/>
              </a:p>
            </p:txBody>
          </p:sp>
          <p:sp>
            <p:nvSpPr>
              <p:cNvPr id="57514" name="Rectangle 170"/>
              <p:cNvSpPr>
                <a:spLocks noChangeArrowheads="1"/>
              </p:cNvSpPr>
              <p:nvPr/>
            </p:nvSpPr>
            <p:spPr bwMode="auto">
              <a:xfrm>
                <a:off x="2943" y="2750"/>
                <a:ext cx="30" cy="31"/>
              </a:xfrm>
              <a:prstGeom prst="rect">
                <a:avLst/>
              </a:prstGeom>
              <a:solidFill>
                <a:srgbClr val="000000"/>
              </a:solidFill>
              <a:ln w="1588">
                <a:solidFill>
                  <a:srgbClr val="008000"/>
                </a:solidFill>
                <a:miter lim="800000"/>
                <a:headEnd/>
                <a:tailEnd/>
              </a:ln>
            </p:spPr>
            <p:txBody>
              <a:bodyPr/>
              <a:lstStyle/>
              <a:p>
                <a:endParaRPr lang="el-GR"/>
              </a:p>
            </p:txBody>
          </p:sp>
          <p:sp>
            <p:nvSpPr>
              <p:cNvPr id="57515" name="Rectangle 171"/>
              <p:cNvSpPr>
                <a:spLocks noChangeArrowheads="1"/>
              </p:cNvSpPr>
              <p:nvPr/>
            </p:nvSpPr>
            <p:spPr bwMode="auto">
              <a:xfrm>
                <a:off x="3065" y="2708"/>
                <a:ext cx="31" cy="30"/>
              </a:xfrm>
              <a:prstGeom prst="rect">
                <a:avLst/>
              </a:prstGeom>
              <a:solidFill>
                <a:srgbClr val="000000"/>
              </a:solidFill>
              <a:ln w="1588">
                <a:solidFill>
                  <a:srgbClr val="008000"/>
                </a:solidFill>
                <a:miter lim="800000"/>
                <a:headEnd/>
                <a:tailEnd/>
              </a:ln>
            </p:spPr>
            <p:txBody>
              <a:bodyPr/>
              <a:lstStyle/>
              <a:p>
                <a:endParaRPr lang="el-GR"/>
              </a:p>
            </p:txBody>
          </p:sp>
          <p:sp>
            <p:nvSpPr>
              <p:cNvPr id="57516" name="Rectangle 172"/>
              <p:cNvSpPr>
                <a:spLocks noChangeArrowheads="1"/>
              </p:cNvSpPr>
              <p:nvPr/>
            </p:nvSpPr>
            <p:spPr bwMode="auto">
              <a:xfrm>
                <a:off x="2895" y="2385"/>
                <a:ext cx="30" cy="31"/>
              </a:xfrm>
              <a:prstGeom prst="rect">
                <a:avLst/>
              </a:prstGeom>
              <a:solidFill>
                <a:srgbClr val="000000"/>
              </a:solidFill>
              <a:ln w="1588">
                <a:solidFill>
                  <a:srgbClr val="008000"/>
                </a:solidFill>
                <a:miter lim="800000"/>
                <a:headEnd/>
                <a:tailEnd/>
              </a:ln>
            </p:spPr>
            <p:txBody>
              <a:bodyPr/>
              <a:lstStyle/>
              <a:p>
                <a:endParaRPr lang="el-GR"/>
              </a:p>
            </p:txBody>
          </p:sp>
          <p:sp>
            <p:nvSpPr>
              <p:cNvPr id="57517" name="Rectangle 173"/>
              <p:cNvSpPr>
                <a:spLocks noChangeArrowheads="1"/>
              </p:cNvSpPr>
              <p:nvPr/>
            </p:nvSpPr>
            <p:spPr bwMode="auto">
              <a:xfrm>
                <a:off x="2730" y="2295"/>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518" name="Rectangle 174"/>
              <p:cNvSpPr>
                <a:spLocks noChangeArrowheads="1"/>
              </p:cNvSpPr>
              <p:nvPr/>
            </p:nvSpPr>
            <p:spPr bwMode="auto">
              <a:xfrm>
                <a:off x="3042" y="2281"/>
                <a:ext cx="31" cy="30"/>
              </a:xfrm>
              <a:prstGeom prst="rect">
                <a:avLst/>
              </a:prstGeom>
              <a:solidFill>
                <a:srgbClr val="000000"/>
              </a:solidFill>
              <a:ln w="1588">
                <a:solidFill>
                  <a:srgbClr val="008000"/>
                </a:solidFill>
                <a:miter lim="800000"/>
                <a:headEnd/>
                <a:tailEnd/>
              </a:ln>
            </p:spPr>
            <p:txBody>
              <a:bodyPr/>
              <a:lstStyle/>
              <a:p>
                <a:endParaRPr lang="el-GR"/>
              </a:p>
            </p:txBody>
          </p:sp>
        </p:grpSp>
      </p:grpSp>
      <p:grpSp>
        <p:nvGrpSpPr>
          <p:cNvPr id="57519" name="Group 175"/>
          <p:cNvGrpSpPr>
            <a:grpSpLocks/>
          </p:cNvGrpSpPr>
          <p:nvPr/>
        </p:nvGrpSpPr>
        <p:grpSpPr bwMode="auto">
          <a:xfrm rot="120000">
            <a:off x="5045075" y="5008563"/>
            <a:ext cx="1241425" cy="1206500"/>
            <a:chOff x="1923" y="1417"/>
            <a:chExt cx="1879" cy="1825"/>
          </a:xfrm>
        </p:grpSpPr>
        <p:grpSp>
          <p:nvGrpSpPr>
            <p:cNvPr id="57520" name="Group 176"/>
            <p:cNvGrpSpPr>
              <a:grpSpLocks/>
            </p:cNvGrpSpPr>
            <p:nvPr/>
          </p:nvGrpSpPr>
          <p:grpSpPr bwMode="auto">
            <a:xfrm>
              <a:off x="1941" y="1430"/>
              <a:ext cx="1848" cy="1795"/>
              <a:chOff x="1941" y="1430"/>
              <a:chExt cx="1848" cy="1795"/>
            </a:xfrm>
          </p:grpSpPr>
          <p:sp>
            <p:nvSpPr>
              <p:cNvPr id="57521" name="Freeform 177"/>
              <p:cNvSpPr>
                <a:spLocks/>
              </p:cNvSpPr>
              <p:nvPr/>
            </p:nvSpPr>
            <p:spPr bwMode="auto">
              <a:xfrm>
                <a:off x="1941" y="1701"/>
                <a:ext cx="1848" cy="1524"/>
              </a:xfrm>
              <a:custGeom>
                <a:avLst/>
                <a:gdLst/>
                <a:ahLst/>
                <a:cxnLst>
                  <a:cxn ang="0">
                    <a:pos x="0" y="39"/>
                  </a:cxn>
                  <a:cxn ang="0">
                    <a:pos x="30" y="243"/>
                  </a:cxn>
                  <a:cxn ang="0">
                    <a:pos x="78" y="456"/>
                  </a:cxn>
                  <a:cxn ang="0">
                    <a:pos x="114" y="678"/>
                  </a:cxn>
                  <a:cxn ang="0">
                    <a:pos x="180" y="873"/>
                  </a:cxn>
                  <a:cxn ang="0">
                    <a:pos x="279" y="1056"/>
                  </a:cxn>
                  <a:cxn ang="0">
                    <a:pos x="384" y="1197"/>
                  </a:cxn>
                  <a:cxn ang="0">
                    <a:pos x="507" y="1311"/>
                  </a:cxn>
                  <a:cxn ang="0">
                    <a:pos x="645" y="1413"/>
                  </a:cxn>
                  <a:cxn ang="0">
                    <a:pos x="795" y="1491"/>
                  </a:cxn>
                  <a:cxn ang="0">
                    <a:pos x="942" y="1524"/>
                  </a:cxn>
                  <a:cxn ang="0">
                    <a:pos x="1086" y="1506"/>
                  </a:cxn>
                  <a:cxn ang="0">
                    <a:pos x="1230" y="1431"/>
                  </a:cxn>
                  <a:cxn ang="0">
                    <a:pos x="1356" y="1317"/>
                  </a:cxn>
                  <a:cxn ang="0">
                    <a:pos x="1482" y="1188"/>
                  </a:cxn>
                  <a:cxn ang="0">
                    <a:pos x="1584" y="1053"/>
                  </a:cxn>
                  <a:cxn ang="0">
                    <a:pos x="1689" y="861"/>
                  </a:cxn>
                  <a:cxn ang="0">
                    <a:pos x="1764" y="651"/>
                  </a:cxn>
                  <a:cxn ang="0">
                    <a:pos x="1797" y="432"/>
                  </a:cxn>
                  <a:cxn ang="0">
                    <a:pos x="1833" y="198"/>
                  </a:cxn>
                  <a:cxn ang="0">
                    <a:pos x="1848" y="0"/>
                  </a:cxn>
                </a:cxnLst>
                <a:rect l="0" t="0" r="r" b="b"/>
                <a:pathLst>
                  <a:path w="1848" h="1524">
                    <a:moveTo>
                      <a:pt x="0" y="39"/>
                    </a:moveTo>
                    <a:lnTo>
                      <a:pt x="30" y="243"/>
                    </a:lnTo>
                    <a:lnTo>
                      <a:pt x="78" y="456"/>
                    </a:lnTo>
                    <a:lnTo>
                      <a:pt x="114" y="678"/>
                    </a:lnTo>
                    <a:lnTo>
                      <a:pt x="180" y="873"/>
                    </a:lnTo>
                    <a:lnTo>
                      <a:pt x="279" y="1056"/>
                    </a:lnTo>
                    <a:lnTo>
                      <a:pt x="384" y="1197"/>
                    </a:lnTo>
                    <a:lnTo>
                      <a:pt x="507" y="1311"/>
                    </a:lnTo>
                    <a:lnTo>
                      <a:pt x="645" y="1413"/>
                    </a:lnTo>
                    <a:lnTo>
                      <a:pt x="795" y="1491"/>
                    </a:lnTo>
                    <a:lnTo>
                      <a:pt x="942" y="1524"/>
                    </a:lnTo>
                    <a:lnTo>
                      <a:pt x="1086" y="1506"/>
                    </a:lnTo>
                    <a:lnTo>
                      <a:pt x="1230" y="1431"/>
                    </a:lnTo>
                    <a:lnTo>
                      <a:pt x="1356" y="1317"/>
                    </a:lnTo>
                    <a:lnTo>
                      <a:pt x="1482" y="1188"/>
                    </a:lnTo>
                    <a:lnTo>
                      <a:pt x="1584" y="1053"/>
                    </a:lnTo>
                    <a:lnTo>
                      <a:pt x="1689" y="861"/>
                    </a:lnTo>
                    <a:lnTo>
                      <a:pt x="1764" y="651"/>
                    </a:lnTo>
                    <a:lnTo>
                      <a:pt x="1797" y="432"/>
                    </a:lnTo>
                    <a:lnTo>
                      <a:pt x="1833" y="198"/>
                    </a:lnTo>
                    <a:lnTo>
                      <a:pt x="1848" y="0"/>
                    </a:lnTo>
                  </a:path>
                </a:pathLst>
              </a:custGeom>
              <a:noFill/>
              <a:ln w="28575" cmpd="sng">
                <a:solidFill>
                  <a:srgbClr val="9999FF"/>
                </a:solidFill>
                <a:round/>
                <a:headEnd/>
                <a:tailEnd/>
              </a:ln>
              <a:effectLst/>
            </p:spPr>
            <p:txBody>
              <a:bodyPr/>
              <a:lstStyle/>
              <a:p>
                <a:endParaRPr lang="el-GR"/>
              </a:p>
            </p:txBody>
          </p:sp>
          <p:sp>
            <p:nvSpPr>
              <p:cNvPr id="57522" name="Freeform 178"/>
              <p:cNvSpPr>
                <a:spLocks/>
              </p:cNvSpPr>
              <p:nvPr/>
            </p:nvSpPr>
            <p:spPr bwMode="auto">
              <a:xfrm>
                <a:off x="2592" y="2601"/>
                <a:ext cx="612" cy="174"/>
              </a:xfrm>
              <a:custGeom>
                <a:avLst/>
                <a:gdLst/>
                <a:ahLst/>
                <a:cxnLst>
                  <a:cxn ang="0">
                    <a:pos x="0" y="66"/>
                  </a:cxn>
                  <a:cxn ang="0">
                    <a:pos x="123" y="18"/>
                  </a:cxn>
                  <a:cxn ang="0">
                    <a:pos x="234" y="0"/>
                  </a:cxn>
                  <a:cxn ang="0">
                    <a:pos x="321" y="42"/>
                  </a:cxn>
                  <a:cxn ang="0">
                    <a:pos x="393" y="3"/>
                  </a:cxn>
                  <a:cxn ang="0">
                    <a:pos x="492" y="15"/>
                  </a:cxn>
                  <a:cxn ang="0">
                    <a:pos x="612" y="48"/>
                  </a:cxn>
                  <a:cxn ang="0">
                    <a:pos x="486" y="123"/>
                  </a:cxn>
                  <a:cxn ang="0">
                    <a:pos x="366" y="162"/>
                  </a:cxn>
                  <a:cxn ang="0">
                    <a:pos x="249" y="174"/>
                  </a:cxn>
                  <a:cxn ang="0">
                    <a:pos x="117" y="135"/>
                  </a:cxn>
                  <a:cxn ang="0">
                    <a:pos x="0" y="66"/>
                  </a:cxn>
                </a:cxnLst>
                <a:rect l="0" t="0" r="r" b="b"/>
                <a:pathLst>
                  <a:path w="612" h="174">
                    <a:moveTo>
                      <a:pt x="0" y="66"/>
                    </a:moveTo>
                    <a:lnTo>
                      <a:pt x="123" y="18"/>
                    </a:lnTo>
                    <a:lnTo>
                      <a:pt x="234" y="0"/>
                    </a:lnTo>
                    <a:lnTo>
                      <a:pt x="321" y="42"/>
                    </a:lnTo>
                    <a:lnTo>
                      <a:pt x="393" y="3"/>
                    </a:lnTo>
                    <a:lnTo>
                      <a:pt x="492" y="15"/>
                    </a:lnTo>
                    <a:lnTo>
                      <a:pt x="612" y="48"/>
                    </a:lnTo>
                    <a:lnTo>
                      <a:pt x="486" y="123"/>
                    </a:lnTo>
                    <a:lnTo>
                      <a:pt x="366" y="162"/>
                    </a:lnTo>
                    <a:lnTo>
                      <a:pt x="249" y="174"/>
                    </a:lnTo>
                    <a:lnTo>
                      <a:pt x="117" y="135"/>
                    </a:lnTo>
                    <a:lnTo>
                      <a:pt x="0" y="66"/>
                    </a:lnTo>
                    <a:close/>
                  </a:path>
                </a:pathLst>
              </a:custGeom>
              <a:noFill/>
              <a:ln w="28575" cmpd="sng">
                <a:solidFill>
                  <a:srgbClr val="9999FF"/>
                </a:solidFill>
                <a:round/>
                <a:headEnd/>
                <a:tailEnd/>
              </a:ln>
              <a:effectLst/>
            </p:spPr>
            <p:txBody>
              <a:bodyPr/>
              <a:lstStyle/>
              <a:p>
                <a:endParaRPr lang="el-GR"/>
              </a:p>
            </p:txBody>
          </p:sp>
          <p:sp>
            <p:nvSpPr>
              <p:cNvPr id="57523" name="Freeform 179"/>
              <p:cNvSpPr>
                <a:spLocks/>
              </p:cNvSpPr>
              <p:nvPr/>
            </p:nvSpPr>
            <p:spPr bwMode="auto">
              <a:xfrm>
                <a:off x="2103" y="1437"/>
                <a:ext cx="663" cy="945"/>
              </a:xfrm>
              <a:custGeom>
                <a:avLst/>
                <a:gdLst/>
                <a:ahLst/>
                <a:cxnLst>
                  <a:cxn ang="0">
                    <a:pos x="0" y="72"/>
                  </a:cxn>
                  <a:cxn ang="0">
                    <a:pos x="126" y="15"/>
                  </a:cxn>
                  <a:cxn ang="0">
                    <a:pos x="288" y="0"/>
                  </a:cxn>
                  <a:cxn ang="0">
                    <a:pos x="471" y="51"/>
                  </a:cxn>
                  <a:cxn ang="0">
                    <a:pos x="618" y="147"/>
                  </a:cxn>
                  <a:cxn ang="0">
                    <a:pos x="663" y="372"/>
                  </a:cxn>
                  <a:cxn ang="0">
                    <a:pos x="603" y="621"/>
                  </a:cxn>
                  <a:cxn ang="0">
                    <a:pos x="534" y="819"/>
                  </a:cxn>
                  <a:cxn ang="0">
                    <a:pos x="579" y="894"/>
                  </a:cxn>
                  <a:cxn ang="0">
                    <a:pos x="645" y="945"/>
                  </a:cxn>
                </a:cxnLst>
                <a:rect l="0" t="0" r="r" b="b"/>
                <a:pathLst>
                  <a:path w="663" h="945">
                    <a:moveTo>
                      <a:pt x="0" y="72"/>
                    </a:moveTo>
                    <a:lnTo>
                      <a:pt x="126" y="15"/>
                    </a:lnTo>
                    <a:lnTo>
                      <a:pt x="288" y="0"/>
                    </a:lnTo>
                    <a:lnTo>
                      <a:pt x="471" y="51"/>
                    </a:lnTo>
                    <a:lnTo>
                      <a:pt x="618" y="147"/>
                    </a:lnTo>
                    <a:lnTo>
                      <a:pt x="663" y="372"/>
                    </a:lnTo>
                    <a:lnTo>
                      <a:pt x="603" y="621"/>
                    </a:lnTo>
                    <a:lnTo>
                      <a:pt x="534" y="819"/>
                    </a:lnTo>
                    <a:lnTo>
                      <a:pt x="579" y="894"/>
                    </a:lnTo>
                    <a:lnTo>
                      <a:pt x="645" y="945"/>
                    </a:lnTo>
                  </a:path>
                </a:pathLst>
              </a:custGeom>
              <a:noFill/>
              <a:ln w="28575" cmpd="sng">
                <a:solidFill>
                  <a:srgbClr val="9999FF"/>
                </a:solidFill>
                <a:round/>
                <a:headEnd/>
                <a:tailEnd/>
              </a:ln>
              <a:effectLst/>
            </p:spPr>
            <p:txBody>
              <a:bodyPr/>
              <a:lstStyle/>
              <a:p>
                <a:endParaRPr lang="el-GR"/>
              </a:p>
            </p:txBody>
          </p:sp>
          <p:sp>
            <p:nvSpPr>
              <p:cNvPr id="57524" name="Freeform 180"/>
              <p:cNvSpPr>
                <a:spLocks/>
              </p:cNvSpPr>
              <p:nvPr/>
            </p:nvSpPr>
            <p:spPr bwMode="auto">
              <a:xfrm>
                <a:off x="2980" y="1430"/>
                <a:ext cx="654" cy="928"/>
              </a:xfrm>
              <a:custGeom>
                <a:avLst/>
                <a:gdLst/>
                <a:ahLst/>
                <a:cxnLst>
                  <a:cxn ang="0">
                    <a:pos x="654" y="62"/>
                  </a:cxn>
                  <a:cxn ang="0">
                    <a:pos x="512" y="10"/>
                  </a:cxn>
                  <a:cxn ang="0">
                    <a:pos x="338" y="0"/>
                  </a:cxn>
                  <a:cxn ang="0">
                    <a:pos x="160" y="42"/>
                  </a:cxn>
                  <a:cxn ang="0">
                    <a:pos x="20" y="140"/>
                  </a:cxn>
                  <a:cxn ang="0">
                    <a:pos x="0" y="378"/>
                  </a:cxn>
                  <a:cxn ang="0">
                    <a:pos x="86" y="616"/>
                  </a:cxn>
                  <a:cxn ang="0">
                    <a:pos x="172" y="814"/>
                  </a:cxn>
                  <a:cxn ang="0">
                    <a:pos x="130" y="882"/>
                  </a:cxn>
                  <a:cxn ang="0">
                    <a:pos x="66" y="928"/>
                  </a:cxn>
                </a:cxnLst>
                <a:rect l="0" t="0" r="r" b="b"/>
                <a:pathLst>
                  <a:path w="654" h="928">
                    <a:moveTo>
                      <a:pt x="654" y="62"/>
                    </a:moveTo>
                    <a:lnTo>
                      <a:pt x="512" y="10"/>
                    </a:lnTo>
                    <a:lnTo>
                      <a:pt x="338" y="0"/>
                    </a:lnTo>
                    <a:lnTo>
                      <a:pt x="160" y="42"/>
                    </a:lnTo>
                    <a:lnTo>
                      <a:pt x="20" y="140"/>
                    </a:lnTo>
                    <a:lnTo>
                      <a:pt x="0" y="378"/>
                    </a:lnTo>
                    <a:lnTo>
                      <a:pt x="86" y="616"/>
                    </a:lnTo>
                    <a:lnTo>
                      <a:pt x="172" y="814"/>
                    </a:lnTo>
                    <a:lnTo>
                      <a:pt x="130" y="882"/>
                    </a:lnTo>
                    <a:lnTo>
                      <a:pt x="66" y="928"/>
                    </a:lnTo>
                  </a:path>
                </a:pathLst>
              </a:custGeom>
              <a:noFill/>
              <a:ln w="28575" cmpd="sng">
                <a:solidFill>
                  <a:srgbClr val="9999FF"/>
                </a:solidFill>
                <a:round/>
                <a:headEnd/>
                <a:tailEnd/>
              </a:ln>
              <a:effectLst/>
            </p:spPr>
            <p:txBody>
              <a:bodyPr/>
              <a:lstStyle/>
              <a:p>
                <a:endParaRPr lang="el-GR"/>
              </a:p>
            </p:txBody>
          </p:sp>
          <p:sp>
            <p:nvSpPr>
              <p:cNvPr id="57525" name="Freeform 181"/>
              <p:cNvSpPr>
                <a:spLocks/>
              </p:cNvSpPr>
              <p:nvPr/>
            </p:nvSpPr>
            <p:spPr bwMode="auto">
              <a:xfrm>
                <a:off x="2748" y="2295"/>
                <a:ext cx="315" cy="105"/>
              </a:xfrm>
              <a:custGeom>
                <a:avLst/>
                <a:gdLst/>
                <a:ahLst/>
                <a:cxnLst>
                  <a:cxn ang="0">
                    <a:pos x="0" y="15"/>
                  </a:cxn>
                  <a:cxn ang="0">
                    <a:pos x="162" y="105"/>
                  </a:cxn>
                  <a:cxn ang="0">
                    <a:pos x="315" y="0"/>
                  </a:cxn>
                </a:cxnLst>
                <a:rect l="0" t="0" r="r" b="b"/>
                <a:pathLst>
                  <a:path w="315" h="105">
                    <a:moveTo>
                      <a:pt x="0" y="15"/>
                    </a:moveTo>
                    <a:lnTo>
                      <a:pt x="162" y="105"/>
                    </a:lnTo>
                    <a:lnTo>
                      <a:pt x="315" y="0"/>
                    </a:lnTo>
                  </a:path>
                </a:pathLst>
              </a:custGeom>
              <a:noFill/>
              <a:ln w="28575" cmpd="sng">
                <a:solidFill>
                  <a:srgbClr val="9999FF"/>
                </a:solidFill>
                <a:round/>
                <a:headEnd/>
                <a:tailEnd/>
              </a:ln>
              <a:effectLst/>
            </p:spPr>
            <p:txBody>
              <a:bodyPr/>
              <a:lstStyle/>
              <a:p>
                <a:endParaRPr lang="el-GR"/>
              </a:p>
            </p:txBody>
          </p:sp>
          <p:sp>
            <p:nvSpPr>
              <p:cNvPr id="57526" name="Freeform 182"/>
              <p:cNvSpPr>
                <a:spLocks/>
              </p:cNvSpPr>
              <p:nvPr/>
            </p:nvSpPr>
            <p:spPr bwMode="auto">
              <a:xfrm>
                <a:off x="2244" y="1584"/>
                <a:ext cx="372" cy="165"/>
              </a:xfrm>
              <a:custGeom>
                <a:avLst/>
                <a:gdLst/>
                <a:ahLst/>
                <a:cxnLst>
                  <a:cxn ang="0">
                    <a:pos x="0" y="81"/>
                  </a:cxn>
                  <a:cxn ang="0">
                    <a:pos x="81" y="21"/>
                  </a:cxn>
                  <a:cxn ang="0">
                    <a:pos x="186" y="0"/>
                  </a:cxn>
                  <a:cxn ang="0">
                    <a:pos x="294" y="33"/>
                  </a:cxn>
                  <a:cxn ang="0">
                    <a:pos x="372" y="105"/>
                  </a:cxn>
                  <a:cxn ang="0">
                    <a:pos x="285" y="144"/>
                  </a:cxn>
                  <a:cxn ang="0">
                    <a:pos x="180" y="165"/>
                  </a:cxn>
                  <a:cxn ang="0">
                    <a:pos x="78" y="153"/>
                  </a:cxn>
                  <a:cxn ang="0">
                    <a:pos x="0" y="81"/>
                  </a:cxn>
                </a:cxnLst>
                <a:rect l="0" t="0" r="r" b="b"/>
                <a:pathLst>
                  <a:path w="372" h="165">
                    <a:moveTo>
                      <a:pt x="0" y="81"/>
                    </a:moveTo>
                    <a:lnTo>
                      <a:pt x="81" y="21"/>
                    </a:lnTo>
                    <a:lnTo>
                      <a:pt x="186" y="0"/>
                    </a:lnTo>
                    <a:lnTo>
                      <a:pt x="294" y="33"/>
                    </a:lnTo>
                    <a:lnTo>
                      <a:pt x="372" y="105"/>
                    </a:lnTo>
                    <a:lnTo>
                      <a:pt x="285" y="144"/>
                    </a:lnTo>
                    <a:lnTo>
                      <a:pt x="180" y="165"/>
                    </a:lnTo>
                    <a:lnTo>
                      <a:pt x="78" y="153"/>
                    </a:lnTo>
                    <a:lnTo>
                      <a:pt x="0" y="81"/>
                    </a:lnTo>
                    <a:close/>
                  </a:path>
                </a:pathLst>
              </a:custGeom>
              <a:noFill/>
              <a:ln w="28575" cmpd="sng">
                <a:solidFill>
                  <a:srgbClr val="9999FF"/>
                </a:solidFill>
                <a:round/>
                <a:headEnd/>
                <a:tailEnd/>
              </a:ln>
              <a:effectLst/>
            </p:spPr>
            <p:txBody>
              <a:bodyPr/>
              <a:lstStyle/>
              <a:p>
                <a:endParaRPr lang="el-GR"/>
              </a:p>
            </p:txBody>
          </p:sp>
          <p:sp>
            <p:nvSpPr>
              <p:cNvPr id="57527" name="Freeform 183"/>
              <p:cNvSpPr>
                <a:spLocks/>
              </p:cNvSpPr>
              <p:nvPr/>
            </p:nvSpPr>
            <p:spPr bwMode="auto">
              <a:xfrm>
                <a:off x="3094" y="1562"/>
                <a:ext cx="400" cy="164"/>
              </a:xfrm>
              <a:custGeom>
                <a:avLst/>
                <a:gdLst/>
                <a:ahLst/>
                <a:cxnLst>
                  <a:cxn ang="0">
                    <a:pos x="0" y="124"/>
                  </a:cxn>
                  <a:cxn ang="0">
                    <a:pos x="86" y="42"/>
                  </a:cxn>
                  <a:cxn ang="0">
                    <a:pos x="198" y="0"/>
                  </a:cxn>
                  <a:cxn ang="0">
                    <a:pos x="306" y="20"/>
                  </a:cxn>
                  <a:cxn ang="0">
                    <a:pos x="400" y="82"/>
                  </a:cxn>
                  <a:cxn ang="0">
                    <a:pos x="310" y="148"/>
                  </a:cxn>
                  <a:cxn ang="0">
                    <a:pos x="208" y="164"/>
                  </a:cxn>
                  <a:cxn ang="0">
                    <a:pos x="94" y="154"/>
                  </a:cxn>
                  <a:cxn ang="0">
                    <a:pos x="0" y="124"/>
                  </a:cxn>
                </a:cxnLst>
                <a:rect l="0" t="0" r="r" b="b"/>
                <a:pathLst>
                  <a:path w="400" h="164">
                    <a:moveTo>
                      <a:pt x="0" y="124"/>
                    </a:moveTo>
                    <a:lnTo>
                      <a:pt x="86" y="42"/>
                    </a:lnTo>
                    <a:lnTo>
                      <a:pt x="198" y="0"/>
                    </a:lnTo>
                    <a:lnTo>
                      <a:pt x="306" y="20"/>
                    </a:lnTo>
                    <a:lnTo>
                      <a:pt x="400" y="82"/>
                    </a:lnTo>
                    <a:lnTo>
                      <a:pt x="310" y="148"/>
                    </a:lnTo>
                    <a:lnTo>
                      <a:pt x="208" y="164"/>
                    </a:lnTo>
                    <a:lnTo>
                      <a:pt x="94" y="154"/>
                    </a:lnTo>
                    <a:lnTo>
                      <a:pt x="0" y="124"/>
                    </a:lnTo>
                    <a:close/>
                  </a:path>
                </a:pathLst>
              </a:custGeom>
              <a:noFill/>
              <a:ln w="28575" cmpd="sng">
                <a:solidFill>
                  <a:srgbClr val="9999FF"/>
                </a:solidFill>
                <a:round/>
                <a:headEnd/>
                <a:tailEnd/>
              </a:ln>
              <a:effectLst/>
            </p:spPr>
            <p:txBody>
              <a:bodyPr/>
              <a:lstStyle/>
              <a:p>
                <a:endParaRPr lang="el-GR"/>
              </a:p>
            </p:txBody>
          </p:sp>
        </p:grpSp>
        <p:grpSp>
          <p:nvGrpSpPr>
            <p:cNvPr id="57528" name="Group 184"/>
            <p:cNvGrpSpPr>
              <a:grpSpLocks/>
            </p:cNvGrpSpPr>
            <p:nvPr/>
          </p:nvGrpSpPr>
          <p:grpSpPr bwMode="auto">
            <a:xfrm>
              <a:off x="1923" y="1417"/>
              <a:ext cx="1879" cy="1825"/>
              <a:chOff x="1923" y="1417"/>
              <a:chExt cx="1879" cy="1825"/>
            </a:xfrm>
          </p:grpSpPr>
          <p:sp>
            <p:nvSpPr>
              <p:cNvPr id="57529" name="Rectangle 185"/>
              <p:cNvSpPr>
                <a:spLocks noChangeArrowheads="1"/>
              </p:cNvSpPr>
              <p:nvPr/>
            </p:nvSpPr>
            <p:spPr bwMode="auto">
              <a:xfrm>
                <a:off x="2226" y="1652"/>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530" name="Rectangle 186"/>
              <p:cNvSpPr>
                <a:spLocks noChangeArrowheads="1"/>
              </p:cNvSpPr>
              <p:nvPr/>
            </p:nvSpPr>
            <p:spPr bwMode="auto">
              <a:xfrm>
                <a:off x="2602" y="1676"/>
                <a:ext cx="31" cy="31"/>
              </a:xfrm>
              <a:prstGeom prst="rect">
                <a:avLst/>
              </a:prstGeom>
              <a:solidFill>
                <a:srgbClr val="000000"/>
              </a:solidFill>
              <a:ln w="1588">
                <a:solidFill>
                  <a:srgbClr val="008000"/>
                </a:solidFill>
                <a:miter lim="800000"/>
                <a:headEnd/>
                <a:tailEnd/>
              </a:ln>
            </p:spPr>
            <p:txBody>
              <a:bodyPr/>
              <a:lstStyle/>
              <a:p>
                <a:endParaRPr lang="el-GR"/>
              </a:p>
            </p:txBody>
          </p:sp>
          <p:sp>
            <p:nvSpPr>
              <p:cNvPr id="57531" name="Rectangle 187"/>
              <p:cNvSpPr>
                <a:spLocks noChangeArrowheads="1"/>
              </p:cNvSpPr>
              <p:nvPr/>
            </p:nvSpPr>
            <p:spPr bwMode="auto">
              <a:xfrm>
                <a:off x="2312" y="1589"/>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532" name="Rectangle 188"/>
              <p:cNvSpPr>
                <a:spLocks noChangeArrowheads="1"/>
              </p:cNvSpPr>
              <p:nvPr/>
            </p:nvSpPr>
            <p:spPr bwMode="auto">
              <a:xfrm>
                <a:off x="2413" y="1570"/>
                <a:ext cx="31" cy="30"/>
              </a:xfrm>
              <a:prstGeom prst="rect">
                <a:avLst/>
              </a:prstGeom>
              <a:solidFill>
                <a:srgbClr val="000000"/>
              </a:solidFill>
              <a:ln w="1588">
                <a:solidFill>
                  <a:srgbClr val="008000"/>
                </a:solidFill>
                <a:miter lim="800000"/>
                <a:headEnd/>
                <a:tailEnd/>
              </a:ln>
            </p:spPr>
            <p:txBody>
              <a:bodyPr/>
              <a:lstStyle/>
              <a:p>
                <a:endParaRPr lang="el-GR"/>
              </a:p>
            </p:txBody>
          </p:sp>
          <p:sp>
            <p:nvSpPr>
              <p:cNvPr id="57533" name="Rectangle 189"/>
              <p:cNvSpPr>
                <a:spLocks noChangeArrowheads="1"/>
              </p:cNvSpPr>
              <p:nvPr/>
            </p:nvSpPr>
            <p:spPr bwMode="auto">
              <a:xfrm>
                <a:off x="2520" y="1602"/>
                <a:ext cx="30" cy="31"/>
              </a:xfrm>
              <a:prstGeom prst="rect">
                <a:avLst/>
              </a:prstGeom>
              <a:solidFill>
                <a:srgbClr val="000000"/>
              </a:solidFill>
              <a:ln w="1588">
                <a:solidFill>
                  <a:srgbClr val="008000"/>
                </a:solidFill>
                <a:miter lim="800000"/>
                <a:headEnd/>
                <a:tailEnd/>
              </a:ln>
            </p:spPr>
            <p:txBody>
              <a:bodyPr/>
              <a:lstStyle/>
              <a:p>
                <a:endParaRPr lang="el-GR"/>
              </a:p>
            </p:txBody>
          </p:sp>
          <p:sp>
            <p:nvSpPr>
              <p:cNvPr id="57534" name="Rectangle 190"/>
              <p:cNvSpPr>
                <a:spLocks noChangeArrowheads="1"/>
              </p:cNvSpPr>
              <p:nvPr/>
            </p:nvSpPr>
            <p:spPr bwMode="auto">
              <a:xfrm>
                <a:off x="2307" y="1719"/>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535" name="Rectangle 191"/>
              <p:cNvSpPr>
                <a:spLocks noChangeArrowheads="1"/>
              </p:cNvSpPr>
              <p:nvPr/>
            </p:nvSpPr>
            <p:spPr bwMode="auto">
              <a:xfrm>
                <a:off x="2411" y="1737"/>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536" name="Rectangle 192"/>
              <p:cNvSpPr>
                <a:spLocks noChangeArrowheads="1"/>
              </p:cNvSpPr>
              <p:nvPr/>
            </p:nvSpPr>
            <p:spPr bwMode="auto">
              <a:xfrm>
                <a:off x="2519" y="1715"/>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537" name="Rectangle 193"/>
              <p:cNvSpPr>
                <a:spLocks noChangeArrowheads="1"/>
              </p:cNvSpPr>
              <p:nvPr/>
            </p:nvSpPr>
            <p:spPr bwMode="auto">
              <a:xfrm>
                <a:off x="3476" y="1630"/>
                <a:ext cx="31" cy="31"/>
              </a:xfrm>
              <a:prstGeom prst="rect">
                <a:avLst/>
              </a:prstGeom>
              <a:solidFill>
                <a:srgbClr val="000000"/>
              </a:solidFill>
              <a:ln w="1588">
                <a:solidFill>
                  <a:srgbClr val="008000"/>
                </a:solidFill>
                <a:miter lim="800000"/>
                <a:headEnd/>
                <a:tailEnd/>
              </a:ln>
            </p:spPr>
            <p:txBody>
              <a:bodyPr/>
              <a:lstStyle/>
              <a:p>
                <a:endParaRPr lang="el-GR"/>
              </a:p>
            </p:txBody>
          </p:sp>
          <p:sp>
            <p:nvSpPr>
              <p:cNvPr id="57538" name="Rectangle 194"/>
              <p:cNvSpPr>
                <a:spLocks noChangeArrowheads="1"/>
              </p:cNvSpPr>
              <p:nvPr/>
            </p:nvSpPr>
            <p:spPr bwMode="auto">
              <a:xfrm>
                <a:off x="3081" y="1673"/>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539" name="Rectangle 195"/>
              <p:cNvSpPr>
                <a:spLocks noChangeArrowheads="1"/>
              </p:cNvSpPr>
              <p:nvPr/>
            </p:nvSpPr>
            <p:spPr bwMode="auto">
              <a:xfrm>
                <a:off x="3385" y="1567"/>
                <a:ext cx="31" cy="31"/>
              </a:xfrm>
              <a:prstGeom prst="rect">
                <a:avLst/>
              </a:prstGeom>
              <a:solidFill>
                <a:srgbClr val="000000"/>
              </a:solidFill>
              <a:ln w="1588">
                <a:solidFill>
                  <a:srgbClr val="008000"/>
                </a:solidFill>
                <a:miter lim="800000"/>
                <a:headEnd/>
                <a:tailEnd/>
              </a:ln>
            </p:spPr>
            <p:txBody>
              <a:bodyPr/>
              <a:lstStyle/>
              <a:p>
                <a:endParaRPr lang="el-GR"/>
              </a:p>
            </p:txBody>
          </p:sp>
          <p:sp>
            <p:nvSpPr>
              <p:cNvPr id="57540" name="Rectangle 196"/>
              <p:cNvSpPr>
                <a:spLocks noChangeArrowheads="1"/>
              </p:cNvSpPr>
              <p:nvPr/>
            </p:nvSpPr>
            <p:spPr bwMode="auto">
              <a:xfrm>
                <a:off x="3276" y="1548"/>
                <a:ext cx="31" cy="30"/>
              </a:xfrm>
              <a:prstGeom prst="rect">
                <a:avLst/>
              </a:prstGeom>
              <a:solidFill>
                <a:srgbClr val="000000"/>
              </a:solidFill>
              <a:ln w="1588">
                <a:solidFill>
                  <a:srgbClr val="008000"/>
                </a:solidFill>
                <a:miter lim="800000"/>
                <a:headEnd/>
                <a:tailEnd/>
              </a:ln>
            </p:spPr>
            <p:txBody>
              <a:bodyPr/>
              <a:lstStyle/>
              <a:p>
                <a:endParaRPr lang="el-GR"/>
              </a:p>
            </p:txBody>
          </p:sp>
          <p:sp>
            <p:nvSpPr>
              <p:cNvPr id="57541" name="Rectangle 197"/>
              <p:cNvSpPr>
                <a:spLocks noChangeArrowheads="1"/>
              </p:cNvSpPr>
              <p:nvPr/>
            </p:nvSpPr>
            <p:spPr bwMode="auto">
              <a:xfrm>
                <a:off x="3165" y="1589"/>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542" name="Rectangle 198"/>
              <p:cNvSpPr>
                <a:spLocks noChangeArrowheads="1"/>
              </p:cNvSpPr>
              <p:nvPr/>
            </p:nvSpPr>
            <p:spPr bwMode="auto">
              <a:xfrm>
                <a:off x="3389" y="1697"/>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543" name="Rectangle 199"/>
              <p:cNvSpPr>
                <a:spLocks noChangeArrowheads="1"/>
              </p:cNvSpPr>
              <p:nvPr/>
            </p:nvSpPr>
            <p:spPr bwMode="auto">
              <a:xfrm>
                <a:off x="3285" y="1715"/>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544" name="Rectangle 200"/>
              <p:cNvSpPr>
                <a:spLocks noChangeArrowheads="1"/>
              </p:cNvSpPr>
              <p:nvPr/>
            </p:nvSpPr>
            <p:spPr bwMode="auto">
              <a:xfrm>
                <a:off x="3172" y="1699"/>
                <a:ext cx="30" cy="31"/>
              </a:xfrm>
              <a:prstGeom prst="rect">
                <a:avLst/>
              </a:prstGeom>
              <a:solidFill>
                <a:srgbClr val="000000"/>
              </a:solidFill>
              <a:ln w="1588">
                <a:solidFill>
                  <a:srgbClr val="008000"/>
                </a:solidFill>
                <a:miter lim="800000"/>
                <a:headEnd/>
                <a:tailEnd/>
              </a:ln>
            </p:spPr>
            <p:txBody>
              <a:bodyPr/>
              <a:lstStyle/>
              <a:p>
                <a:endParaRPr lang="el-GR"/>
              </a:p>
            </p:txBody>
          </p:sp>
          <p:sp>
            <p:nvSpPr>
              <p:cNvPr id="57545" name="Rectangle 201"/>
              <p:cNvSpPr>
                <a:spLocks noChangeArrowheads="1"/>
              </p:cNvSpPr>
              <p:nvPr/>
            </p:nvSpPr>
            <p:spPr bwMode="auto">
              <a:xfrm>
                <a:off x="2412" y="1634"/>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546" name="Rectangle 202"/>
              <p:cNvSpPr>
                <a:spLocks noChangeArrowheads="1"/>
              </p:cNvSpPr>
              <p:nvPr/>
            </p:nvSpPr>
            <p:spPr bwMode="auto">
              <a:xfrm>
                <a:off x="3286" y="1615"/>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547" name="Rectangle 203"/>
              <p:cNvSpPr>
                <a:spLocks noChangeArrowheads="1"/>
              </p:cNvSpPr>
              <p:nvPr/>
            </p:nvSpPr>
            <p:spPr bwMode="auto">
              <a:xfrm>
                <a:off x="1923" y="1730"/>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548" name="Rectangle 204"/>
              <p:cNvSpPr>
                <a:spLocks noChangeArrowheads="1"/>
              </p:cNvSpPr>
              <p:nvPr/>
            </p:nvSpPr>
            <p:spPr bwMode="auto">
              <a:xfrm>
                <a:off x="1953" y="1932"/>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549" name="Rectangle 205"/>
              <p:cNvSpPr>
                <a:spLocks noChangeArrowheads="1"/>
              </p:cNvSpPr>
              <p:nvPr/>
            </p:nvSpPr>
            <p:spPr bwMode="auto">
              <a:xfrm>
                <a:off x="2005" y="2147"/>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550" name="Rectangle 206"/>
              <p:cNvSpPr>
                <a:spLocks noChangeArrowheads="1"/>
              </p:cNvSpPr>
              <p:nvPr/>
            </p:nvSpPr>
            <p:spPr bwMode="auto">
              <a:xfrm>
                <a:off x="2045" y="2361"/>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551" name="Rectangle 207"/>
              <p:cNvSpPr>
                <a:spLocks noChangeArrowheads="1"/>
              </p:cNvSpPr>
              <p:nvPr/>
            </p:nvSpPr>
            <p:spPr bwMode="auto">
              <a:xfrm>
                <a:off x="2108" y="2561"/>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552" name="Rectangle 208"/>
              <p:cNvSpPr>
                <a:spLocks noChangeArrowheads="1"/>
              </p:cNvSpPr>
              <p:nvPr/>
            </p:nvSpPr>
            <p:spPr bwMode="auto">
              <a:xfrm>
                <a:off x="2205" y="2739"/>
                <a:ext cx="30" cy="31"/>
              </a:xfrm>
              <a:prstGeom prst="rect">
                <a:avLst/>
              </a:prstGeom>
              <a:solidFill>
                <a:srgbClr val="000000"/>
              </a:solidFill>
              <a:ln w="1588">
                <a:solidFill>
                  <a:srgbClr val="008000"/>
                </a:solidFill>
                <a:miter lim="800000"/>
                <a:headEnd/>
                <a:tailEnd/>
              </a:ln>
            </p:spPr>
            <p:txBody>
              <a:bodyPr/>
              <a:lstStyle/>
              <a:p>
                <a:endParaRPr lang="el-GR"/>
              </a:p>
            </p:txBody>
          </p:sp>
          <p:sp>
            <p:nvSpPr>
              <p:cNvPr id="57553" name="Rectangle 209"/>
              <p:cNvSpPr>
                <a:spLocks noChangeArrowheads="1"/>
              </p:cNvSpPr>
              <p:nvPr/>
            </p:nvSpPr>
            <p:spPr bwMode="auto">
              <a:xfrm>
                <a:off x="2309" y="2882"/>
                <a:ext cx="30" cy="31"/>
              </a:xfrm>
              <a:prstGeom prst="rect">
                <a:avLst/>
              </a:prstGeom>
              <a:solidFill>
                <a:srgbClr val="000000"/>
              </a:solidFill>
              <a:ln w="1588">
                <a:solidFill>
                  <a:srgbClr val="008000"/>
                </a:solidFill>
                <a:miter lim="800000"/>
                <a:headEnd/>
                <a:tailEnd/>
              </a:ln>
            </p:spPr>
            <p:txBody>
              <a:bodyPr/>
              <a:lstStyle/>
              <a:p>
                <a:endParaRPr lang="el-GR"/>
              </a:p>
            </p:txBody>
          </p:sp>
          <p:sp>
            <p:nvSpPr>
              <p:cNvPr id="57554" name="Rectangle 210"/>
              <p:cNvSpPr>
                <a:spLocks noChangeArrowheads="1"/>
              </p:cNvSpPr>
              <p:nvPr/>
            </p:nvSpPr>
            <p:spPr bwMode="auto">
              <a:xfrm>
                <a:off x="2434" y="2996"/>
                <a:ext cx="30" cy="31"/>
              </a:xfrm>
              <a:prstGeom prst="rect">
                <a:avLst/>
              </a:prstGeom>
              <a:solidFill>
                <a:srgbClr val="000000"/>
              </a:solidFill>
              <a:ln w="1588">
                <a:solidFill>
                  <a:srgbClr val="008000"/>
                </a:solidFill>
                <a:miter lim="800000"/>
                <a:headEnd/>
                <a:tailEnd/>
              </a:ln>
            </p:spPr>
            <p:txBody>
              <a:bodyPr/>
              <a:lstStyle/>
              <a:p>
                <a:endParaRPr lang="el-GR"/>
              </a:p>
            </p:txBody>
          </p:sp>
          <p:sp>
            <p:nvSpPr>
              <p:cNvPr id="57555" name="Rectangle 211"/>
              <p:cNvSpPr>
                <a:spLocks noChangeArrowheads="1"/>
              </p:cNvSpPr>
              <p:nvPr/>
            </p:nvSpPr>
            <p:spPr bwMode="auto">
              <a:xfrm>
                <a:off x="2570" y="3096"/>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556" name="Rectangle 212"/>
              <p:cNvSpPr>
                <a:spLocks noChangeArrowheads="1"/>
              </p:cNvSpPr>
              <p:nvPr/>
            </p:nvSpPr>
            <p:spPr bwMode="auto">
              <a:xfrm>
                <a:off x="2715" y="3173"/>
                <a:ext cx="30" cy="31"/>
              </a:xfrm>
              <a:prstGeom prst="rect">
                <a:avLst/>
              </a:prstGeom>
              <a:solidFill>
                <a:srgbClr val="000000"/>
              </a:solidFill>
              <a:ln w="1588">
                <a:solidFill>
                  <a:srgbClr val="008000"/>
                </a:solidFill>
                <a:miter lim="800000"/>
                <a:headEnd/>
                <a:tailEnd/>
              </a:ln>
            </p:spPr>
            <p:txBody>
              <a:bodyPr/>
              <a:lstStyle/>
              <a:p>
                <a:endParaRPr lang="el-GR"/>
              </a:p>
            </p:txBody>
          </p:sp>
          <p:sp>
            <p:nvSpPr>
              <p:cNvPr id="57557" name="Rectangle 213"/>
              <p:cNvSpPr>
                <a:spLocks noChangeArrowheads="1"/>
              </p:cNvSpPr>
              <p:nvPr/>
            </p:nvSpPr>
            <p:spPr bwMode="auto">
              <a:xfrm>
                <a:off x="2865" y="3212"/>
                <a:ext cx="31" cy="30"/>
              </a:xfrm>
              <a:prstGeom prst="rect">
                <a:avLst/>
              </a:prstGeom>
              <a:solidFill>
                <a:srgbClr val="000000"/>
              </a:solidFill>
              <a:ln w="1588">
                <a:solidFill>
                  <a:srgbClr val="008000"/>
                </a:solidFill>
                <a:miter lim="800000"/>
                <a:headEnd/>
                <a:tailEnd/>
              </a:ln>
            </p:spPr>
            <p:txBody>
              <a:bodyPr/>
              <a:lstStyle/>
              <a:p>
                <a:endParaRPr lang="el-GR"/>
              </a:p>
            </p:txBody>
          </p:sp>
          <p:sp>
            <p:nvSpPr>
              <p:cNvPr id="57558" name="Rectangle 214"/>
              <p:cNvSpPr>
                <a:spLocks noChangeArrowheads="1"/>
              </p:cNvSpPr>
              <p:nvPr/>
            </p:nvSpPr>
            <p:spPr bwMode="auto">
              <a:xfrm>
                <a:off x="3017" y="3194"/>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559" name="Rectangle 215"/>
              <p:cNvSpPr>
                <a:spLocks noChangeArrowheads="1"/>
              </p:cNvSpPr>
              <p:nvPr/>
            </p:nvSpPr>
            <p:spPr bwMode="auto">
              <a:xfrm>
                <a:off x="3158" y="3117"/>
                <a:ext cx="30" cy="31"/>
              </a:xfrm>
              <a:prstGeom prst="rect">
                <a:avLst/>
              </a:prstGeom>
              <a:solidFill>
                <a:srgbClr val="000000"/>
              </a:solidFill>
              <a:ln w="1588">
                <a:solidFill>
                  <a:srgbClr val="008000"/>
                </a:solidFill>
                <a:miter lim="800000"/>
                <a:headEnd/>
                <a:tailEnd/>
              </a:ln>
            </p:spPr>
            <p:txBody>
              <a:bodyPr/>
              <a:lstStyle/>
              <a:p>
                <a:endParaRPr lang="el-GR"/>
              </a:p>
            </p:txBody>
          </p:sp>
          <p:sp>
            <p:nvSpPr>
              <p:cNvPr id="57560" name="Rectangle 216"/>
              <p:cNvSpPr>
                <a:spLocks noChangeArrowheads="1"/>
              </p:cNvSpPr>
              <p:nvPr/>
            </p:nvSpPr>
            <p:spPr bwMode="auto">
              <a:xfrm>
                <a:off x="3284" y="3002"/>
                <a:ext cx="30" cy="31"/>
              </a:xfrm>
              <a:prstGeom prst="rect">
                <a:avLst/>
              </a:prstGeom>
              <a:solidFill>
                <a:srgbClr val="000000"/>
              </a:solidFill>
              <a:ln w="1588">
                <a:solidFill>
                  <a:srgbClr val="008000"/>
                </a:solidFill>
                <a:miter lim="800000"/>
                <a:headEnd/>
                <a:tailEnd/>
              </a:ln>
            </p:spPr>
            <p:txBody>
              <a:bodyPr/>
              <a:lstStyle/>
              <a:p>
                <a:endParaRPr lang="el-GR"/>
              </a:p>
            </p:txBody>
          </p:sp>
          <p:sp>
            <p:nvSpPr>
              <p:cNvPr id="57561" name="Rectangle 217"/>
              <p:cNvSpPr>
                <a:spLocks noChangeArrowheads="1"/>
              </p:cNvSpPr>
              <p:nvPr/>
            </p:nvSpPr>
            <p:spPr bwMode="auto">
              <a:xfrm>
                <a:off x="3407" y="2875"/>
                <a:ext cx="31" cy="30"/>
              </a:xfrm>
              <a:prstGeom prst="rect">
                <a:avLst/>
              </a:prstGeom>
              <a:solidFill>
                <a:srgbClr val="000000"/>
              </a:solidFill>
              <a:ln w="1588">
                <a:solidFill>
                  <a:srgbClr val="008000"/>
                </a:solidFill>
                <a:miter lim="800000"/>
                <a:headEnd/>
                <a:tailEnd/>
              </a:ln>
            </p:spPr>
            <p:txBody>
              <a:bodyPr/>
              <a:lstStyle/>
              <a:p>
                <a:endParaRPr lang="el-GR"/>
              </a:p>
            </p:txBody>
          </p:sp>
          <p:sp>
            <p:nvSpPr>
              <p:cNvPr id="57562" name="Rectangle 218"/>
              <p:cNvSpPr>
                <a:spLocks noChangeArrowheads="1"/>
              </p:cNvSpPr>
              <p:nvPr/>
            </p:nvSpPr>
            <p:spPr bwMode="auto">
              <a:xfrm>
                <a:off x="3511" y="2736"/>
                <a:ext cx="31" cy="30"/>
              </a:xfrm>
              <a:prstGeom prst="rect">
                <a:avLst/>
              </a:prstGeom>
              <a:solidFill>
                <a:srgbClr val="000000"/>
              </a:solidFill>
              <a:ln w="1588">
                <a:solidFill>
                  <a:srgbClr val="008000"/>
                </a:solidFill>
                <a:miter lim="800000"/>
                <a:headEnd/>
                <a:tailEnd/>
              </a:ln>
            </p:spPr>
            <p:txBody>
              <a:bodyPr/>
              <a:lstStyle/>
              <a:p>
                <a:endParaRPr lang="el-GR"/>
              </a:p>
            </p:txBody>
          </p:sp>
          <p:sp>
            <p:nvSpPr>
              <p:cNvPr id="57563" name="Rectangle 219"/>
              <p:cNvSpPr>
                <a:spLocks noChangeArrowheads="1"/>
              </p:cNvSpPr>
              <p:nvPr/>
            </p:nvSpPr>
            <p:spPr bwMode="auto">
              <a:xfrm>
                <a:off x="3617" y="2547"/>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564" name="Rectangle 220"/>
              <p:cNvSpPr>
                <a:spLocks noChangeArrowheads="1"/>
              </p:cNvSpPr>
              <p:nvPr/>
            </p:nvSpPr>
            <p:spPr bwMode="auto">
              <a:xfrm>
                <a:off x="3687" y="2337"/>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565" name="Rectangle 221"/>
              <p:cNvSpPr>
                <a:spLocks noChangeArrowheads="1"/>
              </p:cNvSpPr>
              <p:nvPr/>
            </p:nvSpPr>
            <p:spPr bwMode="auto">
              <a:xfrm>
                <a:off x="3724" y="2115"/>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566" name="Rectangle 222"/>
              <p:cNvSpPr>
                <a:spLocks noChangeArrowheads="1"/>
              </p:cNvSpPr>
              <p:nvPr/>
            </p:nvSpPr>
            <p:spPr bwMode="auto">
              <a:xfrm>
                <a:off x="3759" y="1887"/>
                <a:ext cx="30" cy="31"/>
              </a:xfrm>
              <a:prstGeom prst="rect">
                <a:avLst/>
              </a:prstGeom>
              <a:solidFill>
                <a:srgbClr val="000000"/>
              </a:solidFill>
              <a:ln w="1588">
                <a:solidFill>
                  <a:srgbClr val="008000"/>
                </a:solidFill>
                <a:miter lim="800000"/>
                <a:headEnd/>
                <a:tailEnd/>
              </a:ln>
            </p:spPr>
            <p:txBody>
              <a:bodyPr/>
              <a:lstStyle/>
              <a:p>
                <a:endParaRPr lang="el-GR"/>
              </a:p>
            </p:txBody>
          </p:sp>
          <p:sp>
            <p:nvSpPr>
              <p:cNvPr id="57567" name="Rectangle 223"/>
              <p:cNvSpPr>
                <a:spLocks noChangeArrowheads="1"/>
              </p:cNvSpPr>
              <p:nvPr/>
            </p:nvSpPr>
            <p:spPr bwMode="auto">
              <a:xfrm>
                <a:off x="3772" y="1686"/>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568" name="Rectangle 224"/>
              <p:cNvSpPr>
                <a:spLocks noChangeArrowheads="1"/>
              </p:cNvSpPr>
              <p:nvPr/>
            </p:nvSpPr>
            <p:spPr bwMode="auto">
              <a:xfrm>
                <a:off x="2091" y="1496"/>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569" name="Rectangle 225"/>
              <p:cNvSpPr>
                <a:spLocks noChangeArrowheads="1"/>
              </p:cNvSpPr>
              <p:nvPr/>
            </p:nvSpPr>
            <p:spPr bwMode="auto">
              <a:xfrm>
                <a:off x="2212" y="1436"/>
                <a:ext cx="30" cy="31"/>
              </a:xfrm>
              <a:prstGeom prst="rect">
                <a:avLst/>
              </a:prstGeom>
              <a:solidFill>
                <a:srgbClr val="000000"/>
              </a:solidFill>
              <a:ln w="1588">
                <a:solidFill>
                  <a:srgbClr val="008000"/>
                </a:solidFill>
                <a:miter lim="800000"/>
                <a:headEnd/>
                <a:tailEnd/>
              </a:ln>
            </p:spPr>
            <p:txBody>
              <a:bodyPr/>
              <a:lstStyle/>
              <a:p>
                <a:endParaRPr lang="el-GR"/>
              </a:p>
            </p:txBody>
          </p:sp>
          <p:sp>
            <p:nvSpPr>
              <p:cNvPr id="57570" name="Rectangle 226"/>
              <p:cNvSpPr>
                <a:spLocks noChangeArrowheads="1"/>
              </p:cNvSpPr>
              <p:nvPr/>
            </p:nvSpPr>
            <p:spPr bwMode="auto">
              <a:xfrm>
                <a:off x="2379" y="1426"/>
                <a:ext cx="31" cy="30"/>
              </a:xfrm>
              <a:prstGeom prst="rect">
                <a:avLst/>
              </a:prstGeom>
              <a:solidFill>
                <a:srgbClr val="000000"/>
              </a:solidFill>
              <a:ln w="1588">
                <a:solidFill>
                  <a:srgbClr val="008000"/>
                </a:solidFill>
                <a:miter lim="800000"/>
                <a:headEnd/>
                <a:tailEnd/>
              </a:ln>
            </p:spPr>
            <p:txBody>
              <a:bodyPr/>
              <a:lstStyle/>
              <a:p>
                <a:endParaRPr lang="el-GR"/>
              </a:p>
            </p:txBody>
          </p:sp>
          <p:sp>
            <p:nvSpPr>
              <p:cNvPr id="57571" name="Rectangle 227"/>
              <p:cNvSpPr>
                <a:spLocks noChangeArrowheads="1"/>
              </p:cNvSpPr>
              <p:nvPr/>
            </p:nvSpPr>
            <p:spPr bwMode="auto">
              <a:xfrm>
                <a:off x="2558" y="1470"/>
                <a:ext cx="30" cy="31"/>
              </a:xfrm>
              <a:prstGeom prst="rect">
                <a:avLst/>
              </a:prstGeom>
              <a:solidFill>
                <a:srgbClr val="000000"/>
              </a:solidFill>
              <a:ln w="1588">
                <a:solidFill>
                  <a:srgbClr val="008000"/>
                </a:solidFill>
                <a:miter lim="800000"/>
                <a:headEnd/>
                <a:tailEnd/>
              </a:ln>
            </p:spPr>
            <p:txBody>
              <a:bodyPr/>
              <a:lstStyle/>
              <a:p>
                <a:endParaRPr lang="el-GR"/>
              </a:p>
            </p:txBody>
          </p:sp>
          <p:sp>
            <p:nvSpPr>
              <p:cNvPr id="57572" name="Rectangle 228"/>
              <p:cNvSpPr>
                <a:spLocks noChangeArrowheads="1"/>
              </p:cNvSpPr>
              <p:nvPr/>
            </p:nvSpPr>
            <p:spPr bwMode="auto">
              <a:xfrm>
                <a:off x="2705" y="1570"/>
                <a:ext cx="31" cy="30"/>
              </a:xfrm>
              <a:prstGeom prst="rect">
                <a:avLst/>
              </a:prstGeom>
              <a:solidFill>
                <a:srgbClr val="000000"/>
              </a:solidFill>
              <a:ln w="1588">
                <a:solidFill>
                  <a:srgbClr val="008000"/>
                </a:solidFill>
                <a:miter lim="800000"/>
                <a:headEnd/>
                <a:tailEnd/>
              </a:ln>
            </p:spPr>
            <p:txBody>
              <a:bodyPr/>
              <a:lstStyle/>
              <a:p>
                <a:endParaRPr lang="el-GR"/>
              </a:p>
            </p:txBody>
          </p:sp>
          <p:sp>
            <p:nvSpPr>
              <p:cNvPr id="57573" name="Rectangle 229"/>
              <p:cNvSpPr>
                <a:spLocks noChangeArrowheads="1"/>
              </p:cNvSpPr>
              <p:nvPr/>
            </p:nvSpPr>
            <p:spPr bwMode="auto">
              <a:xfrm>
                <a:off x="2752" y="1801"/>
                <a:ext cx="30" cy="31"/>
              </a:xfrm>
              <a:prstGeom prst="rect">
                <a:avLst/>
              </a:prstGeom>
              <a:solidFill>
                <a:srgbClr val="000000"/>
              </a:solidFill>
              <a:ln w="1588">
                <a:solidFill>
                  <a:srgbClr val="008000"/>
                </a:solidFill>
                <a:miter lim="800000"/>
                <a:headEnd/>
                <a:tailEnd/>
              </a:ln>
            </p:spPr>
            <p:txBody>
              <a:bodyPr/>
              <a:lstStyle/>
              <a:p>
                <a:endParaRPr lang="el-GR"/>
              </a:p>
            </p:txBody>
          </p:sp>
          <p:sp>
            <p:nvSpPr>
              <p:cNvPr id="57574" name="Rectangle 230"/>
              <p:cNvSpPr>
                <a:spLocks noChangeArrowheads="1"/>
              </p:cNvSpPr>
              <p:nvPr/>
            </p:nvSpPr>
            <p:spPr bwMode="auto">
              <a:xfrm>
                <a:off x="2693" y="2046"/>
                <a:ext cx="31" cy="30"/>
              </a:xfrm>
              <a:prstGeom prst="rect">
                <a:avLst/>
              </a:prstGeom>
              <a:solidFill>
                <a:srgbClr val="000000"/>
              </a:solidFill>
              <a:ln w="1588">
                <a:solidFill>
                  <a:srgbClr val="008000"/>
                </a:solidFill>
                <a:miter lim="800000"/>
                <a:headEnd/>
                <a:tailEnd/>
              </a:ln>
            </p:spPr>
            <p:txBody>
              <a:bodyPr/>
              <a:lstStyle/>
              <a:p>
                <a:endParaRPr lang="el-GR"/>
              </a:p>
            </p:txBody>
          </p:sp>
          <p:sp>
            <p:nvSpPr>
              <p:cNvPr id="57575" name="Rectangle 231"/>
              <p:cNvSpPr>
                <a:spLocks noChangeArrowheads="1"/>
              </p:cNvSpPr>
              <p:nvPr/>
            </p:nvSpPr>
            <p:spPr bwMode="auto">
              <a:xfrm>
                <a:off x="2623" y="2244"/>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576" name="Rectangle 232"/>
              <p:cNvSpPr>
                <a:spLocks noChangeArrowheads="1"/>
              </p:cNvSpPr>
              <p:nvPr/>
            </p:nvSpPr>
            <p:spPr bwMode="auto">
              <a:xfrm>
                <a:off x="2669" y="2318"/>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577" name="Rectangle 233"/>
              <p:cNvSpPr>
                <a:spLocks noChangeArrowheads="1"/>
              </p:cNvSpPr>
              <p:nvPr/>
            </p:nvSpPr>
            <p:spPr bwMode="auto">
              <a:xfrm>
                <a:off x="2735" y="2365"/>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578" name="Rectangle 234"/>
              <p:cNvSpPr>
                <a:spLocks noChangeArrowheads="1"/>
              </p:cNvSpPr>
              <p:nvPr/>
            </p:nvSpPr>
            <p:spPr bwMode="auto">
              <a:xfrm>
                <a:off x="3619" y="1476"/>
                <a:ext cx="31" cy="31"/>
              </a:xfrm>
              <a:prstGeom prst="rect">
                <a:avLst/>
              </a:prstGeom>
              <a:solidFill>
                <a:srgbClr val="000000"/>
              </a:solidFill>
              <a:ln w="1588">
                <a:solidFill>
                  <a:srgbClr val="008000"/>
                </a:solidFill>
                <a:miter lim="800000"/>
                <a:headEnd/>
                <a:tailEnd/>
              </a:ln>
            </p:spPr>
            <p:txBody>
              <a:bodyPr/>
              <a:lstStyle/>
              <a:p>
                <a:endParaRPr lang="el-GR"/>
              </a:p>
            </p:txBody>
          </p:sp>
          <p:sp>
            <p:nvSpPr>
              <p:cNvPr id="57579" name="Rectangle 235"/>
              <p:cNvSpPr>
                <a:spLocks noChangeArrowheads="1"/>
              </p:cNvSpPr>
              <p:nvPr/>
            </p:nvSpPr>
            <p:spPr bwMode="auto">
              <a:xfrm>
                <a:off x="3478" y="1424"/>
                <a:ext cx="30" cy="31"/>
              </a:xfrm>
              <a:prstGeom prst="rect">
                <a:avLst/>
              </a:prstGeom>
              <a:solidFill>
                <a:srgbClr val="000000"/>
              </a:solidFill>
              <a:ln w="1588">
                <a:solidFill>
                  <a:srgbClr val="008000"/>
                </a:solidFill>
                <a:miter lim="800000"/>
                <a:headEnd/>
                <a:tailEnd/>
              </a:ln>
            </p:spPr>
            <p:txBody>
              <a:bodyPr/>
              <a:lstStyle/>
              <a:p>
                <a:endParaRPr lang="el-GR"/>
              </a:p>
            </p:txBody>
          </p:sp>
          <p:sp>
            <p:nvSpPr>
              <p:cNvPr id="57580" name="Rectangle 236"/>
              <p:cNvSpPr>
                <a:spLocks noChangeArrowheads="1"/>
              </p:cNvSpPr>
              <p:nvPr/>
            </p:nvSpPr>
            <p:spPr bwMode="auto">
              <a:xfrm>
                <a:off x="3302" y="1417"/>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581" name="Rectangle 237"/>
              <p:cNvSpPr>
                <a:spLocks noChangeArrowheads="1"/>
              </p:cNvSpPr>
              <p:nvPr/>
            </p:nvSpPr>
            <p:spPr bwMode="auto">
              <a:xfrm>
                <a:off x="3125" y="1458"/>
                <a:ext cx="30" cy="31"/>
              </a:xfrm>
              <a:prstGeom prst="rect">
                <a:avLst/>
              </a:prstGeom>
              <a:solidFill>
                <a:srgbClr val="000000"/>
              </a:solidFill>
              <a:ln w="1588">
                <a:solidFill>
                  <a:srgbClr val="008000"/>
                </a:solidFill>
                <a:miter lim="800000"/>
                <a:headEnd/>
                <a:tailEnd/>
              </a:ln>
            </p:spPr>
            <p:txBody>
              <a:bodyPr/>
              <a:lstStyle/>
              <a:p>
                <a:endParaRPr lang="el-GR"/>
              </a:p>
            </p:txBody>
          </p:sp>
          <p:sp>
            <p:nvSpPr>
              <p:cNvPr id="57582" name="Rectangle 238"/>
              <p:cNvSpPr>
                <a:spLocks noChangeArrowheads="1"/>
              </p:cNvSpPr>
              <p:nvPr/>
            </p:nvSpPr>
            <p:spPr bwMode="auto">
              <a:xfrm>
                <a:off x="2984" y="1556"/>
                <a:ext cx="31" cy="31"/>
              </a:xfrm>
              <a:prstGeom prst="rect">
                <a:avLst/>
              </a:prstGeom>
              <a:solidFill>
                <a:srgbClr val="000000"/>
              </a:solidFill>
              <a:ln w="1588">
                <a:solidFill>
                  <a:srgbClr val="008000"/>
                </a:solidFill>
                <a:miter lim="800000"/>
                <a:headEnd/>
                <a:tailEnd/>
              </a:ln>
            </p:spPr>
            <p:txBody>
              <a:bodyPr/>
              <a:lstStyle/>
              <a:p>
                <a:endParaRPr lang="el-GR"/>
              </a:p>
            </p:txBody>
          </p:sp>
          <p:sp>
            <p:nvSpPr>
              <p:cNvPr id="57583" name="Rectangle 239"/>
              <p:cNvSpPr>
                <a:spLocks noChangeArrowheads="1"/>
              </p:cNvSpPr>
              <p:nvPr/>
            </p:nvSpPr>
            <p:spPr bwMode="auto">
              <a:xfrm>
                <a:off x="2968" y="1793"/>
                <a:ext cx="31" cy="30"/>
              </a:xfrm>
              <a:prstGeom prst="rect">
                <a:avLst/>
              </a:prstGeom>
              <a:solidFill>
                <a:srgbClr val="000000"/>
              </a:solidFill>
              <a:ln w="1588">
                <a:solidFill>
                  <a:srgbClr val="008000"/>
                </a:solidFill>
                <a:miter lim="800000"/>
                <a:headEnd/>
                <a:tailEnd/>
              </a:ln>
            </p:spPr>
            <p:txBody>
              <a:bodyPr/>
              <a:lstStyle/>
              <a:p>
                <a:endParaRPr lang="el-GR"/>
              </a:p>
            </p:txBody>
          </p:sp>
          <p:sp>
            <p:nvSpPr>
              <p:cNvPr id="57584" name="Rectangle 240"/>
              <p:cNvSpPr>
                <a:spLocks noChangeArrowheads="1"/>
              </p:cNvSpPr>
              <p:nvPr/>
            </p:nvSpPr>
            <p:spPr bwMode="auto">
              <a:xfrm>
                <a:off x="3050" y="2035"/>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585" name="Rectangle 241"/>
              <p:cNvSpPr>
                <a:spLocks noChangeArrowheads="1"/>
              </p:cNvSpPr>
              <p:nvPr/>
            </p:nvSpPr>
            <p:spPr bwMode="auto">
              <a:xfrm>
                <a:off x="3136" y="2229"/>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586" name="Rectangle 242"/>
              <p:cNvSpPr>
                <a:spLocks noChangeArrowheads="1"/>
              </p:cNvSpPr>
              <p:nvPr/>
            </p:nvSpPr>
            <p:spPr bwMode="auto">
              <a:xfrm>
                <a:off x="3095" y="2296"/>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587" name="Rectangle 243"/>
              <p:cNvSpPr>
                <a:spLocks noChangeArrowheads="1"/>
              </p:cNvSpPr>
              <p:nvPr/>
            </p:nvSpPr>
            <p:spPr bwMode="auto">
              <a:xfrm>
                <a:off x="3031" y="2341"/>
                <a:ext cx="31" cy="30"/>
              </a:xfrm>
              <a:prstGeom prst="rect">
                <a:avLst/>
              </a:prstGeom>
              <a:solidFill>
                <a:srgbClr val="000000"/>
              </a:solidFill>
              <a:ln w="1588">
                <a:solidFill>
                  <a:srgbClr val="008000"/>
                </a:solidFill>
                <a:miter lim="800000"/>
                <a:headEnd/>
                <a:tailEnd/>
              </a:ln>
            </p:spPr>
            <p:txBody>
              <a:bodyPr/>
              <a:lstStyle/>
              <a:p>
                <a:endParaRPr lang="el-GR"/>
              </a:p>
            </p:txBody>
          </p:sp>
          <p:sp>
            <p:nvSpPr>
              <p:cNvPr id="57588" name="Rectangle 244"/>
              <p:cNvSpPr>
                <a:spLocks noChangeArrowheads="1"/>
              </p:cNvSpPr>
              <p:nvPr/>
            </p:nvSpPr>
            <p:spPr bwMode="auto">
              <a:xfrm>
                <a:off x="2577" y="2652"/>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589" name="Rectangle 245"/>
              <p:cNvSpPr>
                <a:spLocks noChangeArrowheads="1"/>
              </p:cNvSpPr>
              <p:nvPr/>
            </p:nvSpPr>
            <p:spPr bwMode="auto">
              <a:xfrm>
                <a:off x="3187" y="2631"/>
                <a:ext cx="30" cy="31"/>
              </a:xfrm>
              <a:prstGeom prst="rect">
                <a:avLst/>
              </a:prstGeom>
              <a:solidFill>
                <a:srgbClr val="000000"/>
              </a:solidFill>
              <a:ln w="1588">
                <a:solidFill>
                  <a:srgbClr val="008000"/>
                </a:solidFill>
                <a:miter lim="800000"/>
                <a:headEnd/>
                <a:tailEnd/>
              </a:ln>
            </p:spPr>
            <p:txBody>
              <a:bodyPr/>
              <a:lstStyle/>
              <a:p>
                <a:endParaRPr lang="el-GR"/>
              </a:p>
            </p:txBody>
          </p:sp>
          <p:sp>
            <p:nvSpPr>
              <p:cNvPr id="57590" name="Rectangle 246"/>
              <p:cNvSpPr>
                <a:spLocks noChangeArrowheads="1"/>
              </p:cNvSpPr>
              <p:nvPr/>
            </p:nvSpPr>
            <p:spPr bwMode="auto">
              <a:xfrm>
                <a:off x="2898" y="2628"/>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591" name="Rectangle 247"/>
              <p:cNvSpPr>
                <a:spLocks noChangeArrowheads="1"/>
              </p:cNvSpPr>
              <p:nvPr/>
            </p:nvSpPr>
            <p:spPr bwMode="auto">
              <a:xfrm>
                <a:off x="2703" y="2606"/>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592" name="Rectangle 248"/>
              <p:cNvSpPr>
                <a:spLocks noChangeArrowheads="1"/>
              </p:cNvSpPr>
              <p:nvPr/>
            </p:nvSpPr>
            <p:spPr bwMode="auto">
              <a:xfrm>
                <a:off x="2811" y="2590"/>
                <a:ext cx="30" cy="31"/>
              </a:xfrm>
              <a:prstGeom prst="rect">
                <a:avLst/>
              </a:prstGeom>
              <a:solidFill>
                <a:srgbClr val="000000"/>
              </a:solidFill>
              <a:ln w="1588">
                <a:solidFill>
                  <a:srgbClr val="008000"/>
                </a:solidFill>
                <a:miter lim="800000"/>
                <a:headEnd/>
                <a:tailEnd/>
              </a:ln>
            </p:spPr>
            <p:txBody>
              <a:bodyPr/>
              <a:lstStyle/>
              <a:p>
                <a:endParaRPr lang="el-GR"/>
              </a:p>
            </p:txBody>
          </p:sp>
          <p:sp>
            <p:nvSpPr>
              <p:cNvPr id="57593" name="Rectangle 249"/>
              <p:cNvSpPr>
                <a:spLocks noChangeArrowheads="1"/>
              </p:cNvSpPr>
              <p:nvPr/>
            </p:nvSpPr>
            <p:spPr bwMode="auto">
              <a:xfrm>
                <a:off x="3067" y="2602"/>
                <a:ext cx="30" cy="31"/>
              </a:xfrm>
              <a:prstGeom prst="rect">
                <a:avLst/>
              </a:prstGeom>
              <a:solidFill>
                <a:srgbClr val="000000"/>
              </a:solidFill>
              <a:ln w="1588">
                <a:solidFill>
                  <a:srgbClr val="008000"/>
                </a:solidFill>
                <a:miter lim="800000"/>
                <a:headEnd/>
                <a:tailEnd/>
              </a:ln>
            </p:spPr>
            <p:txBody>
              <a:bodyPr/>
              <a:lstStyle/>
              <a:p>
                <a:endParaRPr lang="el-GR"/>
              </a:p>
            </p:txBody>
          </p:sp>
          <p:sp>
            <p:nvSpPr>
              <p:cNvPr id="57594" name="Rectangle 250"/>
              <p:cNvSpPr>
                <a:spLocks noChangeArrowheads="1"/>
              </p:cNvSpPr>
              <p:nvPr/>
            </p:nvSpPr>
            <p:spPr bwMode="auto">
              <a:xfrm>
                <a:off x="2970" y="2590"/>
                <a:ext cx="30" cy="31"/>
              </a:xfrm>
              <a:prstGeom prst="rect">
                <a:avLst/>
              </a:prstGeom>
              <a:solidFill>
                <a:srgbClr val="000000"/>
              </a:solidFill>
              <a:ln w="1588">
                <a:solidFill>
                  <a:srgbClr val="008000"/>
                </a:solidFill>
                <a:miter lim="800000"/>
                <a:headEnd/>
                <a:tailEnd/>
              </a:ln>
            </p:spPr>
            <p:txBody>
              <a:bodyPr/>
              <a:lstStyle/>
              <a:p>
                <a:endParaRPr lang="el-GR"/>
              </a:p>
            </p:txBody>
          </p:sp>
          <p:sp>
            <p:nvSpPr>
              <p:cNvPr id="57595" name="Rectangle 251"/>
              <p:cNvSpPr>
                <a:spLocks noChangeArrowheads="1"/>
              </p:cNvSpPr>
              <p:nvPr/>
            </p:nvSpPr>
            <p:spPr bwMode="auto">
              <a:xfrm>
                <a:off x="2693" y="2725"/>
                <a:ext cx="31" cy="30"/>
              </a:xfrm>
              <a:prstGeom prst="rect">
                <a:avLst/>
              </a:prstGeom>
              <a:solidFill>
                <a:srgbClr val="000000"/>
              </a:solidFill>
              <a:ln w="1588">
                <a:solidFill>
                  <a:srgbClr val="008000"/>
                </a:solidFill>
                <a:miter lim="800000"/>
                <a:headEnd/>
                <a:tailEnd/>
              </a:ln>
            </p:spPr>
            <p:txBody>
              <a:bodyPr/>
              <a:lstStyle/>
              <a:p>
                <a:endParaRPr lang="el-GR"/>
              </a:p>
            </p:txBody>
          </p:sp>
          <p:sp>
            <p:nvSpPr>
              <p:cNvPr id="57596" name="Rectangle 252"/>
              <p:cNvSpPr>
                <a:spLocks noChangeArrowheads="1"/>
              </p:cNvSpPr>
              <p:nvPr/>
            </p:nvSpPr>
            <p:spPr bwMode="auto">
              <a:xfrm>
                <a:off x="2825" y="2758"/>
                <a:ext cx="31" cy="30"/>
              </a:xfrm>
              <a:prstGeom prst="rect">
                <a:avLst/>
              </a:prstGeom>
              <a:solidFill>
                <a:srgbClr val="000000"/>
              </a:solidFill>
              <a:ln w="1588">
                <a:solidFill>
                  <a:srgbClr val="008000"/>
                </a:solidFill>
                <a:miter lim="800000"/>
                <a:headEnd/>
                <a:tailEnd/>
              </a:ln>
            </p:spPr>
            <p:txBody>
              <a:bodyPr/>
              <a:lstStyle/>
              <a:p>
                <a:endParaRPr lang="el-GR"/>
              </a:p>
            </p:txBody>
          </p:sp>
          <p:sp>
            <p:nvSpPr>
              <p:cNvPr id="57597" name="Rectangle 253"/>
              <p:cNvSpPr>
                <a:spLocks noChangeArrowheads="1"/>
              </p:cNvSpPr>
              <p:nvPr/>
            </p:nvSpPr>
            <p:spPr bwMode="auto">
              <a:xfrm>
                <a:off x="2943" y="2750"/>
                <a:ext cx="30" cy="31"/>
              </a:xfrm>
              <a:prstGeom prst="rect">
                <a:avLst/>
              </a:prstGeom>
              <a:solidFill>
                <a:srgbClr val="000000"/>
              </a:solidFill>
              <a:ln w="1588">
                <a:solidFill>
                  <a:srgbClr val="008000"/>
                </a:solidFill>
                <a:miter lim="800000"/>
                <a:headEnd/>
                <a:tailEnd/>
              </a:ln>
            </p:spPr>
            <p:txBody>
              <a:bodyPr/>
              <a:lstStyle/>
              <a:p>
                <a:endParaRPr lang="el-GR"/>
              </a:p>
            </p:txBody>
          </p:sp>
          <p:sp>
            <p:nvSpPr>
              <p:cNvPr id="57598" name="Rectangle 254"/>
              <p:cNvSpPr>
                <a:spLocks noChangeArrowheads="1"/>
              </p:cNvSpPr>
              <p:nvPr/>
            </p:nvSpPr>
            <p:spPr bwMode="auto">
              <a:xfrm>
                <a:off x="3065" y="2708"/>
                <a:ext cx="31" cy="30"/>
              </a:xfrm>
              <a:prstGeom prst="rect">
                <a:avLst/>
              </a:prstGeom>
              <a:solidFill>
                <a:srgbClr val="000000"/>
              </a:solidFill>
              <a:ln w="1588">
                <a:solidFill>
                  <a:srgbClr val="008000"/>
                </a:solidFill>
                <a:miter lim="800000"/>
                <a:headEnd/>
                <a:tailEnd/>
              </a:ln>
            </p:spPr>
            <p:txBody>
              <a:bodyPr/>
              <a:lstStyle/>
              <a:p>
                <a:endParaRPr lang="el-GR"/>
              </a:p>
            </p:txBody>
          </p:sp>
          <p:sp>
            <p:nvSpPr>
              <p:cNvPr id="57599" name="Rectangle 255"/>
              <p:cNvSpPr>
                <a:spLocks noChangeArrowheads="1"/>
              </p:cNvSpPr>
              <p:nvPr/>
            </p:nvSpPr>
            <p:spPr bwMode="auto">
              <a:xfrm>
                <a:off x="2895" y="2385"/>
                <a:ext cx="30" cy="31"/>
              </a:xfrm>
              <a:prstGeom prst="rect">
                <a:avLst/>
              </a:prstGeom>
              <a:solidFill>
                <a:srgbClr val="000000"/>
              </a:solidFill>
              <a:ln w="1588">
                <a:solidFill>
                  <a:srgbClr val="008000"/>
                </a:solidFill>
                <a:miter lim="800000"/>
                <a:headEnd/>
                <a:tailEnd/>
              </a:ln>
            </p:spPr>
            <p:txBody>
              <a:bodyPr/>
              <a:lstStyle/>
              <a:p>
                <a:endParaRPr lang="el-GR"/>
              </a:p>
            </p:txBody>
          </p:sp>
          <p:sp>
            <p:nvSpPr>
              <p:cNvPr id="57600" name="Rectangle 256"/>
              <p:cNvSpPr>
                <a:spLocks noChangeArrowheads="1"/>
              </p:cNvSpPr>
              <p:nvPr/>
            </p:nvSpPr>
            <p:spPr bwMode="auto">
              <a:xfrm>
                <a:off x="2730" y="2295"/>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601" name="Rectangle 257"/>
              <p:cNvSpPr>
                <a:spLocks noChangeArrowheads="1"/>
              </p:cNvSpPr>
              <p:nvPr/>
            </p:nvSpPr>
            <p:spPr bwMode="auto">
              <a:xfrm>
                <a:off x="3042" y="2281"/>
                <a:ext cx="31" cy="30"/>
              </a:xfrm>
              <a:prstGeom prst="rect">
                <a:avLst/>
              </a:prstGeom>
              <a:solidFill>
                <a:srgbClr val="000000"/>
              </a:solidFill>
              <a:ln w="1588">
                <a:solidFill>
                  <a:srgbClr val="008000"/>
                </a:solidFill>
                <a:miter lim="800000"/>
                <a:headEnd/>
                <a:tailEnd/>
              </a:ln>
            </p:spPr>
            <p:txBody>
              <a:bodyPr/>
              <a:lstStyle/>
              <a:p>
                <a:endParaRPr lang="el-GR"/>
              </a:p>
            </p:txBody>
          </p:sp>
        </p:grpSp>
      </p:grpSp>
      <p:grpSp>
        <p:nvGrpSpPr>
          <p:cNvPr id="57602" name="Group 258"/>
          <p:cNvGrpSpPr>
            <a:grpSpLocks/>
          </p:cNvGrpSpPr>
          <p:nvPr/>
        </p:nvGrpSpPr>
        <p:grpSpPr bwMode="auto">
          <a:xfrm rot="200338">
            <a:off x="2816225" y="5146675"/>
            <a:ext cx="1349375" cy="1155700"/>
            <a:chOff x="1843" y="1452"/>
            <a:chExt cx="2043" cy="1750"/>
          </a:xfrm>
        </p:grpSpPr>
        <p:grpSp>
          <p:nvGrpSpPr>
            <p:cNvPr id="57603" name="Group 259"/>
            <p:cNvGrpSpPr>
              <a:grpSpLocks/>
            </p:cNvGrpSpPr>
            <p:nvPr/>
          </p:nvGrpSpPr>
          <p:grpSpPr bwMode="auto">
            <a:xfrm>
              <a:off x="1856" y="1468"/>
              <a:ext cx="2012" cy="1716"/>
              <a:chOff x="1856" y="1468"/>
              <a:chExt cx="2012" cy="1716"/>
            </a:xfrm>
          </p:grpSpPr>
          <p:sp>
            <p:nvSpPr>
              <p:cNvPr id="57604" name="Freeform 260"/>
              <p:cNvSpPr>
                <a:spLocks/>
              </p:cNvSpPr>
              <p:nvPr/>
            </p:nvSpPr>
            <p:spPr bwMode="auto">
              <a:xfrm>
                <a:off x="1856" y="1888"/>
                <a:ext cx="2012" cy="1296"/>
              </a:xfrm>
              <a:custGeom>
                <a:avLst/>
                <a:gdLst/>
                <a:ahLst/>
                <a:cxnLst>
                  <a:cxn ang="0">
                    <a:pos x="0" y="52"/>
                  </a:cxn>
                  <a:cxn ang="0">
                    <a:pos x="24" y="208"/>
                  </a:cxn>
                  <a:cxn ang="0">
                    <a:pos x="56" y="396"/>
                  </a:cxn>
                  <a:cxn ang="0">
                    <a:pos x="116" y="584"/>
                  </a:cxn>
                  <a:cxn ang="0">
                    <a:pos x="176" y="772"/>
                  </a:cxn>
                  <a:cxn ang="0">
                    <a:pos x="256" y="952"/>
                  </a:cxn>
                  <a:cxn ang="0">
                    <a:pos x="376" y="1076"/>
                  </a:cxn>
                  <a:cxn ang="0">
                    <a:pos x="516" y="1176"/>
                  </a:cxn>
                  <a:cxn ang="0">
                    <a:pos x="672" y="1252"/>
                  </a:cxn>
                  <a:cxn ang="0">
                    <a:pos x="844" y="1296"/>
                  </a:cxn>
                  <a:cxn ang="0">
                    <a:pos x="1032" y="1296"/>
                  </a:cxn>
                  <a:cxn ang="0">
                    <a:pos x="1220" y="1280"/>
                  </a:cxn>
                  <a:cxn ang="0">
                    <a:pos x="1400" y="1240"/>
                  </a:cxn>
                  <a:cxn ang="0">
                    <a:pos x="1564" y="1172"/>
                  </a:cxn>
                  <a:cxn ang="0">
                    <a:pos x="1700" y="1068"/>
                  </a:cxn>
                  <a:cxn ang="0">
                    <a:pos x="1800" y="936"/>
                  </a:cxn>
                  <a:cxn ang="0">
                    <a:pos x="1876" y="748"/>
                  </a:cxn>
                  <a:cxn ang="0">
                    <a:pos x="1924" y="544"/>
                  </a:cxn>
                  <a:cxn ang="0">
                    <a:pos x="1964" y="344"/>
                  </a:cxn>
                  <a:cxn ang="0">
                    <a:pos x="1992" y="152"/>
                  </a:cxn>
                  <a:cxn ang="0">
                    <a:pos x="2012" y="0"/>
                  </a:cxn>
                </a:cxnLst>
                <a:rect l="0" t="0" r="r" b="b"/>
                <a:pathLst>
                  <a:path w="2012" h="1296">
                    <a:moveTo>
                      <a:pt x="0" y="52"/>
                    </a:moveTo>
                    <a:lnTo>
                      <a:pt x="24" y="208"/>
                    </a:lnTo>
                    <a:lnTo>
                      <a:pt x="56" y="396"/>
                    </a:lnTo>
                    <a:lnTo>
                      <a:pt x="116" y="584"/>
                    </a:lnTo>
                    <a:lnTo>
                      <a:pt x="176" y="772"/>
                    </a:lnTo>
                    <a:lnTo>
                      <a:pt x="256" y="952"/>
                    </a:lnTo>
                    <a:lnTo>
                      <a:pt x="376" y="1076"/>
                    </a:lnTo>
                    <a:lnTo>
                      <a:pt x="516" y="1176"/>
                    </a:lnTo>
                    <a:lnTo>
                      <a:pt x="672" y="1252"/>
                    </a:lnTo>
                    <a:lnTo>
                      <a:pt x="844" y="1296"/>
                    </a:lnTo>
                    <a:lnTo>
                      <a:pt x="1032" y="1296"/>
                    </a:lnTo>
                    <a:lnTo>
                      <a:pt x="1220" y="1280"/>
                    </a:lnTo>
                    <a:lnTo>
                      <a:pt x="1400" y="1240"/>
                    </a:lnTo>
                    <a:lnTo>
                      <a:pt x="1564" y="1172"/>
                    </a:lnTo>
                    <a:lnTo>
                      <a:pt x="1700" y="1068"/>
                    </a:lnTo>
                    <a:lnTo>
                      <a:pt x="1800" y="936"/>
                    </a:lnTo>
                    <a:lnTo>
                      <a:pt x="1876" y="748"/>
                    </a:lnTo>
                    <a:lnTo>
                      <a:pt x="1924" y="544"/>
                    </a:lnTo>
                    <a:lnTo>
                      <a:pt x="1964" y="344"/>
                    </a:lnTo>
                    <a:lnTo>
                      <a:pt x="1992" y="152"/>
                    </a:lnTo>
                    <a:lnTo>
                      <a:pt x="2012" y="0"/>
                    </a:lnTo>
                  </a:path>
                </a:pathLst>
              </a:custGeom>
              <a:noFill/>
              <a:ln w="28575" cmpd="sng">
                <a:solidFill>
                  <a:srgbClr val="9999FF"/>
                </a:solidFill>
                <a:round/>
                <a:headEnd/>
                <a:tailEnd/>
              </a:ln>
              <a:effectLst/>
            </p:spPr>
            <p:txBody>
              <a:bodyPr/>
              <a:lstStyle/>
              <a:p>
                <a:endParaRPr lang="el-GR"/>
              </a:p>
            </p:txBody>
          </p:sp>
          <p:sp>
            <p:nvSpPr>
              <p:cNvPr id="57605" name="Freeform 261"/>
              <p:cNvSpPr>
                <a:spLocks/>
              </p:cNvSpPr>
              <p:nvPr/>
            </p:nvSpPr>
            <p:spPr bwMode="auto">
              <a:xfrm>
                <a:off x="2528" y="2364"/>
                <a:ext cx="724" cy="368"/>
              </a:xfrm>
              <a:custGeom>
                <a:avLst/>
                <a:gdLst/>
                <a:ahLst/>
                <a:cxnLst>
                  <a:cxn ang="0">
                    <a:pos x="0" y="224"/>
                  </a:cxn>
                  <a:cxn ang="0">
                    <a:pos x="52" y="140"/>
                  </a:cxn>
                  <a:cxn ang="0">
                    <a:pos x="148" y="44"/>
                  </a:cxn>
                  <a:cxn ang="0">
                    <a:pos x="312" y="0"/>
                  </a:cxn>
                  <a:cxn ang="0">
                    <a:pos x="504" y="16"/>
                  </a:cxn>
                  <a:cxn ang="0">
                    <a:pos x="628" y="104"/>
                  </a:cxn>
                  <a:cxn ang="0">
                    <a:pos x="724" y="200"/>
                  </a:cxn>
                  <a:cxn ang="0">
                    <a:pos x="604" y="308"/>
                  </a:cxn>
                  <a:cxn ang="0">
                    <a:pos x="448" y="368"/>
                  </a:cxn>
                  <a:cxn ang="0">
                    <a:pos x="248" y="360"/>
                  </a:cxn>
                  <a:cxn ang="0">
                    <a:pos x="120" y="308"/>
                  </a:cxn>
                  <a:cxn ang="0">
                    <a:pos x="0" y="224"/>
                  </a:cxn>
                </a:cxnLst>
                <a:rect l="0" t="0" r="r" b="b"/>
                <a:pathLst>
                  <a:path w="724" h="368">
                    <a:moveTo>
                      <a:pt x="0" y="224"/>
                    </a:moveTo>
                    <a:lnTo>
                      <a:pt x="52" y="140"/>
                    </a:lnTo>
                    <a:lnTo>
                      <a:pt x="148" y="44"/>
                    </a:lnTo>
                    <a:lnTo>
                      <a:pt x="312" y="0"/>
                    </a:lnTo>
                    <a:lnTo>
                      <a:pt x="504" y="16"/>
                    </a:lnTo>
                    <a:lnTo>
                      <a:pt x="628" y="104"/>
                    </a:lnTo>
                    <a:lnTo>
                      <a:pt x="724" y="200"/>
                    </a:lnTo>
                    <a:lnTo>
                      <a:pt x="604" y="308"/>
                    </a:lnTo>
                    <a:lnTo>
                      <a:pt x="448" y="368"/>
                    </a:lnTo>
                    <a:lnTo>
                      <a:pt x="248" y="360"/>
                    </a:lnTo>
                    <a:lnTo>
                      <a:pt x="120" y="308"/>
                    </a:lnTo>
                    <a:lnTo>
                      <a:pt x="0" y="224"/>
                    </a:lnTo>
                    <a:close/>
                  </a:path>
                </a:pathLst>
              </a:custGeom>
              <a:noFill/>
              <a:ln w="28575" cmpd="sng">
                <a:solidFill>
                  <a:srgbClr val="9999FF"/>
                </a:solidFill>
                <a:round/>
                <a:headEnd/>
                <a:tailEnd/>
              </a:ln>
              <a:effectLst/>
            </p:spPr>
            <p:txBody>
              <a:bodyPr/>
              <a:lstStyle/>
              <a:p>
                <a:endParaRPr lang="el-GR"/>
              </a:p>
            </p:txBody>
          </p:sp>
          <p:sp>
            <p:nvSpPr>
              <p:cNvPr id="57606" name="Freeform 262"/>
              <p:cNvSpPr>
                <a:spLocks/>
              </p:cNvSpPr>
              <p:nvPr/>
            </p:nvSpPr>
            <p:spPr bwMode="auto">
              <a:xfrm>
                <a:off x="2084" y="1504"/>
                <a:ext cx="660" cy="716"/>
              </a:xfrm>
              <a:custGeom>
                <a:avLst/>
                <a:gdLst/>
                <a:ahLst/>
                <a:cxnLst>
                  <a:cxn ang="0">
                    <a:pos x="0" y="172"/>
                  </a:cxn>
                  <a:cxn ang="0">
                    <a:pos x="168" y="60"/>
                  </a:cxn>
                  <a:cxn ang="0">
                    <a:pos x="348" y="0"/>
                  </a:cxn>
                  <a:cxn ang="0">
                    <a:pos x="520" y="0"/>
                  </a:cxn>
                  <a:cxn ang="0">
                    <a:pos x="648" y="112"/>
                  </a:cxn>
                  <a:cxn ang="0">
                    <a:pos x="660" y="280"/>
                  </a:cxn>
                  <a:cxn ang="0">
                    <a:pos x="632" y="432"/>
                  </a:cxn>
                  <a:cxn ang="0">
                    <a:pos x="544" y="624"/>
                  </a:cxn>
                  <a:cxn ang="0">
                    <a:pos x="572" y="692"/>
                  </a:cxn>
                  <a:cxn ang="0">
                    <a:pos x="640" y="716"/>
                  </a:cxn>
                </a:cxnLst>
                <a:rect l="0" t="0" r="r" b="b"/>
                <a:pathLst>
                  <a:path w="660" h="716">
                    <a:moveTo>
                      <a:pt x="0" y="172"/>
                    </a:moveTo>
                    <a:lnTo>
                      <a:pt x="168" y="60"/>
                    </a:lnTo>
                    <a:lnTo>
                      <a:pt x="348" y="0"/>
                    </a:lnTo>
                    <a:lnTo>
                      <a:pt x="520" y="0"/>
                    </a:lnTo>
                    <a:lnTo>
                      <a:pt x="648" y="112"/>
                    </a:lnTo>
                    <a:lnTo>
                      <a:pt x="660" y="280"/>
                    </a:lnTo>
                    <a:lnTo>
                      <a:pt x="632" y="432"/>
                    </a:lnTo>
                    <a:lnTo>
                      <a:pt x="544" y="624"/>
                    </a:lnTo>
                    <a:lnTo>
                      <a:pt x="572" y="692"/>
                    </a:lnTo>
                    <a:lnTo>
                      <a:pt x="640" y="716"/>
                    </a:lnTo>
                  </a:path>
                </a:pathLst>
              </a:custGeom>
              <a:noFill/>
              <a:ln w="28575" cmpd="sng">
                <a:solidFill>
                  <a:srgbClr val="9999FF"/>
                </a:solidFill>
                <a:round/>
                <a:headEnd/>
                <a:tailEnd/>
              </a:ln>
              <a:effectLst/>
            </p:spPr>
            <p:txBody>
              <a:bodyPr/>
              <a:lstStyle/>
              <a:p>
                <a:endParaRPr lang="el-GR"/>
              </a:p>
            </p:txBody>
          </p:sp>
          <p:sp>
            <p:nvSpPr>
              <p:cNvPr id="57607" name="Freeform 263"/>
              <p:cNvSpPr>
                <a:spLocks/>
              </p:cNvSpPr>
              <p:nvPr/>
            </p:nvSpPr>
            <p:spPr bwMode="auto">
              <a:xfrm>
                <a:off x="2980" y="1468"/>
                <a:ext cx="664" cy="752"/>
              </a:xfrm>
              <a:custGeom>
                <a:avLst/>
                <a:gdLst/>
                <a:ahLst/>
                <a:cxnLst>
                  <a:cxn ang="0">
                    <a:pos x="664" y="160"/>
                  </a:cxn>
                  <a:cxn ang="0">
                    <a:pos x="516" y="36"/>
                  </a:cxn>
                  <a:cxn ang="0">
                    <a:pos x="340" y="0"/>
                  </a:cxn>
                  <a:cxn ang="0">
                    <a:pos x="160" y="12"/>
                  </a:cxn>
                  <a:cxn ang="0">
                    <a:pos x="28" y="120"/>
                  </a:cxn>
                  <a:cxn ang="0">
                    <a:pos x="0" y="304"/>
                  </a:cxn>
                  <a:cxn ang="0">
                    <a:pos x="40" y="456"/>
                  </a:cxn>
                  <a:cxn ang="0">
                    <a:pos x="144" y="656"/>
                  </a:cxn>
                  <a:cxn ang="0">
                    <a:pos x="116" y="724"/>
                  </a:cxn>
                  <a:cxn ang="0">
                    <a:pos x="60" y="752"/>
                  </a:cxn>
                </a:cxnLst>
                <a:rect l="0" t="0" r="r" b="b"/>
                <a:pathLst>
                  <a:path w="664" h="752">
                    <a:moveTo>
                      <a:pt x="664" y="160"/>
                    </a:moveTo>
                    <a:lnTo>
                      <a:pt x="516" y="36"/>
                    </a:lnTo>
                    <a:lnTo>
                      <a:pt x="340" y="0"/>
                    </a:lnTo>
                    <a:lnTo>
                      <a:pt x="160" y="12"/>
                    </a:lnTo>
                    <a:lnTo>
                      <a:pt x="28" y="120"/>
                    </a:lnTo>
                    <a:lnTo>
                      <a:pt x="0" y="304"/>
                    </a:lnTo>
                    <a:lnTo>
                      <a:pt x="40" y="456"/>
                    </a:lnTo>
                    <a:lnTo>
                      <a:pt x="144" y="656"/>
                    </a:lnTo>
                    <a:lnTo>
                      <a:pt x="116" y="724"/>
                    </a:lnTo>
                    <a:lnTo>
                      <a:pt x="60" y="752"/>
                    </a:lnTo>
                  </a:path>
                </a:pathLst>
              </a:custGeom>
              <a:noFill/>
              <a:ln w="28575" cmpd="sng">
                <a:solidFill>
                  <a:srgbClr val="9999FF"/>
                </a:solidFill>
                <a:round/>
                <a:headEnd/>
                <a:tailEnd/>
              </a:ln>
              <a:effectLst/>
            </p:spPr>
            <p:txBody>
              <a:bodyPr/>
              <a:lstStyle/>
              <a:p>
                <a:endParaRPr lang="el-GR"/>
              </a:p>
            </p:txBody>
          </p:sp>
          <p:sp>
            <p:nvSpPr>
              <p:cNvPr id="57608" name="Freeform 264"/>
              <p:cNvSpPr>
                <a:spLocks/>
              </p:cNvSpPr>
              <p:nvPr/>
            </p:nvSpPr>
            <p:spPr bwMode="auto">
              <a:xfrm>
                <a:off x="2784" y="2106"/>
                <a:ext cx="183" cy="66"/>
              </a:xfrm>
              <a:custGeom>
                <a:avLst/>
                <a:gdLst/>
                <a:ahLst/>
                <a:cxnLst>
                  <a:cxn ang="0">
                    <a:pos x="0" y="6"/>
                  </a:cxn>
                  <a:cxn ang="0">
                    <a:pos x="99" y="66"/>
                  </a:cxn>
                  <a:cxn ang="0">
                    <a:pos x="183" y="0"/>
                  </a:cxn>
                </a:cxnLst>
                <a:rect l="0" t="0" r="r" b="b"/>
                <a:pathLst>
                  <a:path w="183" h="66">
                    <a:moveTo>
                      <a:pt x="0" y="6"/>
                    </a:moveTo>
                    <a:lnTo>
                      <a:pt x="99" y="66"/>
                    </a:lnTo>
                    <a:lnTo>
                      <a:pt x="183" y="0"/>
                    </a:lnTo>
                  </a:path>
                </a:pathLst>
              </a:custGeom>
              <a:noFill/>
              <a:ln w="28575" cmpd="sng">
                <a:solidFill>
                  <a:srgbClr val="9999FF"/>
                </a:solidFill>
                <a:round/>
                <a:headEnd/>
                <a:tailEnd/>
              </a:ln>
              <a:effectLst/>
            </p:spPr>
            <p:txBody>
              <a:bodyPr/>
              <a:lstStyle/>
              <a:p>
                <a:endParaRPr lang="el-GR"/>
              </a:p>
            </p:txBody>
          </p:sp>
          <p:sp>
            <p:nvSpPr>
              <p:cNvPr id="57609" name="Freeform 265"/>
              <p:cNvSpPr>
                <a:spLocks/>
              </p:cNvSpPr>
              <p:nvPr/>
            </p:nvSpPr>
            <p:spPr bwMode="auto">
              <a:xfrm>
                <a:off x="2274" y="1641"/>
                <a:ext cx="384" cy="126"/>
              </a:xfrm>
              <a:custGeom>
                <a:avLst/>
                <a:gdLst/>
                <a:ahLst/>
                <a:cxnLst>
                  <a:cxn ang="0">
                    <a:pos x="0" y="108"/>
                  </a:cxn>
                  <a:cxn ang="0">
                    <a:pos x="87" y="36"/>
                  </a:cxn>
                  <a:cxn ang="0">
                    <a:pos x="183" y="0"/>
                  </a:cxn>
                  <a:cxn ang="0">
                    <a:pos x="294" y="18"/>
                  </a:cxn>
                  <a:cxn ang="0">
                    <a:pos x="384" y="69"/>
                  </a:cxn>
                  <a:cxn ang="0">
                    <a:pos x="297" y="105"/>
                  </a:cxn>
                  <a:cxn ang="0">
                    <a:pos x="192" y="126"/>
                  </a:cxn>
                  <a:cxn ang="0">
                    <a:pos x="87" y="126"/>
                  </a:cxn>
                  <a:cxn ang="0">
                    <a:pos x="0" y="108"/>
                  </a:cxn>
                </a:cxnLst>
                <a:rect l="0" t="0" r="r" b="b"/>
                <a:pathLst>
                  <a:path w="384" h="126">
                    <a:moveTo>
                      <a:pt x="0" y="108"/>
                    </a:moveTo>
                    <a:lnTo>
                      <a:pt x="87" y="36"/>
                    </a:lnTo>
                    <a:lnTo>
                      <a:pt x="183" y="0"/>
                    </a:lnTo>
                    <a:lnTo>
                      <a:pt x="294" y="18"/>
                    </a:lnTo>
                    <a:lnTo>
                      <a:pt x="384" y="69"/>
                    </a:lnTo>
                    <a:lnTo>
                      <a:pt x="297" y="105"/>
                    </a:lnTo>
                    <a:lnTo>
                      <a:pt x="192" y="126"/>
                    </a:lnTo>
                    <a:lnTo>
                      <a:pt x="87" y="126"/>
                    </a:lnTo>
                    <a:lnTo>
                      <a:pt x="0" y="108"/>
                    </a:lnTo>
                    <a:close/>
                  </a:path>
                </a:pathLst>
              </a:custGeom>
              <a:noFill/>
              <a:ln w="28575" cmpd="sng">
                <a:solidFill>
                  <a:srgbClr val="9999FF"/>
                </a:solidFill>
                <a:round/>
                <a:headEnd/>
                <a:tailEnd/>
              </a:ln>
              <a:effectLst/>
            </p:spPr>
            <p:txBody>
              <a:bodyPr/>
              <a:lstStyle/>
              <a:p>
                <a:endParaRPr lang="el-GR"/>
              </a:p>
            </p:txBody>
          </p:sp>
          <p:sp>
            <p:nvSpPr>
              <p:cNvPr id="57610" name="Freeform 266"/>
              <p:cNvSpPr>
                <a:spLocks/>
              </p:cNvSpPr>
              <p:nvPr/>
            </p:nvSpPr>
            <p:spPr bwMode="auto">
              <a:xfrm>
                <a:off x="3105" y="1620"/>
                <a:ext cx="375" cy="126"/>
              </a:xfrm>
              <a:custGeom>
                <a:avLst/>
                <a:gdLst/>
                <a:ahLst/>
                <a:cxnLst>
                  <a:cxn ang="0">
                    <a:pos x="0" y="84"/>
                  </a:cxn>
                  <a:cxn ang="0">
                    <a:pos x="81" y="18"/>
                  </a:cxn>
                  <a:cxn ang="0">
                    <a:pos x="183" y="0"/>
                  </a:cxn>
                  <a:cxn ang="0">
                    <a:pos x="279" y="24"/>
                  </a:cxn>
                  <a:cxn ang="0">
                    <a:pos x="375" y="96"/>
                  </a:cxn>
                  <a:cxn ang="0">
                    <a:pos x="288" y="117"/>
                  </a:cxn>
                  <a:cxn ang="0">
                    <a:pos x="186" y="126"/>
                  </a:cxn>
                  <a:cxn ang="0">
                    <a:pos x="87" y="108"/>
                  </a:cxn>
                  <a:cxn ang="0">
                    <a:pos x="0" y="84"/>
                  </a:cxn>
                </a:cxnLst>
                <a:rect l="0" t="0" r="r" b="b"/>
                <a:pathLst>
                  <a:path w="375" h="126">
                    <a:moveTo>
                      <a:pt x="0" y="84"/>
                    </a:moveTo>
                    <a:lnTo>
                      <a:pt x="81" y="18"/>
                    </a:lnTo>
                    <a:lnTo>
                      <a:pt x="183" y="0"/>
                    </a:lnTo>
                    <a:lnTo>
                      <a:pt x="279" y="24"/>
                    </a:lnTo>
                    <a:lnTo>
                      <a:pt x="375" y="96"/>
                    </a:lnTo>
                    <a:lnTo>
                      <a:pt x="288" y="117"/>
                    </a:lnTo>
                    <a:lnTo>
                      <a:pt x="186" y="126"/>
                    </a:lnTo>
                    <a:lnTo>
                      <a:pt x="87" y="108"/>
                    </a:lnTo>
                    <a:lnTo>
                      <a:pt x="0" y="84"/>
                    </a:lnTo>
                    <a:close/>
                  </a:path>
                </a:pathLst>
              </a:custGeom>
              <a:noFill/>
              <a:ln w="28575" cmpd="sng">
                <a:solidFill>
                  <a:srgbClr val="9999FF"/>
                </a:solidFill>
                <a:round/>
                <a:headEnd/>
                <a:tailEnd/>
              </a:ln>
              <a:effectLst/>
            </p:spPr>
            <p:txBody>
              <a:bodyPr/>
              <a:lstStyle/>
              <a:p>
                <a:endParaRPr lang="el-GR"/>
              </a:p>
            </p:txBody>
          </p:sp>
        </p:grpSp>
        <p:grpSp>
          <p:nvGrpSpPr>
            <p:cNvPr id="57611" name="Group 267"/>
            <p:cNvGrpSpPr>
              <a:grpSpLocks/>
            </p:cNvGrpSpPr>
            <p:nvPr/>
          </p:nvGrpSpPr>
          <p:grpSpPr bwMode="auto">
            <a:xfrm>
              <a:off x="1843" y="1452"/>
              <a:ext cx="2043" cy="1750"/>
              <a:chOff x="1843" y="1452"/>
              <a:chExt cx="2043" cy="1750"/>
            </a:xfrm>
          </p:grpSpPr>
          <p:sp>
            <p:nvSpPr>
              <p:cNvPr id="57612" name="Rectangle 268"/>
              <p:cNvSpPr>
                <a:spLocks noChangeArrowheads="1"/>
              </p:cNvSpPr>
              <p:nvPr/>
            </p:nvSpPr>
            <p:spPr bwMode="auto">
              <a:xfrm>
                <a:off x="2259" y="1736"/>
                <a:ext cx="31" cy="30"/>
              </a:xfrm>
              <a:prstGeom prst="rect">
                <a:avLst/>
              </a:prstGeom>
              <a:solidFill>
                <a:srgbClr val="000000"/>
              </a:solidFill>
              <a:ln w="1588">
                <a:solidFill>
                  <a:srgbClr val="008000"/>
                </a:solidFill>
                <a:miter lim="800000"/>
                <a:headEnd/>
                <a:tailEnd/>
              </a:ln>
            </p:spPr>
            <p:txBody>
              <a:bodyPr/>
              <a:lstStyle/>
              <a:p>
                <a:endParaRPr lang="el-GR"/>
              </a:p>
            </p:txBody>
          </p:sp>
          <p:sp>
            <p:nvSpPr>
              <p:cNvPr id="57613" name="Rectangle 269"/>
              <p:cNvSpPr>
                <a:spLocks noChangeArrowheads="1"/>
              </p:cNvSpPr>
              <p:nvPr/>
            </p:nvSpPr>
            <p:spPr bwMode="auto">
              <a:xfrm>
                <a:off x="2641" y="1698"/>
                <a:ext cx="31" cy="31"/>
              </a:xfrm>
              <a:prstGeom prst="rect">
                <a:avLst/>
              </a:prstGeom>
              <a:solidFill>
                <a:srgbClr val="000000"/>
              </a:solidFill>
              <a:ln w="1588">
                <a:solidFill>
                  <a:srgbClr val="008000"/>
                </a:solidFill>
                <a:miter lim="800000"/>
                <a:headEnd/>
                <a:tailEnd/>
              </a:ln>
            </p:spPr>
            <p:txBody>
              <a:bodyPr/>
              <a:lstStyle/>
              <a:p>
                <a:endParaRPr lang="el-GR"/>
              </a:p>
            </p:txBody>
          </p:sp>
          <p:sp>
            <p:nvSpPr>
              <p:cNvPr id="57614" name="Rectangle 270"/>
              <p:cNvSpPr>
                <a:spLocks noChangeArrowheads="1"/>
              </p:cNvSpPr>
              <p:nvPr/>
            </p:nvSpPr>
            <p:spPr bwMode="auto">
              <a:xfrm>
                <a:off x="2346" y="1662"/>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615" name="Rectangle 271"/>
              <p:cNvSpPr>
                <a:spLocks noChangeArrowheads="1"/>
              </p:cNvSpPr>
              <p:nvPr/>
            </p:nvSpPr>
            <p:spPr bwMode="auto">
              <a:xfrm>
                <a:off x="2445" y="1628"/>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616" name="Rectangle 272"/>
              <p:cNvSpPr>
                <a:spLocks noChangeArrowheads="1"/>
              </p:cNvSpPr>
              <p:nvPr/>
            </p:nvSpPr>
            <p:spPr bwMode="auto">
              <a:xfrm>
                <a:off x="2553" y="1645"/>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617" name="Rectangle 273"/>
              <p:cNvSpPr>
                <a:spLocks noChangeArrowheads="1"/>
              </p:cNvSpPr>
              <p:nvPr/>
            </p:nvSpPr>
            <p:spPr bwMode="auto">
              <a:xfrm>
                <a:off x="2347" y="1753"/>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618" name="Rectangle 274"/>
              <p:cNvSpPr>
                <a:spLocks noChangeArrowheads="1"/>
              </p:cNvSpPr>
              <p:nvPr/>
            </p:nvSpPr>
            <p:spPr bwMode="auto">
              <a:xfrm>
                <a:off x="2456" y="1752"/>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619" name="Rectangle 275"/>
              <p:cNvSpPr>
                <a:spLocks noChangeArrowheads="1"/>
              </p:cNvSpPr>
              <p:nvPr/>
            </p:nvSpPr>
            <p:spPr bwMode="auto">
              <a:xfrm>
                <a:off x="2553" y="1733"/>
                <a:ext cx="30" cy="31"/>
              </a:xfrm>
              <a:prstGeom prst="rect">
                <a:avLst/>
              </a:prstGeom>
              <a:solidFill>
                <a:srgbClr val="000000"/>
              </a:solidFill>
              <a:ln w="1588">
                <a:solidFill>
                  <a:srgbClr val="008000"/>
                </a:solidFill>
                <a:miter lim="800000"/>
                <a:headEnd/>
                <a:tailEnd/>
              </a:ln>
            </p:spPr>
            <p:txBody>
              <a:bodyPr/>
              <a:lstStyle/>
              <a:p>
                <a:endParaRPr lang="el-GR"/>
              </a:p>
            </p:txBody>
          </p:sp>
          <p:sp>
            <p:nvSpPr>
              <p:cNvPr id="57620" name="Rectangle 276"/>
              <p:cNvSpPr>
                <a:spLocks noChangeArrowheads="1"/>
              </p:cNvSpPr>
              <p:nvPr/>
            </p:nvSpPr>
            <p:spPr bwMode="auto">
              <a:xfrm>
                <a:off x="3464" y="1704"/>
                <a:ext cx="30" cy="31"/>
              </a:xfrm>
              <a:prstGeom prst="rect">
                <a:avLst/>
              </a:prstGeom>
              <a:solidFill>
                <a:srgbClr val="000000"/>
              </a:solidFill>
              <a:ln w="1588">
                <a:solidFill>
                  <a:srgbClr val="008000"/>
                </a:solidFill>
                <a:miter lim="800000"/>
                <a:headEnd/>
                <a:tailEnd/>
              </a:ln>
            </p:spPr>
            <p:txBody>
              <a:bodyPr/>
              <a:lstStyle/>
              <a:p>
                <a:endParaRPr lang="el-GR"/>
              </a:p>
            </p:txBody>
          </p:sp>
          <p:sp>
            <p:nvSpPr>
              <p:cNvPr id="57621" name="Rectangle 277"/>
              <p:cNvSpPr>
                <a:spLocks noChangeArrowheads="1"/>
              </p:cNvSpPr>
              <p:nvPr/>
            </p:nvSpPr>
            <p:spPr bwMode="auto">
              <a:xfrm>
                <a:off x="3090" y="1693"/>
                <a:ext cx="30" cy="31"/>
              </a:xfrm>
              <a:prstGeom prst="rect">
                <a:avLst/>
              </a:prstGeom>
              <a:solidFill>
                <a:srgbClr val="000000"/>
              </a:solidFill>
              <a:ln w="1588">
                <a:solidFill>
                  <a:srgbClr val="008000"/>
                </a:solidFill>
                <a:miter lim="800000"/>
                <a:headEnd/>
                <a:tailEnd/>
              </a:ln>
            </p:spPr>
            <p:txBody>
              <a:bodyPr/>
              <a:lstStyle/>
              <a:p>
                <a:endParaRPr lang="el-GR"/>
              </a:p>
            </p:txBody>
          </p:sp>
          <p:sp>
            <p:nvSpPr>
              <p:cNvPr id="57622" name="Rectangle 278"/>
              <p:cNvSpPr>
                <a:spLocks noChangeArrowheads="1"/>
              </p:cNvSpPr>
              <p:nvPr/>
            </p:nvSpPr>
            <p:spPr bwMode="auto">
              <a:xfrm>
                <a:off x="3371" y="1634"/>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623" name="Rectangle 279"/>
              <p:cNvSpPr>
                <a:spLocks noChangeArrowheads="1"/>
              </p:cNvSpPr>
              <p:nvPr/>
            </p:nvSpPr>
            <p:spPr bwMode="auto">
              <a:xfrm>
                <a:off x="3274" y="1607"/>
                <a:ext cx="30" cy="31"/>
              </a:xfrm>
              <a:prstGeom prst="rect">
                <a:avLst/>
              </a:prstGeom>
              <a:solidFill>
                <a:srgbClr val="000000"/>
              </a:solidFill>
              <a:ln w="1588">
                <a:solidFill>
                  <a:srgbClr val="008000"/>
                </a:solidFill>
                <a:miter lim="800000"/>
                <a:headEnd/>
                <a:tailEnd/>
              </a:ln>
            </p:spPr>
            <p:txBody>
              <a:bodyPr/>
              <a:lstStyle/>
              <a:p>
                <a:endParaRPr lang="el-GR"/>
              </a:p>
            </p:txBody>
          </p:sp>
          <p:sp>
            <p:nvSpPr>
              <p:cNvPr id="57624" name="Rectangle 280"/>
              <p:cNvSpPr>
                <a:spLocks noChangeArrowheads="1"/>
              </p:cNvSpPr>
              <p:nvPr/>
            </p:nvSpPr>
            <p:spPr bwMode="auto">
              <a:xfrm>
                <a:off x="3170" y="1628"/>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625" name="Rectangle 281"/>
              <p:cNvSpPr>
                <a:spLocks noChangeArrowheads="1"/>
              </p:cNvSpPr>
              <p:nvPr/>
            </p:nvSpPr>
            <p:spPr bwMode="auto">
              <a:xfrm>
                <a:off x="3379" y="1724"/>
                <a:ext cx="31" cy="30"/>
              </a:xfrm>
              <a:prstGeom prst="rect">
                <a:avLst/>
              </a:prstGeom>
              <a:solidFill>
                <a:srgbClr val="000000"/>
              </a:solidFill>
              <a:ln w="1588">
                <a:solidFill>
                  <a:srgbClr val="008000"/>
                </a:solidFill>
                <a:miter lim="800000"/>
                <a:headEnd/>
                <a:tailEnd/>
              </a:ln>
            </p:spPr>
            <p:txBody>
              <a:bodyPr/>
              <a:lstStyle/>
              <a:p>
                <a:endParaRPr lang="el-GR"/>
              </a:p>
            </p:txBody>
          </p:sp>
          <p:sp>
            <p:nvSpPr>
              <p:cNvPr id="57626" name="Rectangle 282"/>
              <p:cNvSpPr>
                <a:spLocks noChangeArrowheads="1"/>
              </p:cNvSpPr>
              <p:nvPr/>
            </p:nvSpPr>
            <p:spPr bwMode="auto">
              <a:xfrm>
                <a:off x="3281" y="1733"/>
                <a:ext cx="30" cy="31"/>
              </a:xfrm>
              <a:prstGeom prst="rect">
                <a:avLst/>
              </a:prstGeom>
              <a:solidFill>
                <a:srgbClr val="000000"/>
              </a:solidFill>
              <a:ln w="1588">
                <a:solidFill>
                  <a:srgbClr val="008000"/>
                </a:solidFill>
                <a:miter lim="800000"/>
                <a:headEnd/>
                <a:tailEnd/>
              </a:ln>
            </p:spPr>
            <p:txBody>
              <a:bodyPr/>
              <a:lstStyle/>
              <a:p>
                <a:endParaRPr lang="el-GR"/>
              </a:p>
            </p:txBody>
          </p:sp>
          <p:sp>
            <p:nvSpPr>
              <p:cNvPr id="57627" name="Rectangle 283"/>
              <p:cNvSpPr>
                <a:spLocks noChangeArrowheads="1"/>
              </p:cNvSpPr>
              <p:nvPr/>
            </p:nvSpPr>
            <p:spPr bwMode="auto">
              <a:xfrm>
                <a:off x="3177" y="1715"/>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628" name="Rectangle 284"/>
              <p:cNvSpPr>
                <a:spLocks noChangeArrowheads="1"/>
              </p:cNvSpPr>
              <p:nvPr/>
            </p:nvSpPr>
            <p:spPr bwMode="auto">
              <a:xfrm>
                <a:off x="2445" y="1676"/>
                <a:ext cx="30" cy="31"/>
              </a:xfrm>
              <a:prstGeom prst="rect">
                <a:avLst/>
              </a:prstGeom>
              <a:solidFill>
                <a:srgbClr val="000000"/>
              </a:solidFill>
              <a:ln w="1588">
                <a:solidFill>
                  <a:srgbClr val="008000"/>
                </a:solidFill>
                <a:miter lim="800000"/>
                <a:headEnd/>
                <a:tailEnd/>
              </a:ln>
            </p:spPr>
            <p:txBody>
              <a:bodyPr/>
              <a:lstStyle/>
              <a:p>
                <a:endParaRPr lang="el-GR"/>
              </a:p>
            </p:txBody>
          </p:sp>
          <p:sp>
            <p:nvSpPr>
              <p:cNvPr id="57629" name="Rectangle 285"/>
              <p:cNvSpPr>
                <a:spLocks noChangeArrowheads="1"/>
              </p:cNvSpPr>
              <p:nvPr/>
            </p:nvSpPr>
            <p:spPr bwMode="auto">
              <a:xfrm>
                <a:off x="3274" y="1656"/>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630" name="Rectangle 286"/>
              <p:cNvSpPr>
                <a:spLocks noChangeArrowheads="1"/>
              </p:cNvSpPr>
              <p:nvPr/>
            </p:nvSpPr>
            <p:spPr bwMode="auto">
              <a:xfrm>
                <a:off x="1843" y="1929"/>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631" name="Rectangle 287"/>
              <p:cNvSpPr>
                <a:spLocks noChangeArrowheads="1"/>
              </p:cNvSpPr>
              <p:nvPr/>
            </p:nvSpPr>
            <p:spPr bwMode="auto">
              <a:xfrm>
                <a:off x="1868" y="2082"/>
                <a:ext cx="30" cy="31"/>
              </a:xfrm>
              <a:prstGeom prst="rect">
                <a:avLst/>
              </a:prstGeom>
              <a:solidFill>
                <a:srgbClr val="000000"/>
              </a:solidFill>
              <a:ln w="1588">
                <a:solidFill>
                  <a:srgbClr val="008000"/>
                </a:solidFill>
                <a:miter lim="800000"/>
                <a:headEnd/>
                <a:tailEnd/>
              </a:ln>
            </p:spPr>
            <p:txBody>
              <a:bodyPr/>
              <a:lstStyle/>
              <a:p>
                <a:endParaRPr lang="el-GR"/>
              </a:p>
            </p:txBody>
          </p:sp>
          <p:sp>
            <p:nvSpPr>
              <p:cNvPr id="57632" name="Rectangle 288"/>
              <p:cNvSpPr>
                <a:spLocks noChangeArrowheads="1"/>
              </p:cNvSpPr>
              <p:nvPr/>
            </p:nvSpPr>
            <p:spPr bwMode="auto">
              <a:xfrm>
                <a:off x="1899" y="2272"/>
                <a:ext cx="31" cy="30"/>
              </a:xfrm>
              <a:prstGeom prst="rect">
                <a:avLst/>
              </a:prstGeom>
              <a:solidFill>
                <a:srgbClr val="000000"/>
              </a:solidFill>
              <a:ln w="1588">
                <a:solidFill>
                  <a:srgbClr val="008000"/>
                </a:solidFill>
                <a:miter lim="800000"/>
                <a:headEnd/>
                <a:tailEnd/>
              </a:ln>
            </p:spPr>
            <p:txBody>
              <a:bodyPr/>
              <a:lstStyle/>
              <a:p>
                <a:endParaRPr lang="el-GR"/>
              </a:p>
            </p:txBody>
          </p:sp>
          <p:sp>
            <p:nvSpPr>
              <p:cNvPr id="57633" name="Rectangle 289"/>
              <p:cNvSpPr>
                <a:spLocks noChangeArrowheads="1"/>
              </p:cNvSpPr>
              <p:nvPr/>
            </p:nvSpPr>
            <p:spPr bwMode="auto">
              <a:xfrm>
                <a:off x="1958" y="2456"/>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634" name="Rectangle 290"/>
              <p:cNvSpPr>
                <a:spLocks noChangeArrowheads="1"/>
              </p:cNvSpPr>
              <p:nvPr/>
            </p:nvSpPr>
            <p:spPr bwMode="auto">
              <a:xfrm>
                <a:off x="2021" y="2646"/>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635" name="Rectangle 291"/>
              <p:cNvSpPr>
                <a:spLocks noChangeArrowheads="1"/>
              </p:cNvSpPr>
              <p:nvPr/>
            </p:nvSpPr>
            <p:spPr bwMode="auto">
              <a:xfrm>
                <a:off x="2099" y="2827"/>
                <a:ext cx="31" cy="30"/>
              </a:xfrm>
              <a:prstGeom prst="rect">
                <a:avLst/>
              </a:prstGeom>
              <a:solidFill>
                <a:srgbClr val="000000"/>
              </a:solidFill>
              <a:ln w="1588">
                <a:solidFill>
                  <a:srgbClr val="008000"/>
                </a:solidFill>
                <a:miter lim="800000"/>
                <a:headEnd/>
                <a:tailEnd/>
              </a:ln>
            </p:spPr>
            <p:txBody>
              <a:bodyPr/>
              <a:lstStyle/>
              <a:p>
                <a:endParaRPr lang="el-GR"/>
              </a:p>
            </p:txBody>
          </p:sp>
          <p:sp>
            <p:nvSpPr>
              <p:cNvPr id="57636" name="Rectangle 292"/>
              <p:cNvSpPr>
                <a:spLocks noChangeArrowheads="1"/>
              </p:cNvSpPr>
              <p:nvPr/>
            </p:nvSpPr>
            <p:spPr bwMode="auto">
              <a:xfrm>
                <a:off x="2218" y="2950"/>
                <a:ext cx="31" cy="31"/>
              </a:xfrm>
              <a:prstGeom prst="rect">
                <a:avLst/>
              </a:prstGeom>
              <a:solidFill>
                <a:srgbClr val="000000"/>
              </a:solidFill>
              <a:ln w="1588">
                <a:solidFill>
                  <a:srgbClr val="008000"/>
                </a:solidFill>
                <a:miter lim="800000"/>
                <a:headEnd/>
                <a:tailEnd/>
              </a:ln>
            </p:spPr>
            <p:txBody>
              <a:bodyPr/>
              <a:lstStyle/>
              <a:p>
                <a:endParaRPr lang="el-GR"/>
              </a:p>
            </p:txBody>
          </p:sp>
          <p:sp>
            <p:nvSpPr>
              <p:cNvPr id="57637" name="Rectangle 293"/>
              <p:cNvSpPr>
                <a:spLocks noChangeArrowheads="1"/>
              </p:cNvSpPr>
              <p:nvPr/>
            </p:nvSpPr>
            <p:spPr bwMode="auto">
              <a:xfrm>
                <a:off x="2359" y="3050"/>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638" name="Rectangle 294"/>
              <p:cNvSpPr>
                <a:spLocks noChangeArrowheads="1"/>
              </p:cNvSpPr>
              <p:nvPr/>
            </p:nvSpPr>
            <p:spPr bwMode="auto">
              <a:xfrm>
                <a:off x="2514" y="3127"/>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639" name="Rectangle 295"/>
              <p:cNvSpPr>
                <a:spLocks noChangeArrowheads="1"/>
              </p:cNvSpPr>
              <p:nvPr/>
            </p:nvSpPr>
            <p:spPr bwMode="auto">
              <a:xfrm>
                <a:off x="2686" y="3171"/>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640" name="Rectangle 296"/>
              <p:cNvSpPr>
                <a:spLocks noChangeArrowheads="1"/>
              </p:cNvSpPr>
              <p:nvPr/>
            </p:nvSpPr>
            <p:spPr bwMode="auto">
              <a:xfrm>
                <a:off x="2873" y="3172"/>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641" name="Rectangle 297"/>
              <p:cNvSpPr>
                <a:spLocks noChangeArrowheads="1"/>
              </p:cNvSpPr>
              <p:nvPr/>
            </p:nvSpPr>
            <p:spPr bwMode="auto">
              <a:xfrm>
                <a:off x="3063" y="3155"/>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642" name="Rectangle 298"/>
              <p:cNvSpPr>
                <a:spLocks noChangeArrowheads="1"/>
              </p:cNvSpPr>
              <p:nvPr/>
            </p:nvSpPr>
            <p:spPr bwMode="auto">
              <a:xfrm>
                <a:off x="3241" y="3113"/>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643" name="Rectangle 299"/>
              <p:cNvSpPr>
                <a:spLocks noChangeArrowheads="1"/>
              </p:cNvSpPr>
              <p:nvPr/>
            </p:nvSpPr>
            <p:spPr bwMode="auto">
              <a:xfrm>
                <a:off x="3406" y="3045"/>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644" name="Rectangle 300"/>
              <p:cNvSpPr>
                <a:spLocks noChangeArrowheads="1"/>
              </p:cNvSpPr>
              <p:nvPr/>
            </p:nvSpPr>
            <p:spPr bwMode="auto">
              <a:xfrm>
                <a:off x="3542" y="2944"/>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645" name="Rectangle 301"/>
              <p:cNvSpPr>
                <a:spLocks noChangeArrowheads="1"/>
              </p:cNvSpPr>
              <p:nvPr/>
            </p:nvSpPr>
            <p:spPr bwMode="auto">
              <a:xfrm>
                <a:off x="3642" y="2812"/>
                <a:ext cx="31" cy="30"/>
              </a:xfrm>
              <a:prstGeom prst="rect">
                <a:avLst/>
              </a:prstGeom>
              <a:solidFill>
                <a:srgbClr val="000000"/>
              </a:solidFill>
              <a:ln w="1588">
                <a:solidFill>
                  <a:srgbClr val="008000"/>
                </a:solidFill>
                <a:miter lim="800000"/>
                <a:headEnd/>
                <a:tailEnd/>
              </a:ln>
            </p:spPr>
            <p:txBody>
              <a:bodyPr/>
              <a:lstStyle/>
              <a:p>
                <a:endParaRPr lang="el-GR"/>
              </a:p>
            </p:txBody>
          </p:sp>
          <p:sp>
            <p:nvSpPr>
              <p:cNvPr id="57646" name="Rectangle 302"/>
              <p:cNvSpPr>
                <a:spLocks noChangeArrowheads="1"/>
              </p:cNvSpPr>
              <p:nvPr/>
            </p:nvSpPr>
            <p:spPr bwMode="auto">
              <a:xfrm>
                <a:off x="3720" y="2623"/>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647" name="Rectangle 303"/>
              <p:cNvSpPr>
                <a:spLocks noChangeArrowheads="1"/>
              </p:cNvSpPr>
              <p:nvPr/>
            </p:nvSpPr>
            <p:spPr bwMode="auto">
              <a:xfrm>
                <a:off x="3766" y="2421"/>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648" name="Rectangle 304"/>
              <p:cNvSpPr>
                <a:spLocks noChangeArrowheads="1"/>
              </p:cNvSpPr>
              <p:nvPr/>
            </p:nvSpPr>
            <p:spPr bwMode="auto">
              <a:xfrm>
                <a:off x="3807" y="2221"/>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649" name="Rectangle 305"/>
              <p:cNvSpPr>
                <a:spLocks noChangeArrowheads="1"/>
              </p:cNvSpPr>
              <p:nvPr/>
            </p:nvSpPr>
            <p:spPr bwMode="auto">
              <a:xfrm>
                <a:off x="3836" y="2024"/>
                <a:ext cx="31" cy="31"/>
              </a:xfrm>
              <a:prstGeom prst="rect">
                <a:avLst/>
              </a:prstGeom>
              <a:solidFill>
                <a:srgbClr val="000000"/>
              </a:solidFill>
              <a:ln w="1588">
                <a:solidFill>
                  <a:srgbClr val="008000"/>
                </a:solidFill>
                <a:miter lim="800000"/>
                <a:headEnd/>
                <a:tailEnd/>
              </a:ln>
            </p:spPr>
            <p:txBody>
              <a:bodyPr/>
              <a:lstStyle/>
              <a:p>
                <a:endParaRPr lang="el-GR"/>
              </a:p>
            </p:txBody>
          </p:sp>
          <p:sp>
            <p:nvSpPr>
              <p:cNvPr id="57650" name="Rectangle 306"/>
              <p:cNvSpPr>
                <a:spLocks noChangeArrowheads="1"/>
              </p:cNvSpPr>
              <p:nvPr/>
            </p:nvSpPr>
            <p:spPr bwMode="auto">
              <a:xfrm>
                <a:off x="3856" y="1878"/>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651" name="Rectangle 307"/>
              <p:cNvSpPr>
                <a:spLocks noChangeArrowheads="1"/>
              </p:cNvSpPr>
              <p:nvPr/>
            </p:nvSpPr>
            <p:spPr bwMode="auto">
              <a:xfrm>
                <a:off x="2075" y="1662"/>
                <a:ext cx="31" cy="30"/>
              </a:xfrm>
              <a:prstGeom prst="rect">
                <a:avLst/>
              </a:prstGeom>
              <a:solidFill>
                <a:srgbClr val="000000"/>
              </a:solidFill>
              <a:ln w="1588">
                <a:solidFill>
                  <a:srgbClr val="008000"/>
                </a:solidFill>
                <a:miter lim="800000"/>
                <a:headEnd/>
                <a:tailEnd/>
              </a:ln>
            </p:spPr>
            <p:txBody>
              <a:bodyPr/>
              <a:lstStyle/>
              <a:p>
                <a:endParaRPr lang="el-GR"/>
              </a:p>
            </p:txBody>
          </p:sp>
          <p:sp>
            <p:nvSpPr>
              <p:cNvPr id="57652" name="Rectangle 308"/>
              <p:cNvSpPr>
                <a:spLocks noChangeArrowheads="1"/>
              </p:cNvSpPr>
              <p:nvPr/>
            </p:nvSpPr>
            <p:spPr bwMode="auto">
              <a:xfrm>
                <a:off x="2239" y="1553"/>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653" name="Rectangle 309"/>
              <p:cNvSpPr>
                <a:spLocks noChangeArrowheads="1"/>
              </p:cNvSpPr>
              <p:nvPr/>
            </p:nvSpPr>
            <p:spPr bwMode="auto">
              <a:xfrm>
                <a:off x="2413" y="1492"/>
                <a:ext cx="31" cy="30"/>
              </a:xfrm>
              <a:prstGeom prst="rect">
                <a:avLst/>
              </a:prstGeom>
              <a:solidFill>
                <a:srgbClr val="000000"/>
              </a:solidFill>
              <a:ln w="1588">
                <a:solidFill>
                  <a:srgbClr val="008000"/>
                </a:solidFill>
                <a:miter lim="800000"/>
                <a:headEnd/>
                <a:tailEnd/>
              </a:ln>
            </p:spPr>
            <p:txBody>
              <a:bodyPr/>
              <a:lstStyle/>
              <a:p>
                <a:endParaRPr lang="el-GR"/>
              </a:p>
            </p:txBody>
          </p:sp>
          <p:sp>
            <p:nvSpPr>
              <p:cNvPr id="57654" name="Rectangle 310"/>
              <p:cNvSpPr>
                <a:spLocks noChangeArrowheads="1"/>
              </p:cNvSpPr>
              <p:nvPr/>
            </p:nvSpPr>
            <p:spPr bwMode="auto">
              <a:xfrm>
                <a:off x="2590" y="1493"/>
                <a:ext cx="31" cy="31"/>
              </a:xfrm>
              <a:prstGeom prst="rect">
                <a:avLst/>
              </a:prstGeom>
              <a:solidFill>
                <a:srgbClr val="000000"/>
              </a:solidFill>
              <a:ln w="1588">
                <a:solidFill>
                  <a:srgbClr val="008000"/>
                </a:solidFill>
                <a:miter lim="800000"/>
                <a:headEnd/>
                <a:tailEnd/>
              </a:ln>
            </p:spPr>
            <p:txBody>
              <a:bodyPr/>
              <a:lstStyle/>
              <a:p>
                <a:endParaRPr lang="el-GR"/>
              </a:p>
            </p:txBody>
          </p:sp>
          <p:sp>
            <p:nvSpPr>
              <p:cNvPr id="57655" name="Rectangle 311"/>
              <p:cNvSpPr>
                <a:spLocks noChangeArrowheads="1"/>
              </p:cNvSpPr>
              <p:nvPr/>
            </p:nvSpPr>
            <p:spPr bwMode="auto">
              <a:xfrm>
                <a:off x="2714" y="1598"/>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656" name="Rectangle 312"/>
              <p:cNvSpPr>
                <a:spLocks noChangeArrowheads="1"/>
              </p:cNvSpPr>
              <p:nvPr/>
            </p:nvSpPr>
            <p:spPr bwMode="auto">
              <a:xfrm>
                <a:off x="2730" y="1770"/>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657" name="Rectangle 313"/>
              <p:cNvSpPr>
                <a:spLocks noChangeArrowheads="1"/>
              </p:cNvSpPr>
              <p:nvPr/>
            </p:nvSpPr>
            <p:spPr bwMode="auto">
              <a:xfrm>
                <a:off x="2703" y="1924"/>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658" name="Rectangle 314"/>
              <p:cNvSpPr>
                <a:spLocks noChangeArrowheads="1"/>
              </p:cNvSpPr>
              <p:nvPr/>
            </p:nvSpPr>
            <p:spPr bwMode="auto">
              <a:xfrm>
                <a:off x="2612" y="2116"/>
                <a:ext cx="30" cy="31"/>
              </a:xfrm>
              <a:prstGeom prst="rect">
                <a:avLst/>
              </a:prstGeom>
              <a:solidFill>
                <a:srgbClr val="000000"/>
              </a:solidFill>
              <a:ln w="1588">
                <a:solidFill>
                  <a:srgbClr val="008000"/>
                </a:solidFill>
                <a:miter lim="800000"/>
                <a:headEnd/>
                <a:tailEnd/>
              </a:ln>
            </p:spPr>
            <p:txBody>
              <a:bodyPr/>
              <a:lstStyle/>
              <a:p>
                <a:endParaRPr lang="el-GR"/>
              </a:p>
            </p:txBody>
          </p:sp>
          <p:sp>
            <p:nvSpPr>
              <p:cNvPr id="57659" name="Rectangle 315"/>
              <p:cNvSpPr>
                <a:spLocks noChangeArrowheads="1"/>
              </p:cNvSpPr>
              <p:nvPr/>
            </p:nvSpPr>
            <p:spPr bwMode="auto">
              <a:xfrm>
                <a:off x="2640" y="2183"/>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660" name="Rectangle 316"/>
              <p:cNvSpPr>
                <a:spLocks noChangeArrowheads="1"/>
              </p:cNvSpPr>
              <p:nvPr/>
            </p:nvSpPr>
            <p:spPr bwMode="auto">
              <a:xfrm>
                <a:off x="2709" y="2204"/>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661" name="Rectangle 317"/>
              <p:cNvSpPr>
                <a:spLocks noChangeArrowheads="1"/>
              </p:cNvSpPr>
              <p:nvPr/>
            </p:nvSpPr>
            <p:spPr bwMode="auto">
              <a:xfrm>
                <a:off x="3629" y="1612"/>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662" name="Rectangle 318"/>
              <p:cNvSpPr>
                <a:spLocks noChangeArrowheads="1"/>
              </p:cNvSpPr>
              <p:nvPr/>
            </p:nvSpPr>
            <p:spPr bwMode="auto">
              <a:xfrm>
                <a:off x="3480" y="1497"/>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663" name="Rectangle 319"/>
              <p:cNvSpPr>
                <a:spLocks noChangeArrowheads="1"/>
              </p:cNvSpPr>
              <p:nvPr/>
            </p:nvSpPr>
            <p:spPr bwMode="auto">
              <a:xfrm>
                <a:off x="3305" y="1452"/>
                <a:ext cx="31" cy="30"/>
              </a:xfrm>
              <a:prstGeom prst="rect">
                <a:avLst/>
              </a:prstGeom>
              <a:solidFill>
                <a:srgbClr val="000000"/>
              </a:solidFill>
              <a:ln w="1588">
                <a:solidFill>
                  <a:srgbClr val="008000"/>
                </a:solidFill>
                <a:miter lim="800000"/>
                <a:headEnd/>
                <a:tailEnd/>
              </a:ln>
            </p:spPr>
            <p:txBody>
              <a:bodyPr/>
              <a:lstStyle/>
              <a:p>
                <a:endParaRPr lang="el-GR"/>
              </a:p>
            </p:txBody>
          </p:sp>
          <p:sp>
            <p:nvSpPr>
              <p:cNvPr id="57664" name="Rectangle 320"/>
              <p:cNvSpPr>
                <a:spLocks noChangeArrowheads="1"/>
              </p:cNvSpPr>
              <p:nvPr/>
            </p:nvSpPr>
            <p:spPr bwMode="auto">
              <a:xfrm>
                <a:off x="3128" y="1469"/>
                <a:ext cx="31" cy="30"/>
              </a:xfrm>
              <a:prstGeom prst="rect">
                <a:avLst/>
              </a:prstGeom>
              <a:solidFill>
                <a:srgbClr val="000000"/>
              </a:solidFill>
              <a:ln w="1588">
                <a:solidFill>
                  <a:srgbClr val="008000"/>
                </a:solidFill>
                <a:miter lim="800000"/>
                <a:headEnd/>
                <a:tailEnd/>
              </a:ln>
            </p:spPr>
            <p:txBody>
              <a:bodyPr/>
              <a:lstStyle/>
              <a:p>
                <a:endParaRPr lang="el-GR"/>
              </a:p>
            </p:txBody>
          </p:sp>
          <p:sp>
            <p:nvSpPr>
              <p:cNvPr id="57665" name="Rectangle 321"/>
              <p:cNvSpPr>
                <a:spLocks noChangeArrowheads="1"/>
              </p:cNvSpPr>
              <p:nvPr/>
            </p:nvSpPr>
            <p:spPr bwMode="auto">
              <a:xfrm>
                <a:off x="2995" y="1579"/>
                <a:ext cx="30" cy="31"/>
              </a:xfrm>
              <a:prstGeom prst="rect">
                <a:avLst/>
              </a:prstGeom>
              <a:solidFill>
                <a:srgbClr val="000000"/>
              </a:solidFill>
              <a:ln w="1588">
                <a:solidFill>
                  <a:srgbClr val="008000"/>
                </a:solidFill>
                <a:miter lim="800000"/>
                <a:headEnd/>
                <a:tailEnd/>
              </a:ln>
            </p:spPr>
            <p:txBody>
              <a:bodyPr/>
              <a:lstStyle/>
              <a:p>
                <a:endParaRPr lang="el-GR"/>
              </a:p>
            </p:txBody>
          </p:sp>
          <p:sp>
            <p:nvSpPr>
              <p:cNvPr id="57666" name="Rectangle 322"/>
              <p:cNvSpPr>
                <a:spLocks noChangeArrowheads="1"/>
              </p:cNvSpPr>
              <p:nvPr/>
            </p:nvSpPr>
            <p:spPr bwMode="auto">
              <a:xfrm>
                <a:off x="2962" y="1762"/>
                <a:ext cx="31" cy="31"/>
              </a:xfrm>
              <a:prstGeom prst="rect">
                <a:avLst/>
              </a:prstGeom>
              <a:solidFill>
                <a:srgbClr val="000000"/>
              </a:solidFill>
              <a:ln w="1588">
                <a:solidFill>
                  <a:srgbClr val="008000"/>
                </a:solidFill>
                <a:miter lim="800000"/>
                <a:headEnd/>
                <a:tailEnd/>
              </a:ln>
            </p:spPr>
            <p:txBody>
              <a:bodyPr/>
              <a:lstStyle/>
              <a:p>
                <a:endParaRPr lang="el-GR"/>
              </a:p>
            </p:txBody>
          </p:sp>
          <p:sp>
            <p:nvSpPr>
              <p:cNvPr id="57667" name="Rectangle 323"/>
              <p:cNvSpPr>
                <a:spLocks noChangeArrowheads="1"/>
              </p:cNvSpPr>
              <p:nvPr/>
            </p:nvSpPr>
            <p:spPr bwMode="auto">
              <a:xfrm>
                <a:off x="3005" y="1910"/>
                <a:ext cx="30" cy="31"/>
              </a:xfrm>
              <a:prstGeom prst="rect">
                <a:avLst/>
              </a:prstGeom>
              <a:solidFill>
                <a:srgbClr val="000000"/>
              </a:solidFill>
              <a:ln w="1588">
                <a:solidFill>
                  <a:srgbClr val="008000"/>
                </a:solidFill>
                <a:miter lim="800000"/>
                <a:headEnd/>
                <a:tailEnd/>
              </a:ln>
            </p:spPr>
            <p:txBody>
              <a:bodyPr/>
              <a:lstStyle/>
              <a:p>
                <a:endParaRPr lang="el-GR"/>
              </a:p>
            </p:txBody>
          </p:sp>
          <p:sp>
            <p:nvSpPr>
              <p:cNvPr id="57668" name="Rectangle 324"/>
              <p:cNvSpPr>
                <a:spLocks noChangeArrowheads="1"/>
              </p:cNvSpPr>
              <p:nvPr/>
            </p:nvSpPr>
            <p:spPr bwMode="auto">
              <a:xfrm>
                <a:off x="3109" y="2112"/>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669" name="Rectangle 325"/>
              <p:cNvSpPr>
                <a:spLocks noChangeArrowheads="1"/>
              </p:cNvSpPr>
              <p:nvPr/>
            </p:nvSpPr>
            <p:spPr bwMode="auto">
              <a:xfrm>
                <a:off x="3082" y="2178"/>
                <a:ext cx="31" cy="30"/>
              </a:xfrm>
              <a:prstGeom prst="rect">
                <a:avLst/>
              </a:prstGeom>
              <a:solidFill>
                <a:srgbClr val="000000"/>
              </a:solidFill>
              <a:ln w="1588">
                <a:solidFill>
                  <a:srgbClr val="008000"/>
                </a:solidFill>
                <a:miter lim="800000"/>
                <a:headEnd/>
                <a:tailEnd/>
              </a:ln>
            </p:spPr>
            <p:txBody>
              <a:bodyPr/>
              <a:lstStyle/>
              <a:p>
                <a:endParaRPr lang="el-GR"/>
              </a:p>
            </p:txBody>
          </p:sp>
          <p:sp>
            <p:nvSpPr>
              <p:cNvPr id="57670" name="Rectangle 326"/>
              <p:cNvSpPr>
                <a:spLocks noChangeArrowheads="1"/>
              </p:cNvSpPr>
              <p:nvPr/>
            </p:nvSpPr>
            <p:spPr bwMode="auto">
              <a:xfrm>
                <a:off x="3024" y="2208"/>
                <a:ext cx="31" cy="31"/>
              </a:xfrm>
              <a:prstGeom prst="rect">
                <a:avLst/>
              </a:prstGeom>
              <a:solidFill>
                <a:srgbClr val="000000"/>
              </a:solidFill>
              <a:ln w="1588">
                <a:solidFill>
                  <a:srgbClr val="008000"/>
                </a:solidFill>
                <a:miter lim="800000"/>
                <a:headEnd/>
                <a:tailEnd/>
              </a:ln>
            </p:spPr>
            <p:txBody>
              <a:bodyPr/>
              <a:lstStyle/>
              <a:p>
                <a:endParaRPr lang="el-GR"/>
              </a:p>
            </p:txBody>
          </p:sp>
          <p:sp>
            <p:nvSpPr>
              <p:cNvPr id="57671" name="Rectangle 327"/>
              <p:cNvSpPr>
                <a:spLocks noChangeArrowheads="1"/>
              </p:cNvSpPr>
              <p:nvPr/>
            </p:nvSpPr>
            <p:spPr bwMode="auto">
              <a:xfrm>
                <a:off x="2518" y="2572"/>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672" name="Rectangle 328"/>
              <p:cNvSpPr>
                <a:spLocks noChangeArrowheads="1"/>
              </p:cNvSpPr>
              <p:nvPr/>
            </p:nvSpPr>
            <p:spPr bwMode="auto">
              <a:xfrm>
                <a:off x="3235" y="2550"/>
                <a:ext cx="30" cy="31"/>
              </a:xfrm>
              <a:prstGeom prst="rect">
                <a:avLst/>
              </a:prstGeom>
              <a:solidFill>
                <a:srgbClr val="000000"/>
              </a:solidFill>
              <a:ln w="1588">
                <a:solidFill>
                  <a:srgbClr val="008000"/>
                </a:solidFill>
                <a:miter lim="800000"/>
                <a:headEnd/>
                <a:tailEnd/>
              </a:ln>
            </p:spPr>
            <p:txBody>
              <a:bodyPr/>
              <a:lstStyle/>
              <a:p>
                <a:endParaRPr lang="el-GR"/>
              </a:p>
            </p:txBody>
          </p:sp>
          <p:sp>
            <p:nvSpPr>
              <p:cNvPr id="57673" name="Rectangle 329"/>
              <p:cNvSpPr>
                <a:spLocks noChangeArrowheads="1"/>
              </p:cNvSpPr>
              <p:nvPr/>
            </p:nvSpPr>
            <p:spPr bwMode="auto">
              <a:xfrm>
                <a:off x="2825" y="2351"/>
                <a:ext cx="31" cy="31"/>
              </a:xfrm>
              <a:prstGeom prst="rect">
                <a:avLst/>
              </a:prstGeom>
              <a:solidFill>
                <a:srgbClr val="000000"/>
              </a:solidFill>
              <a:ln w="1588">
                <a:solidFill>
                  <a:srgbClr val="008000"/>
                </a:solidFill>
                <a:miter lim="800000"/>
                <a:headEnd/>
                <a:tailEnd/>
              </a:ln>
            </p:spPr>
            <p:txBody>
              <a:bodyPr/>
              <a:lstStyle/>
              <a:p>
                <a:endParaRPr lang="el-GR"/>
              </a:p>
            </p:txBody>
          </p:sp>
          <p:sp>
            <p:nvSpPr>
              <p:cNvPr id="57674" name="Rectangle 330"/>
              <p:cNvSpPr>
                <a:spLocks noChangeArrowheads="1"/>
              </p:cNvSpPr>
              <p:nvPr/>
            </p:nvSpPr>
            <p:spPr bwMode="auto">
              <a:xfrm>
                <a:off x="2569" y="2492"/>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675" name="Rectangle 331"/>
              <p:cNvSpPr>
                <a:spLocks noChangeArrowheads="1"/>
              </p:cNvSpPr>
              <p:nvPr/>
            </p:nvSpPr>
            <p:spPr bwMode="auto">
              <a:xfrm>
                <a:off x="2661" y="2398"/>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676" name="Rectangle 332"/>
              <p:cNvSpPr>
                <a:spLocks noChangeArrowheads="1"/>
              </p:cNvSpPr>
              <p:nvPr/>
            </p:nvSpPr>
            <p:spPr bwMode="auto">
              <a:xfrm>
                <a:off x="3144" y="2456"/>
                <a:ext cx="31" cy="30"/>
              </a:xfrm>
              <a:prstGeom prst="rect">
                <a:avLst/>
              </a:prstGeom>
              <a:solidFill>
                <a:srgbClr val="000000"/>
              </a:solidFill>
              <a:ln w="1588">
                <a:solidFill>
                  <a:srgbClr val="008000"/>
                </a:solidFill>
                <a:miter lim="800000"/>
                <a:headEnd/>
                <a:tailEnd/>
              </a:ln>
            </p:spPr>
            <p:txBody>
              <a:bodyPr/>
              <a:lstStyle/>
              <a:p>
                <a:endParaRPr lang="el-GR"/>
              </a:p>
            </p:txBody>
          </p:sp>
          <p:sp>
            <p:nvSpPr>
              <p:cNvPr id="57677" name="Rectangle 333"/>
              <p:cNvSpPr>
                <a:spLocks noChangeArrowheads="1"/>
              </p:cNvSpPr>
              <p:nvPr/>
            </p:nvSpPr>
            <p:spPr bwMode="auto">
              <a:xfrm>
                <a:off x="3017" y="2367"/>
                <a:ext cx="30" cy="31"/>
              </a:xfrm>
              <a:prstGeom prst="rect">
                <a:avLst/>
              </a:prstGeom>
              <a:solidFill>
                <a:srgbClr val="000000"/>
              </a:solidFill>
              <a:ln w="1588">
                <a:solidFill>
                  <a:srgbClr val="008000"/>
                </a:solidFill>
                <a:miter lim="800000"/>
                <a:headEnd/>
                <a:tailEnd/>
              </a:ln>
            </p:spPr>
            <p:txBody>
              <a:bodyPr/>
              <a:lstStyle/>
              <a:p>
                <a:endParaRPr lang="el-GR"/>
              </a:p>
            </p:txBody>
          </p:sp>
          <p:sp>
            <p:nvSpPr>
              <p:cNvPr id="57678" name="Rectangle 334"/>
              <p:cNvSpPr>
                <a:spLocks noChangeArrowheads="1"/>
              </p:cNvSpPr>
              <p:nvPr/>
            </p:nvSpPr>
            <p:spPr bwMode="auto">
              <a:xfrm>
                <a:off x="2632" y="2659"/>
                <a:ext cx="30" cy="31"/>
              </a:xfrm>
              <a:prstGeom prst="rect">
                <a:avLst/>
              </a:prstGeom>
              <a:solidFill>
                <a:srgbClr val="000000"/>
              </a:solidFill>
              <a:ln w="1588">
                <a:solidFill>
                  <a:srgbClr val="008000"/>
                </a:solidFill>
                <a:miter lim="800000"/>
                <a:headEnd/>
                <a:tailEnd/>
              </a:ln>
            </p:spPr>
            <p:txBody>
              <a:bodyPr/>
              <a:lstStyle/>
              <a:p>
                <a:endParaRPr lang="el-GR"/>
              </a:p>
            </p:txBody>
          </p:sp>
          <p:sp>
            <p:nvSpPr>
              <p:cNvPr id="57679" name="Rectangle 335"/>
              <p:cNvSpPr>
                <a:spLocks noChangeArrowheads="1"/>
              </p:cNvSpPr>
              <p:nvPr/>
            </p:nvSpPr>
            <p:spPr bwMode="auto">
              <a:xfrm>
                <a:off x="2761" y="2710"/>
                <a:ext cx="31" cy="31"/>
              </a:xfrm>
              <a:prstGeom prst="rect">
                <a:avLst/>
              </a:prstGeom>
              <a:solidFill>
                <a:srgbClr val="000000"/>
              </a:solidFill>
              <a:ln w="1588">
                <a:solidFill>
                  <a:srgbClr val="008000"/>
                </a:solidFill>
                <a:miter lim="800000"/>
                <a:headEnd/>
                <a:tailEnd/>
              </a:ln>
            </p:spPr>
            <p:txBody>
              <a:bodyPr/>
              <a:lstStyle/>
              <a:p>
                <a:endParaRPr lang="el-GR"/>
              </a:p>
            </p:txBody>
          </p:sp>
          <p:sp>
            <p:nvSpPr>
              <p:cNvPr id="57680" name="Rectangle 336"/>
              <p:cNvSpPr>
                <a:spLocks noChangeArrowheads="1"/>
              </p:cNvSpPr>
              <p:nvPr/>
            </p:nvSpPr>
            <p:spPr bwMode="auto">
              <a:xfrm>
                <a:off x="2960" y="2719"/>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681" name="Rectangle 337"/>
              <p:cNvSpPr>
                <a:spLocks noChangeArrowheads="1"/>
              </p:cNvSpPr>
              <p:nvPr/>
            </p:nvSpPr>
            <p:spPr bwMode="auto">
              <a:xfrm>
                <a:off x="3120" y="2659"/>
                <a:ext cx="30" cy="31"/>
              </a:xfrm>
              <a:prstGeom prst="rect">
                <a:avLst/>
              </a:prstGeom>
              <a:solidFill>
                <a:srgbClr val="000000"/>
              </a:solidFill>
              <a:ln w="1588">
                <a:solidFill>
                  <a:srgbClr val="008000"/>
                </a:solidFill>
                <a:miter lim="800000"/>
                <a:headEnd/>
                <a:tailEnd/>
              </a:ln>
            </p:spPr>
            <p:txBody>
              <a:bodyPr/>
              <a:lstStyle/>
              <a:p>
                <a:endParaRPr lang="el-GR"/>
              </a:p>
            </p:txBody>
          </p:sp>
          <p:sp>
            <p:nvSpPr>
              <p:cNvPr id="57682" name="Rectangle 338"/>
              <p:cNvSpPr>
                <a:spLocks noChangeArrowheads="1"/>
              </p:cNvSpPr>
              <p:nvPr/>
            </p:nvSpPr>
            <p:spPr bwMode="auto">
              <a:xfrm>
                <a:off x="2868" y="2156"/>
                <a:ext cx="30" cy="31"/>
              </a:xfrm>
              <a:prstGeom prst="rect">
                <a:avLst/>
              </a:prstGeom>
              <a:solidFill>
                <a:srgbClr val="000000"/>
              </a:solidFill>
              <a:ln w="1588">
                <a:solidFill>
                  <a:srgbClr val="008000"/>
                </a:solidFill>
                <a:miter lim="800000"/>
                <a:headEnd/>
                <a:tailEnd/>
              </a:ln>
            </p:spPr>
            <p:txBody>
              <a:bodyPr/>
              <a:lstStyle/>
              <a:p>
                <a:endParaRPr lang="el-GR"/>
              </a:p>
            </p:txBody>
          </p:sp>
          <p:sp>
            <p:nvSpPr>
              <p:cNvPr id="57683" name="Rectangle 339"/>
              <p:cNvSpPr>
                <a:spLocks noChangeArrowheads="1"/>
              </p:cNvSpPr>
              <p:nvPr/>
            </p:nvSpPr>
            <p:spPr bwMode="auto">
              <a:xfrm>
                <a:off x="2767" y="2099"/>
                <a:ext cx="31" cy="31"/>
              </a:xfrm>
              <a:prstGeom prst="rect">
                <a:avLst/>
              </a:prstGeom>
              <a:solidFill>
                <a:srgbClr val="000000"/>
              </a:solidFill>
              <a:ln w="1588">
                <a:solidFill>
                  <a:srgbClr val="008000"/>
                </a:solidFill>
                <a:miter lim="800000"/>
                <a:headEnd/>
                <a:tailEnd/>
              </a:ln>
            </p:spPr>
            <p:txBody>
              <a:bodyPr/>
              <a:lstStyle/>
              <a:p>
                <a:endParaRPr lang="el-GR"/>
              </a:p>
            </p:txBody>
          </p:sp>
          <p:sp>
            <p:nvSpPr>
              <p:cNvPr id="57684" name="Rectangle 340"/>
              <p:cNvSpPr>
                <a:spLocks noChangeArrowheads="1"/>
              </p:cNvSpPr>
              <p:nvPr/>
            </p:nvSpPr>
            <p:spPr bwMode="auto">
              <a:xfrm>
                <a:off x="2949" y="2096"/>
                <a:ext cx="30" cy="30"/>
              </a:xfrm>
              <a:prstGeom prst="rect">
                <a:avLst/>
              </a:prstGeom>
              <a:solidFill>
                <a:srgbClr val="000000"/>
              </a:solidFill>
              <a:ln w="1588">
                <a:solidFill>
                  <a:srgbClr val="008000"/>
                </a:solidFill>
                <a:miter lim="800000"/>
                <a:headEnd/>
                <a:tailEnd/>
              </a:ln>
            </p:spPr>
            <p:txBody>
              <a:bodyPr/>
              <a:lstStyle/>
              <a:p>
                <a:endParaRPr lang="el-GR"/>
              </a:p>
            </p:txBody>
          </p:sp>
        </p:grpSp>
      </p:grpSp>
      <p:grpSp>
        <p:nvGrpSpPr>
          <p:cNvPr id="57685" name="Group 341"/>
          <p:cNvGrpSpPr>
            <a:grpSpLocks/>
          </p:cNvGrpSpPr>
          <p:nvPr/>
        </p:nvGrpSpPr>
        <p:grpSpPr bwMode="auto">
          <a:xfrm rot="200338">
            <a:off x="2817813" y="2533650"/>
            <a:ext cx="1370012" cy="1173163"/>
            <a:chOff x="1843" y="1452"/>
            <a:chExt cx="2043" cy="1750"/>
          </a:xfrm>
        </p:grpSpPr>
        <p:grpSp>
          <p:nvGrpSpPr>
            <p:cNvPr id="57686" name="Group 342"/>
            <p:cNvGrpSpPr>
              <a:grpSpLocks/>
            </p:cNvGrpSpPr>
            <p:nvPr/>
          </p:nvGrpSpPr>
          <p:grpSpPr bwMode="auto">
            <a:xfrm>
              <a:off x="1856" y="1468"/>
              <a:ext cx="2012" cy="1716"/>
              <a:chOff x="1856" y="1468"/>
              <a:chExt cx="2012" cy="1716"/>
            </a:xfrm>
          </p:grpSpPr>
          <p:sp>
            <p:nvSpPr>
              <p:cNvPr id="57687" name="Freeform 343"/>
              <p:cNvSpPr>
                <a:spLocks/>
              </p:cNvSpPr>
              <p:nvPr/>
            </p:nvSpPr>
            <p:spPr bwMode="auto">
              <a:xfrm>
                <a:off x="1856" y="1888"/>
                <a:ext cx="2012" cy="1296"/>
              </a:xfrm>
              <a:custGeom>
                <a:avLst/>
                <a:gdLst/>
                <a:ahLst/>
                <a:cxnLst>
                  <a:cxn ang="0">
                    <a:pos x="0" y="52"/>
                  </a:cxn>
                  <a:cxn ang="0">
                    <a:pos x="24" y="208"/>
                  </a:cxn>
                  <a:cxn ang="0">
                    <a:pos x="56" y="396"/>
                  </a:cxn>
                  <a:cxn ang="0">
                    <a:pos x="116" y="584"/>
                  </a:cxn>
                  <a:cxn ang="0">
                    <a:pos x="176" y="772"/>
                  </a:cxn>
                  <a:cxn ang="0">
                    <a:pos x="256" y="952"/>
                  </a:cxn>
                  <a:cxn ang="0">
                    <a:pos x="376" y="1076"/>
                  </a:cxn>
                  <a:cxn ang="0">
                    <a:pos x="516" y="1176"/>
                  </a:cxn>
                  <a:cxn ang="0">
                    <a:pos x="672" y="1252"/>
                  </a:cxn>
                  <a:cxn ang="0">
                    <a:pos x="844" y="1296"/>
                  </a:cxn>
                  <a:cxn ang="0">
                    <a:pos x="1032" y="1296"/>
                  </a:cxn>
                  <a:cxn ang="0">
                    <a:pos x="1220" y="1280"/>
                  </a:cxn>
                  <a:cxn ang="0">
                    <a:pos x="1400" y="1240"/>
                  </a:cxn>
                  <a:cxn ang="0">
                    <a:pos x="1564" y="1172"/>
                  </a:cxn>
                  <a:cxn ang="0">
                    <a:pos x="1700" y="1068"/>
                  </a:cxn>
                  <a:cxn ang="0">
                    <a:pos x="1800" y="936"/>
                  </a:cxn>
                  <a:cxn ang="0">
                    <a:pos x="1876" y="748"/>
                  </a:cxn>
                  <a:cxn ang="0">
                    <a:pos x="1924" y="544"/>
                  </a:cxn>
                  <a:cxn ang="0">
                    <a:pos x="1964" y="344"/>
                  </a:cxn>
                  <a:cxn ang="0">
                    <a:pos x="1992" y="152"/>
                  </a:cxn>
                  <a:cxn ang="0">
                    <a:pos x="2012" y="0"/>
                  </a:cxn>
                </a:cxnLst>
                <a:rect l="0" t="0" r="r" b="b"/>
                <a:pathLst>
                  <a:path w="2012" h="1296">
                    <a:moveTo>
                      <a:pt x="0" y="52"/>
                    </a:moveTo>
                    <a:lnTo>
                      <a:pt x="24" y="208"/>
                    </a:lnTo>
                    <a:lnTo>
                      <a:pt x="56" y="396"/>
                    </a:lnTo>
                    <a:lnTo>
                      <a:pt x="116" y="584"/>
                    </a:lnTo>
                    <a:lnTo>
                      <a:pt x="176" y="772"/>
                    </a:lnTo>
                    <a:lnTo>
                      <a:pt x="256" y="952"/>
                    </a:lnTo>
                    <a:lnTo>
                      <a:pt x="376" y="1076"/>
                    </a:lnTo>
                    <a:lnTo>
                      <a:pt x="516" y="1176"/>
                    </a:lnTo>
                    <a:lnTo>
                      <a:pt x="672" y="1252"/>
                    </a:lnTo>
                    <a:lnTo>
                      <a:pt x="844" y="1296"/>
                    </a:lnTo>
                    <a:lnTo>
                      <a:pt x="1032" y="1296"/>
                    </a:lnTo>
                    <a:lnTo>
                      <a:pt x="1220" y="1280"/>
                    </a:lnTo>
                    <a:lnTo>
                      <a:pt x="1400" y="1240"/>
                    </a:lnTo>
                    <a:lnTo>
                      <a:pt x="1564" y="1172"/>
                    </a:lnTo>
                    <a:lnTo>
                      <a:pt x="1700" y="1068"/>
                    </a:lnTo>
                    <a:lnTo>
                      <a:pt x="1800" y="936"/>
                    </a:lnTo>
                    <a:lnTo>
                      <a:pt x="1876" y="748"/>
                    </a:lnTo>
                    <a:lnTo>
                      <a:pt x="1924" y="544"/>
                    </a:lnTo>
                    <a:lnTo>
                      <a:pt x="1964" y="344"/>
                    </a:lnTo>
                    <a:lnTo>
                      <a:pt x="1992" y="152"/>
                    </a:lnTo>
                    <a:lnTo>
                      <a:pt x="2012" y="0"/>
                    </a:lnTo>
                  </a:path>
                </a:pathLst>
              </a:custGeom>
              <a:noFill/>
              <a:ln w="28575" cmpd="sng">
                <a:solidFill>
                  <a:srgbClr val="9999FF"/>
                </a:solidFill>
                <a:round/>
                <a:headEnd/>
                <a:tailEnd/>
              </a:ln>
              <a:effectLst/>
            </p:spPr>
            <p:txBody>
              <a:bodyPr/>
              <a:lstStyle/>
              <a:p>
                <a:endParaRPr lang="el-GR"/>
              </a:p>
            </p:txBody>
          </p:sp>
          <p:sp>
            <p:nvSpPr>
              <p:cNvPr id="57688" name="Freeform 344"/>
              <p:cNvSpPr>
                <a:spLocks/>
              </p:cNvSpPr>
              <p:nvPr/>
            </p:nvSpPr>
            <p:spPr bwMode="auto">
              <a:xfrm>
                <a:off x="2528" y="2364"/>
                <a:ext cx="724" cy="368"/>
              </a:xfrm>
              <a:custGeom>
                <a:avLst/>
                <a:gdLst/>
                <a:ahLst/>
                <a:cxnLst>
                  <a:cxn ang="0">
                    <a:pos x="0" y="224"/>
                  </a:cxn>
                  <a:cxn ang="0">
                    <a:pos x="52" y="140"/>
                  </a:cxn>
                  <a:cxn ang="0">
                    <a:pos x="148" y="44"/>
                  </a:cxn>
                  <a:cxn ang="0">
                    <a:pos x="312" y="0"/>
                  </a:cxn>
                  <a:cxn ang="0">
                    <a:pos x="504" y="16"/>
                  </a:cxn>
                  <a:cxn ang="0">
                    <a:pos x="628" y="104"/>
                  </a:cxn>
                  <a:cxn ang="0">
                    <a:pos x="724" y="200"/>
                  </a:cxn>
                  <a:cxn ang="0">
                    <a:pos x="604" y="308"/>
                  </a:cxn>
                  <a:cxn ang="0">
                    <a:pos x="448" y="368"/>
                  </a:cxn>
                  <a:cxn ang="0">
                    <a:pos x="248" y="360"/>
                  </a:cxn>
                  <a:cxn ang="0">
                    <a:pos x="120" y="308"/>
                  </a:cxn>
                  <a:cxn ang="0">
                    <a:pos x="0" y="224"/>
                  </a:cxn>
                </a:cxnLst>
                <a:rect l="0" t="0" r="r" b="b"/>
                <a:pathLst>
                  <a:path w="724" h="368">
                    <a:moveTo>
                      <a:pt x="0" y="224"/>
                    </a:moveTo>
                    <a:lnTo>
                      <a:pt x="52" y="140"/>
                    </a:lnTo>
                    <a:lnTo>
                      <a:pt x="148" y="44"/>
                    </a:lnTo>
                    <a:lnTo>
                      <a:pt x="312" y="0"/>
                    </a:lnTo>
                    <a:lnTo>
                      <a:pt x="504" y="16"/>
                    </a:lnTo>
                    <a:lnTo>
                      <a:pt x="628" y="104"/>
                    </a:lnTo>
                    <a:lnTo>
                      <a:pt x="724" y="200"/>
                    </a:lnTo>
                    <a:lnTo>
                      <a:pt x="604" y="308"/>
                    </a:lnTo>
                    <a:lnTo>
                      <a:pt x="448" y="368"/>
                    </a:lnTo>
                    <a:lnTo>
                      <a:pt x="248" y="360"/>
                    </a:lnTo>
                    <a:lnTo>
                      <a:pt x="120" y="308"/>
                    </a:lnTo>
                    <a:lnTo>
                      <a:pt x="0" y="224"/>
                    </a:lnTo>
                    <a:close/>
                  </a:path>
                </a:pathLst>
              </a:custGeom>
              <a:noFill/>
              <a:ln w="28575" cmpd="sng">
                <a:solidFill>
                  <a:srgbClr val="9999FF"/>
                </a:solidFill>
                <a:round/>
                <a:headEnd/>
                <a:tailEnd/>
              </a:ln>
              <a:effectLst/>
            </p:spPr>
            <p:txBody>
              <a:bodyPr/>
              <a:lstStyle/>
              <a:p>
                <a:endParaRPr lang="el-GR"/>
              </a:p>
            </p:txBody>
          </p:sp>
          <p:sp>
            <p:nvSpPr>
              <p:cNvPr id="57689" name="Freeform 345"/>
              <p:cNvSpPr>
                <a:spLocks/>
              </p:cNvSpPr>
              <p:nvPr/>
            </p:nvSpPr>
            <p:spPr bwMode="auto">
              <a:xfrm>
                <a:off x="2084" y="1504"/>
                <a:ext cx="660" cy="716"/>
              </a:xfrm>
              <a:custGeom>
                <a:avLst/>
                <a:gdLst/>
                <a:ahLst/>
                <a:cxnLst>
                  <a:cxn ang="0">
                    <a:pos x="0" y="172"/>
                  </a:cxn>
                  <a:cxn ang="0">
                    <a:pos x="168" y="60"/>
                  </a:cxn>
                  <a:cxn ang="0">
                    <a:pos x="348" y="0"/>
                  </a:cxn>
                  <a:cxn ang="0">
                    <a:pos x="520" y="0"/>
                  </a:cxn>
                  <a:cxn ang="0">
                    <a:pos x="648" y="112"/>
                  </a:cxn>
                  <a:cxn ang="0">
                    <a:pos x="660" y="280"/>
                  </a:cxn>
                  <a:cxn ang="0">
                    <a:pos x="632" y="432"/>
                  </a:cxn>
                  <a:cxn ang="0">
                    <a:pos x="544" y="624"/>
                  </a:cxn>
                  <a:cxn ang="0">
                    <a:pos x="572" y="692"/>
                  </a:cxn>
                  <a:cxn ang="0">
                    <a:pos x="640" y="716"/>
                  </a:cxn>
                </a:cxnLst>
                <a:rect l="0" t="0" r="r" b="b"/>
                <a:pathLst>
                  <a:path w="660" h="716">
                    <a:moveTo>
                      <a:pt x="0" y="172"/>
                    </a:moveTo>
                    <a:lnTo>
                      <a:pt x="168" y="60"/>
                    </a:lnTo>
                    <a:lnTo>
                      <a:pt x="348" y="0"/>
                    </a:lnTo>
                    <a:lnTo>
                      <a:pt x="520" y="0"/>
                    </a:lnTo>
                    <a:lnTo>
                      <a:pt x="648" y="112"/>
                    </a:lnTo>
                    <a:lnTo>
                      <a:pt x="660" y="280"/>
                    </a:lnTo>
                    <a:lnTo>
                      <a:pt x="632" y="432"/>
                    </a:lnTo>
                    <a:lnTo>
                      <a:pt x="544" y="624"/>
                    </a:lnTo>
                    <a:lnTo>
                      <a:pt x="572" y="692"/>
                    </a:lnTo>
                    <a:lnTo>
                      <a:pt x="640" y="716"/>
                    </a:lnTo>
                  </a:path>
                </a:pathLst>
              </a:custGeom>
              <a:noFill/>
              <a:ln w="28575" cmpd="sng">
                <a:solidFill>
                  <a:srgbClr val="9999FF"/>
                </a:solidFill>
                <a:round/>
                <a:headEnd/>
                <a:tailEnd/>
              </a:ln>
              <a:effectLst/>
            </p:spPr>
            <p:txBody>
              <a:bodyPr/>
              <a:lstStyle/>
              <a:p>
                <a:endParaRPr lang="el-GR"/>
              </a:p>
            </p:txBody>
          </p:sp>
          <p:sp>
            <p:nvSpPr>
              <p:cNvPr id="57690" name="Freeform 346"/>
              <p:cNvSpPr>
                <a:spLocks/>
              </p:cNvSpPr>
              <p:nvPr/>
            </p:nvSpPr>
            <p:spPr bwMode="auto">
              <a:xfrm>
                <a:off x="2980" y="1468"/>
                <a:ext cx="664" cy="752"/>
              </a:xfrm>
              <a:custGeom>
                <a:avLst/>
                <a:gdLst/>
                <a:ahLst/>
                <a:cxnLst>
                  <a:cxn ang="0">
                    <a:pos x="664" y="160"/>
                  </a:cxn>
                  <a:cxn ang="0">
                    <a:pos x="516" y="36"/>
                  </a:cxn>
                  <a:cxn ang="0">
                    <a:pos x="340" y="0"/>
                  </a:cxn>
                  <a:cxn ang="0">
                    <a:pos x="160" y="12"/>
                  </a:cxn>
                  <a:cxn ang="0">
                    <a:pos x="28" y="120"/>
                  </a:cxn>
                  <a:cxn ang="0">
                    <a:pos x="0" y="304"/>
                  </a:cxn>
                  <a:cxn ang="0">
                    <a:pos x="40" y="456"/>
                  </a:cxn>
                  <a:cxn ang="0">
                    <a:pos x="144" y="656"/>
                  </a:cxn>
                  <a:cxn ang="0">
                    <a:pos x="116" y="724"/>
                  </a:cxn>
                  <a:cxn ang="0">
                    <a:pos x="60" y="752"/>
                  </a:cxn>
                </a:cxnLst>
                <a:rect l="0" t="0" r="r" b="b"/>
                <a:pathLst>
                  <a:path w="664" h="752">
                    <a:moveTo>
                      <a:pt x="664" y="160"/>
                    </a:moveTo>
                    <a:lnTo>
                      <a:pt x="516" y="36"/>
                    </a:lnTo>
                    <a:lnTo>
                      <a:pt x="340" y="0"/>
                    </a:lnTo>
                    <a:lnTo>
                      <a:pt x="160" y="12"/>
                    </a:lnTo>
                    <a:lnTo>
                      <a:pt x="28" y="120"/>
                    </a:lnTo>
                    <a:lnTo>
                      <a:pt x="0" y="304"/>
                    </a:lnTo>
                    <a:lnTo>
                      <a:pt x="40" y="456"/>
                    </a:lnTo>
                    <a:lnTo>
                      <a:pt x="144" y="656"/>
                    </a:lnTo>
                    <a:lnTo>
                      <a:pt x="116" y="724"/>
                    </a:lnTo>
                    <a:lnTo>
                      <a:pt x="60" y="752"/>
                    </a:lnTo>
                  </a:path>
                </a:pathLst>
              </a:custGeom>
              <a:noFill/>
              <a:ln w="28575" cmpd="sng">
                <a:solidFill>
                  <a:srgbClr val="9999FF"/>
                </a:solidFill>
                <a:round/>
                <a:headEnd/>
                <a:tailEnd/>
              </a:ln>
              <a:effectLst/>
            </p:spPr>
            <p:txBody>
              <a:bodyPr/>
              <a:lstStyle/>
              <a:p>
                <a:endParaRPr lang="el-GR"/>
              </a:p>
            </p:txBody>
          </p:sp>
          <p:sp>
            <p:nvSpPr>
              <p:cNvPr id="57691" name="Freeform 347"/>
              <p:cNvSpPr>
                <a:spLocks/>
              </p:cNvSpPr>
              <p:nvPr/>
            </p:nvSpPr>
            <p:spPr bwMode="auto">
              <a:xfrm>
                <a:off x="2784" y="2106"/>
                <a:ext cx="183" cy="66"/>
              </a:xfrm>
              <a:custGeom>
                <a:avLst/>
                <a:gdLst/>
                <a:ahLst/>
                <a:cxnLst>
                  <a:cxn ang="0">
                    <a:pos x="0" y="6"/>
                  </a:cxn>
                  <a:cxn ang="0">
                    <a:pos x="99" y="66"/>
                  </a:cxn>
                  <a:cxn ang="0">
                    <a:pos x="183" y="0"/>
                  </a:cxn>
                </a:cxnLst>
                <a:rect l="0" t="0" r="r" b="b"/>
                <a:pathLst>
                  <a:path w="183" h="66">
                    <a:moveTo>
                      <a:pt x="0" y="6"/>
                    </a:moveTo>
                    <a:lnTo>
                      <a:pt x="99" y="66"/>
                    </a:lnTo>
                    <a:lnTo>
                      <a:pt x="183" y="0"/>
                    </a:lnTo>
                  </a:path>
                </a:pathLst>
              </a:custGeom>
              <a:noFill/>
              <a:ln w="28575" cmpd="sng">
                <a:solidFill>
                  <a:srgbClr val="9999FF"/>
                </a:solidFill>
                <a:round/>
                <a:headEnd/>
                <a:tailEnd/>
              </a:ln>
              <a:effectLst/>
            </p:spPr>
            <p:txBody>
              <a:bodyPr/>
              <a:lstStyle/>
              <a:p>
                <a:endParaRPr lang="el-GR"/>
              </a:p>
            </p:txBody>
          </p:sp>
          <p:sp>
            <p:nvSpPr>
              <p:cNvPr id="57692" name="Freeform 348"/>
              <p:cNvSpPr>
                <a:spLocks/>
              </p:cNvSpPr>
              <p:nvPr/>
            </p:nvSpPr>
            <p:spPr bwMode="auto">
              <a:xfrm>
                <a:off x="2274" y="1641"/>
                <a:ext cx="384" cy="126"/>
              </a:xfrm>
              <a:custGeom>
                <a:avLst/>
                <a:gdLst/>
                <a:ahLst/>
                <a:cxnLst>
                  <a:cxn ang="0">
                    <a:pos x="0" y="108"/>
                  </a:cxn>
                  <a:cxn ang="0">
                    <a:pos x="87" y="36"/>
                  </a:cxn>
                  <a:cxn ang="0">
                    <a:pos x="183" y="0"/>
                  </a:cxn>
                  <a:cxn ang="0">
                    <a:pos x="294" y="18"/>
                  </a:cxn>
                  <a:cxn ang="0">
                    <a:pos x="384" y="69"/>
                  </a:cxn>
                  <a:cxn ang="0">
                    <a:pos x="297" y="105"/>
                  </a:cxn>
                  <a:cxn ang="0">
                    <a:pos x="192" y="126"/>
                  </a:cxn>
                  <a:cxn ang="0">
                    <a:pos x="87" y="126"/>
                  </a:cxn>
                  <a:cxn ang="0">
                    <a:pos x="0" y="108"/>
                  </a:cxn>
                </a:cxnLst>
                <a:rect l="0" t="0" r="r" b="b"/>
                <a:pathLst>
                  <a:path w="384" h="126">
                    <a:moveTo>
                      <a:pt x="0" y="108"/>
                    </a:moveTo>
                    <a:lnTo>
                      <a:pt x="87" y="36"/>
                    </a:lnTo>
                    <a:lnTo>
                      <a:pt x="183" y="0"/>
                    </a:lnTo>
                    <a:lnTo>
                      <a:pt x="294" y="18"/>
                    </a:lnTo>
                    <a:lnTo>
                      <a:pt x="384" y="69"/>
                    </a:lnTo>
                    <a:lnTo>
                      <a:pt x="297" y="105"/>
                    </a:lnTo>
                    <a:lnTo>
                      <a:pt x="192" y="126"/>
                    </a:lnTo>
                    <a:lnTo>
                      <a:pt x="87" y="126"/>
                    </a:lnTo>
                    <a:lnTo>
                      <a:pt x="0" y="108"/>
                    </a:lnTo>
                    <a:close/>
                  </a:path>
                </a:pathLst>
              </a:custGeom>
              <a:noFill/>
              <a:ln w="28575" cmpd="sng">
                <a:solidFill>
                  <a:srgbClr val="9999FF"/>
                </a:solidFill>
                <a:round/>
                <a:headEnd/>
                <a:tailEnd/>
              </a:ln>
              <a:effectLst/>
            </p:spPr>
            <p:txBody>
              <a:bodyPr/>
              <a:lstStyle/>
              <a:p>
                <a:endParaRPr lang="el-GR"/>
              </a:p>
            </p:txBody>
          </p:sp>
          <p:sp>
            <p:nvSpPr>
              <p:cNvPr id="57693" name="Freeform 349"/>
              <p:cNvSpPr>
                <a:spLocks/>
              </p:cNvSpPr>
              <p:nvPr/>
            </p:nvSpPr>
            <p:spPr bwMode="auto">
              <a:xfrm>
                <a:off x="3105" y="1620"/>
                <a:ext cx="375" cy="126"/>
              </a:xfrm>
              <a:custGeom>
                <a:avLst/>
                <a:gdLst/>
                <a:ahLst/>
                <a:cxnLst>
                  <a:cxn ang="0">
                    <a:pos x="0" y="84"/>
                  </a:cxn>
                  <a:cxn ang="0">
                    <a:pos x="81" y="18"/>
                  </a:cxn>
                  <a:cxn ang="0">
                    <a:pos x="183" y="0"/>
                  </a:cxn>
                  <a:cxn ang="0">
                    <a:pos x="279" y="24"/>
                  </a:cxn>
                  <a:cxn ang="0">
                    <a:pos x="375" y="96"/>
                  </a:cxn>
                  <a:cxn ang="0">
                    <a:pos x="288" y="117"/>
                  </a:cxn>
                  <a:cxn ang="0">
                    <a:pos x="186" y="126"/>
                  </a:cxn>
                  <a:cxn ang="0">
                    <a:pos x="87" y="108"/>
                  </a:cxn>
                  <a:cxn ang="0">
                    <a:pos x="0" y="84"/>
                  </a:cxn>
                </a:cxnLst>
                <a:rect l="0" t="0" r="r" b="b"/>
                <a:pathLst>
                  <a:path w="375" h="126">
                    <a:moveTo>
                      <a:pt x="0" y="84"/>
                    </a:moveTo>
                    <a:lnTo>
                      <a:pt x="81" y="18"/>
                    </a:lnTo>
                    <a:lnTo>
                      <a:pt x="183" y="0"/>
                    </a:lnTo>
                    <a:lnTo>
                      <a:pt x="279" y="24"/>
                    </a:lnTo>
                    <a:lnTo>
                      <a:pt x="375" y="96"/>
                    </a:lnTo>
                    <a:lnTo>
                      <a:pt x="288" y="117"/>
                    </a:lnTo>
                    <a:lnTo>
                      <a:pt x="186" y="126"/>
                    </a:lnTo>
                    <a:lnTo>
                      <a:pt x="87" y="108"/>
                    </a:lnTo>
                    <a:lnTo>
                      <a:pt x="0" y="84"/>
                    </a:lnTo>
                    <a:close/>
                  </a:path>
                </a:pathLst>
              </a:custGeom>
              <a:noFill/>
              <a:ln w="28575" cmpd="sng">
                <a:solidFill>
                  <a:srgbClr val="9999FF"/>
                </a:solidFill>
                <a:round/>
                <a:headEnd/>
                <a:tailEnd/>
              </a:ln>
              <a:effectLst/>
            </p:spPr>
            <p:txBody>
              <a:bodyPr/>
              <a:lstStyle/>
              <a:p>
                <a:endParaRPr lang="el-GR"/>
              </a:p>
            </p:txBody>
          </p:sp>
        </p:grpSp>
        <p:grpSp>
          <p:nvGrpSpPr>
            <p:cNvPr id="57694" name="Group 350"/>
            <p:cNvGrpSpPr>
              <a:grpSpLocks/>
            </p:cNvGrpSpPr>
            <p:nvPr/>
          </p:nvGrpSpPr>
          <p:grpSpPr bwMode="auto">
            <a:xfrm>
              <a:off x="1843" y="1452"/>
              <a:ext cx="2043" cy="1750"/>
              <a:chOff x="1843" y="1452"/>
              <a:chExt cx="2043" cy="1750"/>
            </a:xfrm>
          </p:grpSpPr>
          <p:sp>
            <p:nvSpPr>
              <p:cNvPr id="57695" name="Rectangle 351"/>
              <p:cNvSpPr>
                <a:spLocks noChangeArrowheads="1"/>
              </p:cNvSpPr>
              <p:nvPr/>
            </p:nvSpPr>
            <p:spPr bwMode="auto">
              <a:xfrm>
                <a:off x="2259" y="1736"/>
                <a:ext cx="31" cy="30"/>
              </a:xfrm>
              <a:prstGeom prst="rect">
                <a:avLst/>
              </a:prstGeom>
              <a:solidFill>
                <a:srgbClr val="000000"/>
              </a:solidFill>
              <a:ln w="1588">
                <a:solidFill>
                  <a:srgbClr val="008000"/>
                </a:solidFill>
                <a:miter lim="800000"/>
                <a:headEnd/>
                <a:tailEnd/>
              </a:ln>
            </p:spPr>
            <p:txBody>
              <a:bodyPr/>
              <a:lstStyle/>
              <a:p>
                <a:endParaRPr lang="el-GR"/>
              </a:p>
            </p:txBody>
          </p:sp>
          <p:sp>
            <p:nvSpPr>
              <p:cNvPr id="57696" name="Rectangle 352"/>
              <p:cNvSpPr>
                <a:spLocks noChangeArrowheads="1"/>
              </p:cNvSpPr>
              <p:nvPr/>
            </p:nvSpPr>
            <p:spPr bwMode="auto">
              <a:xfrm>
                <a:off x="2641" y="1698"/>
                <a:ext cx="31" cy="31"/>
              </a:xfrm>
              <a:prstGeom prst="rect">
                <a:avLst/>
              </a:prstGeom>
              <a:solidFill>
                <a:srgbClr val="000000"/>
              </a:solidFill>
              <a:ln w="1588">
                <a:solidFill>
                  <a:srgbClr val="008000"/>
                </a:solidFill>
                <a:miter lim="800000"/>
                <a:headEnd/>
                <a:tailEnd/>
              </a:ln>
            </p:spPr>
            <p:txBody>
              <a:bodyPr/>
              <a:lstStyle/>
              <a:p>
                <a:endParaRPr lang="el-GR"/>
              </a:p>
            </p:txBody>
          </p:sp>
          <p:sp>
            <p:nvSpPr>
              <p:cNvPr id="57697" name="Rectangle 353"/>
              <p:cNvSpPr>
                <a:spLocks noChangeArrowheads="1"/>
              </p:cNvSpPr>
              <p:nvPr/>
            </p:nvSpPr>
            <p:spPr bwMode="auto">
              <a:xfrm>
                <a:off x="2346" y="1662"/>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698" name="Rectangle 354"/>
              <p:cNvSpPr>
                <a:spLocks noChangeArrowheads="1"/>
              </p:cNvSpPr>
              <p:nvPr/>
            </p:nvSpPr>
            <p:spPr bwMode="auto">
              <a:xfrm>
                <a:off x="2445" y="1628"/>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699" name="Rectangle 355"/>
              <p:cNvSpPr>
                <a:spLocks noChangeArrowheads="1"/>
              </p:cNvSpPr>
              <p:nvPr/>
            </p:nvSpPr>
            <p:spPr bwMode="auto">
              <a:xfrm>
                <a:off x="2553" y="1645"/>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700" name="Rectangle 356"/>
              <p:cNvSpPr>
                <a:spLocks noChangeArrowheads="1"/>
              </p:cNvSpPr>
              <p:nvPr/>
            </p:nvSpPr>
            <p:spPr bwMode="auto">
              <a:xfrm>
                <a:off x="2347" y="1753"/>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701" name="Rectangle 357"/>
              <p:cNvSpPr>
                <a:spLocks noChangeArrowheads="1"/>
              </p:cNvSpPr>
              <p:nvPr/>
            </p:nvSpPr>
            <p:spPr bwMode="auto">
              <a:xfrm>
                <a:off x="2456" y="1752"/>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702" name="Rectangle 358"/>
              <p:cNvSpPr>
                <a:spLocks noChangeArrowheads="1"/>
              </p:cNvSpPr>
              <p:nvPr/>
            </p:nvSpPr>
            <p:spPr bwMode="auto">
              <a:xfrm>
                <a:off x="2553" y="1733"/>
                <a:ext cx="30" cy="31"/>
              </a:xfrm>
              <a:prstGeom prst="rect">
                <a:avLst/>
              </a:prstGeom>
              <a:solidFill>
                <a:srgbClr val="000000"/>
              </a:solidFill>
              <a:ln w="1588">
                <a:solidFill>
                  <a:srgbClr val="008000"/>
                </a:solidFill>
                <a:miter lim="800000"/>
                <a:headEnd/>
                <a:tailEnd/>
              </a:ln>
            </p:spPr>
            <p:txBody>
              <a:bodyPr/>
              <a:lstStyle/>
              <a:p>
                <a:endParaRPr lang="el-GR"/>
              </a:p>
            </p:txBody>
          </p:sp>
          <p:sp>
            <p:nvSpPr>
              <p:cNvPr id="57703" name="Rectangle 359"/>
              <p:cNvSpPr>
                <a:spLocks noChangeArrowheads="1"/>
              </p:cNvSpPr>
              <p:nvPr/>
            </p:nvSpPr>
            <p:spPr bwMode="auto">
              <a:xfrm>
                <a:off x="3464" y="1704"/>
                <a:ext cx="30" cy="31"/>
              </a:xfrm>
              <a:prstGeom prst="rect">
                <a:avLst/>
              </a:prstGeom>
              <a:solidFill>
                <a:srgbClr val="000000"/>
              </a:solidFill>
              <a:ln w="1588">
                <a:solidFill>
                  <a:srgbClr val="008000"/>
                </a:solidFill>
                <a:miter lim="800000"/>
                <a:headEnd/>
                <a:tailEnd/>
              </a:ln>
            </p:spPr>
            <p:txBody>
              <a:bodyPr/>
              <a:lstStyle/>
              <a:p>
                <a:endParaRPr lang="el-GR"/>
              </a:p>
            </p:txBody>
          </p:sp>
          <p:sp>
            <p:nvSpPr>
              <p:cNvPr id="57704" name="Rectangle 360"/>
              <p:cNvSpPr>
                <a:spLocks noChangeArrowheads="1"/>
              </p:cNvSpPr>
              <p:nvPr/>
            </p:nvSpPr>
            <p:spPr bwMode="auto">
              <a:xfrm>
                <a:off x="3090" y="1693"/>
                <a:ext cx="30" cy="31"/>
              </a:xfrm>
              <a:prstGeom prst="rect">
                <a:avLst/>
              </a:prstGeom>
              <a:solidFill>
                <a:srgbClr val="000000"/>
              </a:solidFill>
              <a:ln w="1588">
                <a:solidFill>
                  <a:srgbClr val="008000"/>
                </a:solidFill>
                <a:miter lim="800000"/>
                <a:headEnd/>
                <a:tailEnd/>
              </a:ln>
            </p:spPr>
            <p:txBody>
              <a:bodyPr/>
              <a:lstStyle/>
              <a:p>
                <a:endParaRPr lang="el-GR"/>
              </a:p>
            </p:txBody>
          </p:sp>
          <p:sp>
            <p:nvSpPr>
              <p:cNvPr id="57705" name="Rectangle 361"/>
              <p:cNvSpPr>
                <a:spLocks noChangeArrowheads="1"/>
              </p:cNvSpPr>
              <p:nvPr/>
            </p:nvSpPr>
            <p:spPr bwMode="auto">
              <a:xfrm>
                <a:off x="3371" y="1634"/>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706" name="Rectangle 362"/>
              <p:cNvSpPr>
                <a:spLocks noChangeArrowheads="1"/>
              </p:cNvSpPr>
              <p:nvPr/>
            </p:nvSpPr>
            <p:spPr bwMode="auto">
              <a:xfrm>
                <a:off x="3274" y="1607"/>
                <a:ext cx="30" cy="31"/>
              </a:xfrm>
              <a:prstGeom prst="rect">
                <a:avLst/>
              </a:prstGeom>
              <a:solidFill>
                <a:srgbClr val="000000"/>
              </a:solidFill>
              <a:ln w="1588">
                <a:solidFill>
                  <a:srgbClr val="008000"/>
                </a:solidFill>
                <a:miter lim="800000"/>
                <a:headEnd/>
                <a:tailEnd/>
              </a:ln>
            </p:spPr>
            <p:txBody>
              <a:bodyPr/>
              <a:lstStyle/>
              <a:p>
                <a:endParaRPr lang="el-GR"/>
              </a:p>
            </p:txBody>
          </p:sp>
          <p:sp>
            <p:nvSpPr>
              <p:cNvPr id="57707" name="Rectangle 363"/>
              <p:cNvSpPr>
                <a:spLocks noChangeArrowheads="1"/>
              </p:cNvSpPr>
              <p:nvPr/>
            </p:nvSpPr>
            <p:spPr bwMode="auto">
              <a:xfrm>
                <a:off x="3170" y="1628"/>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708" name="Rectangle 364"/>
              <p:cNvSpPr>
                <a:spLocks noChangeArrowheads="1"/>
              </p:cNvSpPr>
              <p:nvPr/>
            </p:nvSpPr>
            <p:spPr bwMode="auto">
              <a:xfrm>
                <a:off x="3379" y="1724"/>
                <a:ext cx="31" cy="30"/>
              </a:xfrm>
              <a:prstGeom prst="rect">
                <a:avLst/>
              </a:prstGeom>
              <a:solidFill>
                <a:srgbClr val="000000"/>
              </a:solidFill>
              <a:ln w="1588">
                <a:solidFill>
                  <a:srgbClr val="008000"/>
                </a:solidFill>
                <a:miter lim="800000"/>
                <a:headEnd/>
                <a:tailEnd/>
              </a:ln>
            </p:spPr>
            <p:txBody>
              <a:bodyPr/>
              <a:lstStyle/>
              <a:p>
                <a:endParaRPr lang="el-GR"/>
              </a:p>
            </p:txBody>
          </p:sp>
          <p:sp>
            <p:nvSpPr>
              <p:cNvPr id="57709" name="Rectangle 365"/>
              <p:cNvSpPr>
                <a:spLocks noChangeArrowheads="1"/>
              </p:cNvSpPr>
              <p:nvPr/>
            </p:nvSpPr>
            <p:spPr bwMode="auto">
              <a:xfrm>
                <a:off x="3281" y="1733"/>
                <a:ext cx="30" cy="31"/>
              </a:xfrm>
              <a:prstGeom prst="rect">
                <a:avLst/>
              </a:prstGeom>
              <a:solidFill>
                <a:srgbClr val="000000"/>
              </a:solidFill>
              <a:ln w="1588">
                <a:solidFill>
                  <a:srgbClr val="008000"/>
                </a:solidFill>
                <a:miter lim="800000"/>
                <a:headEnd/>
                <a:tailEnd/>
              </a:ln>
            </p:spPr>
            <p:txBody>
              <a:bodyPr/>
              <a:lstStyle/>
              <a:p>
                <a:endParaRPr lang="el-GR"/>
              </a:p>
            </p:txBody>
          </p:sp>
          <p:sp>
            <p:nvSpPr>
              <p:cNvPr id="57710" name="Rectangle 366"/>
              <p:cNvSpPr>
                <a:spLocks noChangeArrowheads="1"/>
              </p:cNvSpPr>
              <p:nvPr/>
            </p:nvSpPr>
            <p:spPr bwMode="auto">
              <a:xfrm>
                <a:off x="3177" y="1715"/>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711" name="Rectangle 367"/>
              <p:cNvSpPr>
                <a:spLocks noChangeArrowheads="1"/>
              </p:cNvSpPr>
              <p:nvPr/>
            </p:nvSpPr>
            <p:spPr bwMode="auto">
              <a:xfrm>
                <a:off x="2445" y="1676"/>
                <a:ext cx="30" cy="31"/>
              </a:xfrm>
              <a:prstGeom prst="rect">
                <a:avLst/>
              </a:prstGeom>
              <a:solidFill>
                <a:srgbClr val="000000"/>
              </a:solidFill>
              <a:ln w="1588">
                <a:solidFill>
                  <a:srgbClr val="008000"/>
                </a:solidFill>
                <a:miter lim="800000"/>
                <a:headEnd/>
                <a:tailEnd/>
              </a:ln>
            </p:spPr>
            <p:txBody>
              <a:bodyPr/>
              <a:lstStyle/>
              <a:p>
                <a:endParaRPr lang="el-GR"/>
              </a:p>
            </p:txBody>
          </p:sp>
          <p:sp>
            <p:nvSpPr>
              <p:cNvPr id="57712" name="Rectangle 368"/>
              <p:cNvSpPr>
                <a:spLocks noChangeArrowheads="1"/>
              </p:cNvSpPr>
              <p:nvPr/>
            </p:nvSpPr>
            <p:spPr bwMode="auto">
              <a:xfrm>
                <a:off x="3274" y="1656"/>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713" name="Rectangle 369"/>
              <p:cNvSpPr>
                <a:spLocks noChangeArrowheads="1"/>
              </p:cNvSpPr>
              <p:nvPr/>
            </p:nvSpPr>
            <p:spPr bwMode="auto">
              <a:xfrm>
                <a:off x="1843" y="1929"/>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714" name="Rectangle 370"/>
              <p:cNvSpPr>
                <a:spLocks noChangeArrowheads="1"/>
              </p:cNvSpPr>
              <p:nvPr/>
            </p:nvSpPr>
            <p:spPr bwMode="auto">
              <a:xfrm>
                <a:off x="1868" y="2082"/>
                <a:ext cx="30" cy="31"/>
              </a:xfrm>
              <a:prstGeom prst="rect">
                <a:avLst/>
              </a:prstGeom>
              <a:solidFill>
                <a:srgbClr val="000000"/>
              </a:solidFill>
              <a:ln w="1588">
                <a:solidFill>
                  <a:srgbClr val="008000"/>
                </a:solidFill>
                <a:miter lim="800000"/>
                <a:headEnd/>
                <a:tailEnd/>
              </a:ln>
            </p:spPr>
            <p:txBody>
              <a:bodyPr/>
              <a:lstStyle/>
              <a:p>
                <a:endParaRPr lang="el-GR"/>
              </a:p>
            </p:txBody>
          </p:sp>
          <p:sp>
            <p:nvSpPr>
              <p:cNvPr id="57715" name="Rectangle 371"/>
              <p:cNvSpPr>
                <a:spLocks noChangeArrowheads="1"/>
              </p:cNvSpPr>
              <p:nvPr/>
            </p:nvSpPr>
            <p:spPr bwMode="auto">
              <a:xfrm>
                <a:off x="1899" y="2272"/>
                <a:ext cx="31" cy="30"/>
              </a:xfrm>
              <a:prstGeom prst="rect">
                <a:avLst/>
              </a:prstGeom>
              <a:solidFill>
                <a:srgbClr val="000000"/>
              </a:solidFill>
              <a:ln w="1588">
                <a:solidFill>
                  <a:srgbClr val="008000"/>
                </a:solidFill>
                <a:miter lim="800000"/>
                <a:headEnd/>
                <a:tailEnd/>
              </a:ln>
            </p:spPr>
            <p:txBody>
              <a:bodyPr/>
              <a:lstStyle/>
              <a:p>
                <a:endParaRPr lang="el-GR"/>
              </a:p>
            </p:txBody>
          </p:sp>
          <p:sp>
            <p:nvSpPr>
              <p:cNvPr id="57716" name="Rectangle 372"/>
              <p:cNvSpPr>
                <a:spLocks noChangeArrowheads="1"/>
              </p:cNvSpPr>
              <p:nvPr/>
            </p:nvSpPr>
            <p:spPr bwMode="auto">
              <a:xfrm>
                <a:off x="1958" y="2456"/>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717" name="Rectangle 373"/>
              <p:cNvSpPr>
                <a:spLocks noChangeArrowheads="1"/>
              </p:cNvSpPr>
              <p:nvPr/>
            </p:nvSpPr>
            <p:spPr bwMode="auto">
              <a:xfrm>
                <a:off x="2021" y="2646"/>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718" name="Rectangle 374"/>
              <p:cNvSpPr>
                <a:spLocks noChangeArrowheads="1"/>
              </p:cNvSpPr>
              <p:nvPr/>
            </p:nvSpPr>
            <p:spPr bwMode="auto">
              <a:xfrm>
                <a:off x="2099" y="2827"/>
                <a:ext cx="31" cy="30"/>
              </a:xfrm>
              <a:prstGeom prst="rect">
                <a:avLst/>
              </a:prstGeom>
              <a:solidFill>
                <a:srgbClr val="000000"/>
              </a:solidFill>
              <a:ln w="1588">
                <a:solidFill>
                  <a:srgbClr val="008000"/>
                </a:solidFill>
                <a:miter lim="800000"/>
                <a:headEnd/>
                <a:tailEnd/>
              </a:ln>
            </p:spPr>
            <p:txBody>
              <a:bodyPr/>
              <a:lstStyle/>
              <a:p>
                <a:endParaRPr lang="el-GR"/>
              </a:p>
            </p:txBody>
          </p:sp>
          <p:sp>
            <p:nvSpPr>
              <p:cNvPr id="57719" name="Rectangle 375"/>
              <p:cNvSpPr>
                <a:spLocks noChangeArrowheads="1"/>
              </p:cNvSpPr>
              <p:nvPr/>
            </p:nvSpPr>
            <p:spPr bwMode="auto">
              <a:xfrm>
                <a:off x="2218" y="2950"/>
                <a:ext cx="31" cy="31"/>
              </a:xfrm>
              <a:prstGeom prst="rect">
                <a:avLst/>
              </a:prstGeom>
              <a:solidFill>
                <a:srgbClr val="000000"/>
              </a:solidFill>
              <a:ln w="1588">
                <a:solidFill>
                  <a:srgbClr val="008000"/>
                </a:solidFill>
                <a:miter lim="800000"/>
                <a:headEnd/>
                <a:tailEnd/>
              </a:ln>
            </p:spPr>
            <p:txBody>
              <a:bodyPr/>
              <a:lstStyle/>
              <a:p>
                <a:endParaRPr lang="el-GR"/>
              </a:p>
            </p:txBody>
          </p:sp>
          <p:sp>
            <p:nvSpPr>
              <p:cNvPr id="57720" name="Rectangle 376"/>
              <p:cNvSpPr>
                <a:spLocks noChangeArrowheads="1"/>
              </p:cNvSpPr>
              <p:nvPr/>
            </p:nvSpPr>
            <p:spPr bwMode="auto">
              <a:xfrm>
                <a:off x="2359" y="3050"/>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721" name="Rectangle 377"/>
              <p:cNvSpPr>
                <a:spLocks noChangeArrowheads="1"/>
              </p:cNvSpPr>
              <p:nvPr/>
            </p:nvSpPr>
            <p:spPr bwMode="auto">
              <a:xfrm>
                <a:off x="2514" y="3127"/>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722" name="Rectangle 378"/>
              <p:cNvSpPr>
                <a:spLocks noChangeArrowheads="1"/>
              </p:cNvSpPr>
              <p:nvPr/>
            </p:nvSpPr>
            <p:spPr bwMode="auto">
              <a:xfrm>
                <a:off x="2686" y="3171"/>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723" name="Rectangle 379"/>
              <p:cNvSpPr>
                <a:spLocks noChangeArrowheads="1"/>
              </p:cNvSpPr>
              <p:nvPr/>
            </p:nvSpPr>
            <p:spPr bwMode="auto">
              <a:xfrm>
                <a:off x="2873" y="3172"/>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724" name="Rectangle 380"/>
              <p:cNvSpPr>
                <a:spLocks noChangeArrowheads="1"/>
              </p:cNvSpPr>
              <p:nvPr/>
            </p:nvSpPr>
            <p:spPr bwMode="auto">
              <a:xfrm>
                <a:off x="3063" y="3155"/>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725" name="Rectangle 381"/>
              <p:cNvSpPr>
                <a:spLocks noChangeArrowheads="1"/>
              </p:cNvSpPr>
              <p:nvPr/>
            </p:nvSpPr>
            <p:spPr bwMode="auto">
              <a:xfrm>
                <a:off x="3241" y="3113"/>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726" name="Rectangle 382"/>
              <p:cNvSpPr>
                <a:spLocks noChangeArrowheads="1"/>
              </p:cNvSpPr>
              <p:nvPr/>
            </p:nvSpPr>
            <p:spPr bwMode="auto">
              <a:xfrm>
                <a:off x="3406" y="3045"/>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727" name="Rectangle 383"/>
              <p:cNvSpPr>
                <a:spLocks noChangeArrowheads="1"/>
              </p:cNvSpPr>
              <p:nvPr/>
            </p:nvSpPr>
            <p:spPr bwMode="auto">
              <a:xfrm>
                <a:off x="3542" y="2944"/>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728" name="Rectangle 384"/>
              <p:cNvSpPr>
                <a:spLocks noChangeArrowheads="1"/>
              </p:cNvSpPr>
              <p:nvPr/>
            </p:nvSpPr>
            <p:spPr bwMode="auto">
              <a:xfrm>
                <a:off x="3642" y="2812"/>
                <a:ext cx="31" cy="30"/>
              </a:xfrm>
              <a:prstGeom prst="rect">
                <a:avLst/>
              </a:prstGeom>
              <a:solidFill>
                <a:srgbClr val="000000"/>
              </a:solidFill>
              <a:ln w="1588">
                <a:solidFill>
                  <a:srgbClr val="008000"/>
                </a:solidFill>
                <a:miter lim="800000"/>
                <a:headEnd/>
                <a:tailEnd/>
              </a:ln>
            </p:spPr>
            <p:txBody>
              <a:bodyPr/>
              <a:lstStyle/>
              <a:p>
                <a:endParaRPr lang="el-GR"/>
              </a:p>
            </p:txBody>
          </p:sp>
          <p:sp>
            <p:nvSpPr>
              <p:cNvPr id="57729" name="Rectangle 385"/>
              <p:cNvSpPr>
                <a:spLocks noChangeArrowheads="1"/>
              </p:cNvSpPr>
              <p:nvPr/>
            </p:nvSpPr>
            <p:spPr bwMode="auto">
              <a:xfrm>
                <a:off x="3720" y="2623"/>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730" name="Rectangle 386"/>
              <p:cNvSpPr>
                <a:spLocks noChangeArrowheads="1"/>
              </p:cNvSpPr>
              <p:nvPr/>
            </p:nvSpPr>
            <p:spPr bwMode="auto">
              <a:xfrm>
                <a:off x="3766" y="2421"/>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731" name="Rectangle 387"/>
              <p:cNvSpPr>
                <a:spLocks noChangeArrowheads="1"/>
              </p:cNvSpPr>
              <p:nvPr/>
            </p:nvSpPr>
            <p:spPr bwMode="auto">
              <a:xfrm>
                <a:off x="3807" y="2221"/>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732" name="Rectangle 388"/>
              <p:cNvSpPr>
                <a:spLocks noChangeArrowheads="1"/>
              </p:cNvSpPr>
              <p:nvPr/>
            </p:nvSpPr>
            <p:spPr bwMode="auto">
              <a:xfrm>
                <a:off x="3836" y="2024"/>
                <a:ext cx="31" cy="31"/>
              </a:xfrm>
              <a:prstGeom prst="rect">
                <a:avLst/>
              </a:prstGeom>
              <a:solidFill>
                <a:srgbClr val="000000"/>
              </a:solidFill>
              <a:ln w="1588">
                <a:solidFill>
                  <a:srgbClr val="008000"/>
                </a:solidFill>
                <a:miter lim="800000"/>
                <a:headEnd/>
                <a:tailEnd/>
              </a:ln>
            </p:spPr>
            <p:txBody>
              <a:bodyPr/>
              <a:lstStyle/>
              <a:p>
                <a:endParaRPr lang="el-GR"/>
              </a:p>
            </p:txBody>
          </p:sp>
          <p:sp>
            <p:nvSpPr>
              <p:cNvPr id="57733" name="Rectangle 389"/>
              <p:cNvSpPr>
                <a:spLocks noChangeArrowheads="1"/>
              </p:cNvSpPr>
              <p:nvPr/>
            </p:nvSpPr>
            <p:spPr bwMode="auto">
              <a:xfrm>
                <a:off x="3856" y="1878"/>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734" name="Rectangle 390"/>
              <p:cNvSpPr>
                <a:spLocks noChangeArrowheads="1"/>
              </p:cNvSpPr>
              <p:nvPr/>
            </p:nvSpPr>
            <p:spPr bwMode="auto">
              <a:xfrm>
                <a:off x="2075" y="1662"/>
                <a:ext cx="31" cy="30"/>
              </a:xfrm>
              <a:prstGeom prst="rect">
                <a:avLst/>
              </a:prstGeom>
              <a:solidFill>
                <a:srgbClr val="000000"/>
              </a:solidFill>
              <a:ln w="1588">
                <a:solidFill>
                  <a:srgbClr val="008000"/>
                </a:solidFill>
                <a:miter lim="800000"/>
                <a:headEnd/>
                <a:tailEnd/>
              </a:ln>
            </p:spPr>
            <p:txBody>
              <a:bodyPr/>
              <a:lstStyle/>
              <a:p>
                <a:endParaRPr lang="el-GR"/>
              </a:p>
            </p:txBody>
          </p:sp>
          <p:sp>
            <p:nvSpPr>
              <p:cNvPr id="57735" name="Rectangle 391"/>
              <p:cNvSpPr>
                <a:spLocks noChangeArrowheads="1"/>
              </p:cNvSpPr>
              <p:nvPr/>
            </p:nvSpPr>
            <p:spPr bwMode="auto">
              <a:xfrm>
                <a:off x="2239" y="1553"/>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736" name="Rectangle 392"/>
              <p:cNvSpPr>
                <a:spLocks noChangeArrowheads="1"/>
              </p:cNvSpPr>
              <p:nvPr/>
            </p:nvSpPr>
            <p:spPr bwMode="auto">
              <a:xfrm>
                <a:off x="2413" y="1492"/>
                <a:ext cx="31" cy="30"/>
              </a:xfrm>
              <a:prstGeom prst="rect">
                <a:avLst/>
              </a:prstGeom>
              <a:solidFill>
                <a:srgbClr val="000000"/>
              </a:solidFill>
              <a:ln w="1588">
                <a:solidFill>
                  <a:srgbClr val="008000"/>
                </a:solidFill>
                <a:miter lim="800000"/>
                <a:headEnd/>
                <a:tailEnd/>
              </a:ln>
            </p:spPr>
            <p:txBody>
              <a:bodyPr/>
              <a:lstStyle/>
              <a:p>
                <a:endParaRPr lang="el-GR"/>
              </a:p>
            </p:txBody>
          </p:sp>
          <p:sp>
            <p:nvSpPr>
              <p:cNvPr id="57737" name="Rectangle 393"/>
              <p:cNvSpPr>
                <a:spLocks noChangeArrowheads="1"/>
              </p:cNvSpPr>
              <p:nvPr/>
            </p:nvSpPr>
            <p:spPr bwMode="auto">
              <a:xfrm>
                <a:off x="2590" y="1493"/>
                <a:ext cx="31" cy="31"/>
              </a:xfrm>
              <a:prstGeom prst="rect">
                <a:avLst/>
              </a:prstGeom>
              <a:solidFill>
                <a:srgbClr val="000000"/>
              </a:solidFill>
              <a:ln w="1588">
                <a:solidFill>
                  <a:srgbClr val="008000"/>
                </a:solidFill>
                <a:miter lim="800000"/>
                <a:headEnd/>
                <a:tailEnd/>
              </a:ln>
            </p:spPr>
            <p:txBody>
              <a:bodyPr/>
              <a:lstStyle/>
              <a:p>
                <a:endParaRPr lang="el-GR"/>
              </a:p>
            </p:txBody>
          </p:sp>
          <p:sp>
            <p:nvSpPr>
              <p:cNvPr id="57738" name="Rectangle 394"/>
              <p:cNvSpPr>
                <a:spLocks noChangeArrowheads="1"/>
              </p:cNvSpPr>
              <p:nvPr/>
            </p:nvSpPr>
            <p:spPr bwMode="auto">
              <a:xfrm>
                <a:off x="2714" y="1598"/>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739" name="Rectangle 395"/>
              <p:cNvSpPr>
                <a:spLocks noChangeArrowheads="1"/>
              </p:cNvSpPr>
              <p:nvPr/>
            </p:nvSpPr>
            <p:spPr bwMode="auto">
              <a:xfrm>
                <a:off x="2730" y="1770"/>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740" name="Rectangle 396"/>
              <p:cNvSpPr>
                <a:spLocks noChangeArrowheads="1"/>
              </p:cNvSpPr>
              <p:nvPr/>
            </p:nvSpPr>
            <p:spPr bwMode="auto">
              <a:xfrm>
                <a:off x="2703" y="1924"/>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741" name="Rectangle 397"/>
              <p:cNvSpPr>
                <a:spLocks noChangeArrowheads="1"/>
              </p:cNvSpPr>
              <p:nvPr/>
            </p:nvSpPr>
            <p:spPr bwMode="auto">
              <a:xfrm>
                <a:off x="2612" y="2116"/>
                <a:ext cx="30" cy="31"/>
              </a:xfrm>
              <a:prstGeom prst="rect">
                <a:avLst/>
              </a:prstGeom>
              <a:solidFill>
                <a:srgbClr val="000000"/>
              </a:solidFill>
              <a:ln w="1588">
                <a:solidFill>
                  <a:srgbClr val="008000"/>
                </a:solidFill>
                <a:miter lim="800000"/>
                <a:headEnd/>
                <a:tailEnd/>
              </a:ln>
            </p:spPr>
            <p:txBody>
              <a:bodyPr/>
              <a:lstStyle/>
              <a:p>
                <a:endParaRPr lang="el-GR"/>
              </a:p>
            </p:txBody>
          </p:sp>
          <p:sp>
            <p:nvSpPr>
              <p:cNvPr id="57742" name="Rectangle 398"/>
              <p:cNvSpPr>
                <a:spLocks noChangeArrowheads="1"/>
              </p:cNvSpPr>
              <p:nvPr/>
            </p:nvSpPr>
            <p:spPr bwMode="auto">
              <a:xfrm>
                <a:off x="2640" y="2183"/>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743" name="Rectangle 399"/>
              <p:cNvSpPr>
                <a:spLocks noChangeArrowheads="1"/>
              </p:cNvSpPr>
              <p:nvPr/>
            </p:nvSpPr>
            <p:spPr bwMode="auto">
              <a:xfrm>
                <a:off x="2709" y="2204"/>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744" name="Rectangle 400"/>
              <p:cNvSpPr>
                <a:spLocks noChangeArrowheads="1"/>
              </p:cNvSpPr>
              <p:nvPr/>
            </p:nvSpPr>
            <p:spPr bwMode="auto">
              <a:xfrm>
                <a:off x="3629" y="1612"/>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745" name="Rectangle 401"/>
              <p:cNvSpPr>
                <a:spLocks noChangeArrowheads="1"/>
              </p:cNvSpPr>
              <p:nvPr/>
            </p:nvSpPr>
            <p:spPr bwMode="auto">
              <a:xfrm>
                <a:off x="3480" y="1497"/>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746" name="Rectangle 402"/>
              <p:cNvSpPr>
                <a:spLocks noChangeArrowheads="1"/>
              </p:cNvSpPr>
              <p:nvPr/>
            </p:nvSpPr>
            <p:spPr bwMode="auto">
              <a:xfrm>
                <a:off x="3305" y="1452"/>
                <a:ext cx="31" cy="30"/>
              </a:xfrm>
              <a:prstGeom prst="rect">
                <a:avLst/>
              </a:prstGeom>
              <a:solidFill>
                <a:srgbClr val="000000"/>
              </a:solidFill>
              <a:ln w="1588">
                <a:solidFill>
                  <a:srgbClr val="008000"/>
                </a:solidFill>
                <a:miter lim="800000"/>
                <a:headEnd/>
                <a:tailEnd/>
              </a:ln>
            </p:spPr>
            <p:txBody>
              <a:bodyPr/>
              <a:lstStyle/>
              <a:p>
                <a:endParaRPr lang="el-GR"/>
              </a:p>
            </p:txBody>
          </p:sp>
          <p:sp>
            <p:nvSpPr>
              <p:cNvPr id="57747" name="Rectangle 403"/>
              <p:cNvSpPr>
                <a:spLocks noChangeArrowheads="1"/>
              </p:cNvSpPr>
              <p:nvPr/>
            </p:nvSpPr>
            <p:spPr bwMode="auto">
              <a:xfrm>
                <a:off x="3128" y="1469"/>
                <a:ext cx="31" cy="30"/>
              </a:xfrm>
              <a:prstGeom prst="rect">
                <a:avLst/>
              </a:prstGeom>
              <a:solidFill>
                <a:srgbClr val="000000"/>
              </a:solidFill>
              <a:ln w="1588">
                <a:solidFill>
                  <a:srgbClr val="008000"/>
                </a:solidFill>
                <a:miter lim="800000"/>
                <a:headEnd/>
                <a:tailEnd/>
              </a:ln>
            </p:spPr>
            <p:txBody>
              <a:bodyPr/>
              <a:lstStyle/>
              <a:p>
                <a:endParaRPr lang="el-GR"/>
              </a:p>
            </p:txBody>
          </p:sp>
          <p:sp>
            <p:nvSpPr>
              <p:cNvPr id="57748" name="Rectangle 404"/>
              <p:cNvSpPr>
                <a:spLocks noChangeArrowheads="1"/>
              </p:cNvSpPr>
              <p:nvPr/>
            </p:nvSpPr>
            <p:spPr bwMode="auto">
              <a:xfrm>
                <a:off x="2995" y="1579"/>
                <a:ext cx="30" cy="31"/>
              </a:xfrm>
              <a:prstGeom prst="rect">
                <a:avLst/>
              </a:prstGeom>
              <a:solidFill>
                <a:srgbClr val="000000"/>
              </a:solidFill>
              <a:ln w="1588">
                <a:solidFill>
                  <a:srgbClr val="008000"/>
                </a:solidFill>
                <a:miter lim="800000"/>
                <a:headEnd/>
                <a:tailEnd/>
              </a:ln>
            </p:spPr>
            <p:txBody>
              <a:bodyPr/>
              <a:lstStyle/>
              <a:p>
                <a:endParaRPr lang="el-GR"/>
              </a:p>
            </p:txBody>
          </p:sp>
          <p:sp>
            <p:nvSpPr>
              <p:cNvPr id="57749" name="Rectangle 405"/>
              <p:cNvSpPr>
                <a:spLocks noChangeArrowheads="1"/>
              </p:cNvSpPr>
              <p:nvPr/>
            </p:nvSpPr>
            <p:spPr bwMode="auto">
              <a:xfrm>
                <a:off x="2962" y="1762"/>
                <a:ext cx="31" cy="31"/>
              </a:xfrm>
              <a:prstGeom prst="rect">
                <a:avLst/>
              </a:prstGeom>
              <a:solidFill>
                <a:srgbClr val="000000"/>
              </a:solidFill>
              <a:ln w="1588">
                <a:solidFill>
                  <a:srgbClr val="008000"/>
                </a:solidFill>
                <a:miter lim="800000"/>
                <a:headEnd/>
                <a:tailEnd/>
              </a:ln>
            </p:spPr>
            <p:txBody>
              <a:bodyPr/>
              <a:lstStyle/>
              <a:p>
                <a:endParaRPr lang="el-GR"/>
              </a:p>
            </p:txBody>
          </p:sp>
          <p:sp>
            <p:nvSpPr>
              <p:cNvPr id="57750" name="Rectangle 406"/>
              <p:cNvSpPr>
                <a:spLocks noChangeArrowheads="1"/>
              </p:cNvSpPr>
              <p:nvPr/>
            </p:nvSpPr>
            <p:spPr bwMode="auto">
              <a:xfrm>
                <a:off x="3005" y="1910"/>
                <a:ext cx="30" cy="31"/>
              </a:xfrm>
              <a:prstGeom prst="rect">
                <a:avLst/>
              </a:prstGeom>
              <a:solidFill>
                <a:srgbClr val="000000"/>
              </a:solidFill>
              <a:ln w="1588">
                <a:solidFill>
                  <a:srgbClr val="008000"/>
                </a:solidFill>
                <a:miter lim="800000"/>
                <a:headEnd/>
                <a:tailEnd/>
              </a:ln>
            </p:spPr>
            <p:txBody>
              <a:bodyPr/>
              <a:lstStyle/>
              <a:p>
                <a:endParaRPr lang="el-GR"/>
              </a:p>
            </p:txBody>
          </p:sp>
          <p:sp>
            <p:nvSpPr>
              <p:cNvPr id="57751" name="Rectangle 407"/>
              <p:cNvSpPr>
                <a:spLocks noChangeArrowheads="1"/>
              </p:cNvSpPr>
              <p:nvPr/>
            </p:nvSpPr>
            <p:spPr bwMode="auto">
              <a:xfrm>
                <a:off x="3109" y="2112"/>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752" name="Rectangle 408"/>
              <p:cNvSpPr>
                <a:spLocks noChangeArrowheads="1"/>
              </p:cNvSpPr>
              <p:nvPr/>
            </p:nvSpPr>
            <p:spPr bwMode="auto">
              <a:xfrm>
                <a:off x="3082" y="2178"/>
                <a:ext cx="31" cy="30"/>
              </a:xfrm>
              <a:prstGeom prst="rect">
                <a:avLst/>
              </a:prstGeom>
              <a:solidFill>
                <a:srgbClr val="000000"/>
              </a:solidFill>
              <a:ln w="1588">
                <a:solidFill>
                  <a:srgbClr val="008000"/>
                </a:solidFill>
                <a:miter lim="800000"/>
                <a:headEnd/>
                <a:tailEnd/>
              </a:ln>
            </p:spPr>
            <p:txBody>
              <a:bodyPr/>
              <a:lstStyle/>
              <a:p>
                <a:endParaRPr lang="el-GR"/>
              </a:p>
            </p:txBody>
          </p:sp>
          <p:sp>
            <p:nvSpPr>
              <p:cNvPr id="57753" name="Rectangle 409"/>
              <p:cNvSpPr>
                <a:spLocks noChangeArrowheads="1"/>
              </p:cNvSpPr>
              <p:nvPr/>
            </p:nvSpPr>
            <p:spPr bwMode="auto">
              <a:xfrm>
                <a:off x="3024" y="2208"/>
                <a:ext cx="31" cy="31"/>
              </a:xfrm>
              <a:prstGeom prst="rect">
                <a:avLst/>
              </a:prstGeom>
              <a:solidFill>
                <a:srgbClr val="000000"/>
              </a:solidFill>
              <a:ln w="1588">
                <a:solidFill>
                  <a:srgbClr val="008000"/>
                </a:solidFill>
                <a:miter lim="800000"/>
                <a:headEnd/>
                <a:tailEnd/>
              </a:ln>
            </p:spPr>
            <p:txBody>
              <a:bodyPr/>
              <a:lstStyle/>
              <a:p>
                <a:endParaRPr lang="el-GR"/>
              </a:p>
            </p:txBody>
          </p:sp>
          <p:sp>
            <p:nvSpPr>
              <p:cNvPr id="57754" name="Rectangle 410"/>
              <p:cNvSpPr>
                <a:spLocks noChangeArrowheads="1"/>
              </p:cNvSpPr>
              <p:nvPr/>
            </p:nvSpPr>
            <p:spPr bwMode="auto">
              <a:xfrm>
                <a:off x="2518" y="2572"/>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755" name="Rectangle 411"/>
              <p:cNvSpPr>
                <a:spLocks noChangeArrowheads="1"/>
              </p:cNvSpPr>
              <p:nvPr/>
            </p:nvSpPr>
            <p:spPr bwMode="auto">
              <a:xfrm>
                <a:off x="3235" y="2550"/>
                <a:ext cx="30" cy="31"/>
              </a:xfrm>
              <a:prstGeom prst="rect">
                <a:avLst/>
              </a:prstGeom>
              <a:solidFill>
                <a:srgbClr val="000000"/>
              </a:solidFill>
              <a:ln w="1588">
                <a:solidFill>
                  <a:srgbClr val="008000"/>
                </a:solidFill>
                <a:miter lim="800000"/>
                <a:headEnd/>
                <a:tailEnd/>
              </a:ln>
            </p:spPr>
            <p:txBody>
              <a:bodyPr/>
              <a:lstStyle/>
              <a:p>
                <a:endParaRPr lang="el-GR"/>
              </a:p>
            </p:txBody>
          </p:sp>
          <p:sp>
            <p:nvSpPr>
              <p:cNvPr id="57756" name="Rectangle 412"/>
              <p:cNvSpPr>
                <a:spLocks noChangeArrowheads="1"/>
              </p:cNvSpPr>
              <p:nvPr/>
            </p:nvSpPr>
            <p:spPr bwMode="auto">
              <a:xfrm>
                <a:off x="2825" y="2351"/>
                <a:ext cx="31" cy="31"/>
              </a:xfrm>
              <a:prstGeom prst="rect">
                <a:avLst/>
              </a:prstGeom>
              <a:solidFill>
                <a:srgbClr val="000000"/>
              </a:solidFill>
              <a:ln w="1588">
                <a:solidFill>
                  <a:srgbClr val="008000"/>
                </a:solidFill>
                <a:miter lim="800000"/>
                <a:headEnd/>
                <a:tailEnd/>
              </a:ln>
            </p:spPr>
            <p:txBody>
              <a:bodyPr/>
              <a:lstStyle/>
              <a:p>
                <a:endParaRPr lang="el-GR"/>
              </a:p>
            </p:txBody>
          </p:sp>
          <p:sp>
            <p:nvSpPr>
              <p:cNvPr id="57757" name="Rectangle 413"/>
              <p:cNvSpPr>
                <a:spLocks noChangeArrowheads="1"/>
              </p:cNvSpPr>
              <p:nvPr/>
            </p:nvSpPr>
            <p:spPr bwMode="auto">
              <a:xfrm>
                <a:off x="2569" y="2492"/>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758" name="Rectangle 414"/>
              <p:cNvSpPr>
                <a:spLocks noChangeArrowheads="1"/>
              </p:cNvSpPr>
              <p:nvPr/>
            </p:nvSpPr>
            <p:spPr bwMode="auto">
              <a:xfrm>
                <a:off x="2661" y="2398"/>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759" name="Rectangle 415"/>
              <p:cNvSpPr>
                <a:spLocks noChangeArrowheads="1"/>
              </p:cNvSpPr>
              <p:nvPr/>
            </p:nvSpPr>
            <p:spPr bwMode="auto">
              <a:xfrm>
                <a:off x="3144" y="2456"/>
                <a:ext cx="31" cy="30"/>
              </a:xfrm>
              <a:prstGeom prst="rect">
                <a:avLst/>
              </a:prstGeom>
              <a:solidFill>
                <a:srgbClr val="000000"/>
              </a:solidFill>
              <a:ln w="1588">
                <a:solidFill>
                  <a:srgbClr val="008000"/>
                </a:solidFill>
                <a:miter lim="800000"/>
                <a:headEnd/>
                <a:tailEnd/>
              </a:ln>
            </p:spPr>
            <p:txBody>
              <a:bodyPr/>
              <a:lstStyle/>
              <a:p>
                <a:endParaRPr lang="el-GR"/>
              </a:p>
            </p:txBody>
          </p:sp>
          <p:sp>
            <p:nvSpPr>
              <p:cNvPr id="57760" name="Rectangle 416"/>
              <p:cNvSpPr>
                <a:spLocks noChangeArrowheads="1"/>
              </p:cNvSpPr>
              <p:nvPr/>
            </p:nvSpPr>
            <p:spPr bwMode="auto">
              <a:xfrm>
                <a:off x="3017" y="2367"/>
                <a:ext cx="30" cy="31"/>
              </a:xfrm>
              <a:prstGeom prst="rect">
                <a:avLst/>
              </a:prstGeom>
              <a:solidFill>
                <a:srgbClr val="000000"/>
              </a:solidFill>
              <a:ln w="1588">
                <a:solidFill>
                  <a:srgbClr val="008000"/>
                </a:solidFill>
                <a:miter lim="800000"/>
                <a:headEnd/>
                <a:tailEnd/>
              </a:ln>
            </p:spPr>
            <p:txBody>
              <a:bodyPr/>
              <a:lstStyle/>
              <a:p>
                <a:endParaRPr lang="el-GR"/>
              </a:p>
            </p:txBody>
          </p:sp>
          <p:sp>
            <p:nvSpPr>
              <p:cNvPr id="57761" name="Rectangle 417"/>
              <p:cNvSpPr>
                <a:spLocks noChangeArrowheads="1"/>
              </p:cNvSpPr>
              <p:nvPr/>
            </p:nvSpPr>
            <p:spPr bwMode="auto">
              <a:xfrm>
                <a:off x="2632" y="2659"/>
                <a:ext cx="30" cy="31"/>
              </a:xfrm>
              <a:prstGeom prst="rect">
                <a:avLst/>
              </a:prstGeom>
              <a:solidFill>
                <a:srgbClr val="000000"/>
              </a:solidFill>
              <a:ln w="1588">
                <a:solidFill>
                  <a:srgbClr val="008000"/>
                </a:solidFill>
                <a:miter lim="800000"/>
                <a:headEnd/>
                <a:tailEnd/>
              </a:ln>
            </p:spPr>
            <p:txBody>
              <a:bodyPr/>
              <a:lstStyle/>
              <a:p>
                <a:endParaRPr lang="el-GR"/>
              </a:p>
            </p:txBody>
          </p:sp>
          <p:sp>
            <p:nvSpPr>
              <p:cNvPr id="57762" name="Rectangle 418"/>
              <p:cNvSpPr>
                <a:spLocks noChangeArrowheads="1"/>
              </p:cNvSpPr>
              <p:nvPr/>
            </p:nvSpPr>
            <p:spPr bwMode="auto">
              <a:xfrm>
                <a:off x="2761" y="2710"/>
                <a:ext cx="31" cy="31"/>
              </a:xfrm>
              <a:prstGeom prst="rect">
                <a:avLst/>
              </a:prstGeom>
              <a:solidFill>
                <a:srgbClr val="000000"/>
              </a:solidFill>
              <a:ln w="1588">
                <a:solidFill>
                  <a:srgbClr val="008000"/>
                </a:solidFill>
                <a:miter lim="800000"/>
                <a:headEnd/>
                <a:tailEnd/>
              </a:ln>
            </p:spPr>
            <p:txBody>
              <a:bodyPr/>
              <a:lstStyle/>
              <a:p>
                <a:endParaRPr lang="el-GR"/>
              </a:p>
            </p:txBody>
          </p:sp>
          <p:sp>
            <p:nvSpPr>
              <p:cNvPr id="57763" name="Rectangle 419"/>
              <p:cNvSpPr>
                <a:spLocks noChangeArrowheads="1"/>
              </p:cNvSpPr>
              <p:nvPr/>
            </p:nvSpPr>
            <p:spPr bwMode="auto">
              <a:xfrm>
                <a:off x="2960" y="2719"/>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764" name="Rectangle 420"/>
              <p:cNvSpPr>
                <a:spLocks noChangeArrowheads="1"/>
              </p:cNvSpPr>
              <p:nvPr/>
            </p:nvSpPr>
            <p:spPr bwMode="auto">
              <a:xfrm>
                <a:off x="3120" y="2659"/>
                <a:ext cx="30" cy="31"/>
              </a:xfrm>
              <a:prstGeom prst="rect">
                <a:avLst/>
              </a:prstGeom>
              <a:solidFill>
                <a:srgbClr val="000000"/>
              </a:solidFill>
              <a:ln w="1588">
                <a:solidFill>
                  <a:srgbClr val="008000"/>
                </a:solidFill>
                <a:miter lim="800000"/>
                <a:headEnd/>
                <a:tailEnd/>
              </a:ln>
            </p:spPr>
            <p:txBody>
              <a:bodyPr/>
              <a:lstStyle/>
              <a:p>
                <a:endParaRPr lang="el-GR"/>
              </a:p>
            </p:txBody>
          </p:sp>
          <p:sp>
            <p:nvSpPr>
              <p:cNvPr id="57765" name="Rectangle 421"/>
              <p:cNvSpPr>
                <a:spLocks noChangeArrowheads="1"/>
              </p:cNvSpPr>
              <p:nvPr/>
            </p:nvSpPr>
            <p:spPr bwMode="auto">
              <a:xfrm>
                <a:off x="2868" y="2156"/>
                <a:ext cx="30" cy="31"/>
              </a:xfrm>
              <a:prstGeom prst="rect">
                <a:avLst/>
              </a:prstGeom>
              <a:solidFill>
                <a:srgbClr val="000000"/>
              </a:solidFill>
              <a:ln w="1588">
                <a:solidFill>
                  <a:srgbClr val="008000"/>
                </a:solidFill>
                <a:miter lim="800000"/>
                <a:headEnd/>
                <a:tailEnd/>
              </a:ln>
            </p:spPr>
            <p:txBody>
              <a:bodyPr/>
              <a:lstStyle/>
              <a:p>
                <a:endParaRPr lang="el-GR"/>
              </a:p>
            </p:txBody>
          </p:sp>
          <p:sp>
            <p:nvSpPr>
              <p:cNvPr id="57766" name="Rectangle 422"/>
              <p:cNvSpPr>
                <a:spLocks noChangeArrowheads="1"/>
              </p:cNvSpPr>
              <p:nvPr/>
            </p:nvSpPr>
            <p:spPr bwMode="auto">
              <a:xfrm>
                <a:off x="2767" y="2099"/>
                <a:ext cx="31" cy="31"/>
              </a:xfrm>
              <a:prstGeom prst="rect">
                <a:avLst/>
              </a:prstGeom>
              <a:solidFill>
                <a:srgbClr val="000000"/>
              </a:solidFill>
              <a:ln w="1588">
                <a:solidFill>
                  <a:srgbClr val="008000"/>
                </a:solidFill>
                <a:miter lim="800000"/>
                <a:headEnd/>
                <a:tailEnd/>
              </a:ln>
            </p:spPr>
            <p:txBody>
              <a:bodyPr/>
              <a:lstStyle/>
              <a:p>
                <a:endParaRPr lang="el-GR"/>
              </a:p>
            </p:txBody>
          </p:sp>
          <p:sp>
            <p:nvSpPr>
              <p:cNvPr id="57767" name="Rectangle 423"/>
              <p:cNvSpPr>
                <a:spLocks noChangeArrowheads="1"/>
              </p:cNvSpPr>
              <p:nvPr/>
            </p:nvSpPr>
            <p:spPr bwMode="auto">
              <a:xfrm>
                <a:off x="2949" y="2096"/>
                <a:ext cx="30" cy="30"/>
              </a:xfrm>
              <a:prstGeom prst="rect">
                <a:avLst/>
              </a:prstGeom>
              <a:solidFill>
                <a:srgbClr val="000000"/>
              </a:solidFill>
              <a:ln w="1588">
                <a:solidFill>
                  <a:srgbClr val="008000"/>
                </a:solidFill>
                <a:miter lim="800000"/>
                <a:headEnd/>
                <a:tailEnd/>
              </a:ln>
            </p:spPr>
            <p:txBody>
              <a:bodyPr/>
              <a:lstStyle/>
              <a:p>
                <a:endParaRPr lang="el-GR"/>
              </a:p>
            </p:txBody>
          </p:sp>
        </p:grpSp>
      </p:grpSp>
      <p:grpSp>
        <p:nvGrpSpPr>
          <p:cNvPr id="57768" name="Group 424"/>
          <p:cNvGrpSpPr>
            <a:grpSpLocks/>
          </p:cNvGrpSpPr>
          <p:nvPr/>
        </p:nvGrpSpPr>
        <p:grpSpPr bwMode="auto">
          <a:xfrm>
            <a:off x="5002213" y="2493963"/>
            <a:ext cx="1331912" cy="1141412"/>
            <a:chOff x="1843" y="1452"/>
            <a:chExt cx="2043" cy="1750"/>
          </a:xfrm>
        </p:grpSpPr>
        <p:grpSp>
          <p:nvGrpSpPr>
            <p:cNvPr id="57769" name="Group 425"/>
            <p:cNvGrpSpPr>
              <a:grpSpLocks/>
            </p:cNvGrpSpPr>
            <p:nvPr/>
          </p:nvGrpSpPr>
          <p:grpSpPr bwMode="auto">
            <a:xfrm>
              <a:off x="1856" y="1468"/>
              <a:ext cx="2012" cy="1716"/>
              <a:chOff x="1856" y="1468"/>
              <a:chExt cx="2012" cy="1716"/>
            </a:xfrm>
          </p:grpSpPr>
          <p:sp>
            <p:nvSpPr>
              <p:cNvPr id="57770" name="Freeform 426"/>
              <p:cNvSpPr>
                <a:spLocks/>
              </p:cNvSpPr>
              <p:nvPr/>
            </p:nvSpPr>
            <p:spPr bwMode="auto">
              <a:xfrm>
                <a:off x="1856" y="1888"/>
                <a:ext cx="2012" cy="1296"/>
              </a:xfrm>
              <a:custGeom>
                <a:avLst/>
                <a:gdLst/>
                <a:ahLst/>
                <a:cxnLst>
                  <a:cxn ang="0">
                    <a:pos x="0" y="52"/>
                  </a:cxn>
                  <a:cxn ang="0">
                    <a:pos x="24" y="208"/>
                  </a:cxn>
                  <a:cxn ang="0">
                    <a:pos x="56" y="396"/>
                  </a:cxn>
                  <a:cxn ang="0">
                    <a:pos x="116" y="584"/>
                  </a:cxn>
                  <a:cxn ang="0">
                    <a:pos x="176" y="772"/>
                  </a:cxn>
                  <a:cxn ang="0">
                    <a:pos x="256" y="952"/>
                  </a:cxn>
                  <a:cxn ang="0">
                    <a:pos x="376" y="1076"/>
                  </a:cxn>
                  <a:cxn ang="0">
                    <a:pos x="516" y="1176"/>
                  </a:cxn>
                  <a:cxn ang="0">
                    <a:pos x="672" y="1252"/>
                  </a:cxn>
                  <a:cxn ang="0">
                    <a:pos x="844" y="1296"/>
                  </a:cxn>
                  <a:cxn ang="0">
                    <a:pos x="1032" y="1296"/>
                  </a:cxn>
                  <a:cxn ang="0">
                    <a:pos x="1220" y="1280"/>
                  </a:cxn>
                  <a:cxn ang="0">
                    <a:pos x="1400" y="1240"/>
                  </a:cxn>
                  <a:cxn ang="0">
                    <a:pos x="1564" y="1172"/>
                  </a:cxn>
                  <a:cxn ang="0">
                    <a:pos x="1700" y="1068"/>
                  </a:cxn>
                  <a:cxn ang="0">
                    <a:pos x="1800" y="936"/>
                  </a:cxn>
                  <a:cxn ang="0">
                    <a:pos x="1876" y="748"/>
                  </a:cxn>
                  <a:cxn ang="0">
                    <a:pos x="1924" y="544"/>
                  </a:cxn>
                  <a:cxn ang="0">
                    <a:pos x="1964" y="344"/>
                  </a:cxn>
                  <a:cxn ang="0">
                    <a:pos x="1992" y="152"/>
                  </a:cxn>
                  <a:cxn ang="0">
                    <a:pos x="2012" y="0"/>
                  </a:cxn>
                </a:cxnLst>
                <a:rect l="0" t="0" r="r" b="b"/>
                <a:pathLst>
                  <a:path w="2012" h="1296">
                    <a:moveTo>
                      <a:pt x="0" y="52"/>
                    </a:moveTo>
                    <a:lnTo>
                      <a:pt x="24" y="208"/>
                    </a:lnTo>
                    <a:lnTo>
                      <a:pt x="56" y="396"/>
                    </a:lnTo>
                    <a:lnTo>
                      <a:pt x="116" y="584"/>
                    </a:lnTo>
                    <a:lnTo>
                      <a:pt x="176" y="772"/>
                    </a:lnTo>
                    <a:lnTo>
                      <a:pt x="256" y="952"/>
                    </a:lnTo>
                    <a:lnTo>
                      <a:pt x="376" y="1076"/>
                    </a:lnTo>
                    <a:lnTo>
                      <a:pt x="516" y="1176"/>
                    </a:lnTo>
                    <a:lnTo>
                      <a:pt x="672" y="1252"/>
                    </a:lnTo>
                    <a:lnTo>
                      <a:pt x="844" y="1296"/>
                    </a:lnTo>
                    <a:lnTo>
                      <a:pt x="1032" y="1296"/>
                    </a:lnTo>
                    <a:lnTo>
                      <a:pt x="1220" y="1280"/>
                    </a:lnTo>
                    <a:lnTo>
                      <a:pt x="1400" y="1240"/>
                    </a:lnTo>
                    <a:lnTo>
                      <a:pt x="1564" y="1172"/>
                    </a:lnTo>
                    <a:lnTo>
                      <a:pt x="1700" y="1068"/>
                    </a:lnTo>
                    <a:lnTo>
                      <a:pt x="1800" y="936"/>
                    </a:lnTo>
                    <a:lnTo>
                      <a:pt x="1876" y="748"/>
                    </a:lnTo>
                    <a:lnTo>
                      <a:pt x="1924" y="544"/>
                    </a:lnTo>
                    <a:lnTo>
                      <a:pt x="1964" y="344"/>
                    </a:lnTo>
                    <a:lnTo>
                      <a:pt x="1992" y="152"/>
                    </a:lnTo>
                    <a:lnTo>
                      <a:pt x="2012" y="0"/>
                    </a:lnTo>
                  </a:path>
                </a:pathLst>
              </a:custGeom>
              <a:noFill/>
              <a:ln w="28575" cmpd="sng">
                <a:solidFill>
                  <a:srgbClr val="9999FF"/>
                </a:solidFill>
                <a:round/>
                <a:headEnd/>
                <a:tailEnd/>
              </a:ln>
              <a:effectLst/>
            </p:spPr>
            <p:txBody>
              <a:bodyPr/>
              <a:lstStyle/>
              <a:p>
                <a:endParaRPr lang="el-GR"/>
              </a:p>
            </p:txBody>
          </p:sp>
          <p:sp>
            <p:nvSpPr>
              <p:cNvPr id="57771" name="Freeform 427"/>
              <p:cNvSpPr>
                <a:spLocks/>
              </p:cNvSpPr>
              <p:nvPr/>
            </p:nvSpPr>
            <p:spPr bwMode="auto">
              <a:xfrm>
                <a:off x="2528" y="2364"/>
                <a:ext cx="724" cy="368"/>
              </a:xfrm>
              <a:custGeom>
                <a:avLst/>
                <a:gdLst/>
                <a:ahLst/>
                <a:cxnLst>
                  <a:cxn ang="0">
                    <a:pos x="0" y="224"/>
                  </a:cxn>
                  <a:cxn ang="0">
                    <a:pos x="52" y="140"/>
                  </a:cxn>
                  <a:cxn ang="0">
                    <a:pos x="148" y="44"/>
                  </a:cxn>
                  <a:cxn ang="0">
                    <a:pos x="312" y="0"/>
                  </a:cxn>
                  <a:cxn ang="0">
                    <a:pos x="504" y="16"/>
                  </a:cxn>
                  <a:cxn ang="0">
                    <a:pos x="628" y="104"/>
                  </a:cxn>
                  <a:cxn ang="0">
                    <a:pos x="724" y="200"/>
                  </a:cxn>
                  <a:cxn ang="0">
                    <a:pos x="604" y="308"/>
                  </a:cxn>
                  <a:cxn ang="0">
                    <a:pos x="448" y="368"/>
                  </a:cxn>
                  <a:cxn ang="0">
                    <a:pos x="248" y="360"/>
                  </a:cxn>
                  <a:cxn ang="0">
                    <a:pos x="120" y="308"/>
                  </a:cxn>
                  <a:cxn ang="0">
                    <a:pos x="0" y="224"/>
                  </a:cxn>
                </a:cxnLst>
                <a:rect l="0" t="0" r="r" b="b"/>
                <a:pathLst>
                  <a:path w="724" h="368">
                    <a:moveTo>
                      <a:pt x="0" y="224"/>
                    </a:moveTo>
                    <a:lnTo>
                      <a:pt x="52" y="140"/>
                    </a:lnTo>
                    <a:lnTo>
                      <a:pt x="148" y="44"/>
                    </a:lnTo>
                    <a:lnTo>
                      <a:pt x="312" y="0"/>
                    </a:lnTo>
                    <a:lnTo>
                      <a:pt x="504" y="16"/>
                    </a:lnTo>
                    <a:lnTo>
                      <a:pt x="628" y="104"/>
                    </a:lnTo>
                    <a:lnTo>
                      <a:pt x="724" y="200"/>
                    </a:lnTo>
                    <a:lnTo>
                      <a:pt x="604" y="308"/>
                    </a:lnTo>
                    <a:lnTo>
                      <a:pt x="448" y="368"/>
                    </a:lnTo>
                    <a:lnTo>
                      <a:pt x="248" y="360"/>
                    </a:lnTo>
                    <a:lnTo>
                      <a:pt x="120" y="308"/>
                    </a:lnTo>
                    <a:lnTo>
                      <a:pt x="0" y="224"/>
                    </a:lnTo>
                    <a:close/>
                  </a:path>
                </a:pathLst>
              </a:custGeom>
              <a:noFill/>
              <a:ln w="28575" cmpd="sng">
                <a:solidFill>
                  <a:srgbClr val="9999FF"/>
                </a:solidFill>
                <a:round/>
                <a:headEnd/>
                <a:tailEnd/>
              </a:ln>
              <a:effectLst/>
            </p:spPr>
            <p:txBody>
              <a:bodyPr/>
              <a:lstStyle/>
              <a:p>
                <a:endParaRPr lang="el-GR"/>
              </a:p>
            </p:txBody>
          </p:sp>
          <p:sp>
            <p:nvSpPr>
              <p:cNvPr id="57772" name="Freeform 428"/>
              <p:cNvSpPr>
                <a:spLocks/>
              </p:cNvSpPr>
              <p:nvPr/>
            </p:nvSpPr>
            <p:spPr bwMode="auto">
              <a:xfrm>
                <a:off x="2084" y="1504"/>
                <a:ext cx="660" cy="716"/>
              </a:xfrm>
              <a:custGeom>
                <a:avLst/>
                <a:gdLst/>
                <a:ahLst/>
                <a:cxnLst>
                  <a:cxn ang="0">
                    <a:pos x="0" y="172"/>
                  </a:cxn>
                  <a:cxn ang="0">
                    <a:pos x="168" y="60"/>
                  </a:cxn>
                  <a:cxn ang="0">
                    <a:pos x="348" y="0"/>
                  </a:cxn>
                  <a:cxn ang="0">
                    <a:pos x="520" y="0"/>
                  </a:cxn>
                  <a:cxn ang="0">
                    <a:pos x="648" y="112"/>
                  </a:cxn>
                  <a:cxn ang="0">
                    <a:pos x="660" y="280"/>
                  </a:cxn>
                  <a:cxn ang="0">
                    <a:pos x="632" y="432"/>
                  </a:cxn>
                  <a:cxn ang="0">
                    <a:pos x="544" y="624"/>
                  </a:cxn>
                  <a:cxn ang="0">
                    <a:pos x="572" y="692"/>
                  </a:cxn>
                  <a:cxn ang="0">
                    <a:pos x="640" y="716"/>
                  </a:cxn>
                </a:cxnLst>
                <a:rect l="0" t="0" r="r" b="b"/>
                <a:pathLst>
                  <a:path w="660" h="716">
                    <a:moveTo>
                      <a:pt x="0" y="172"/>
                    </a:moveTo>
                    <a:lnTo>
                      <a:pt x="168" y="60"/>
                    </a:lnTo>
                    <a:lnTo>
                      <a:pt x="348" y="0"/>
                    </a:lnTo>
                    <a:lnTo>
                      <a:pt x="520" y="0"/>
                    </a:lnTo>
                    <a:lnTo>
                      <a:pt x="648" y="112"/>
                    </a:lnTo>
                    <a:lnTo>
                      <a:pt x="660" y="280"/>
                    </a:lnTo>
                    <a:lnTo>
                      <a:pt x="632" y="432"/>
                    </a:lnTo>
                    <a:lnTo>
                      <a:pt x="544" y="624"/>
                    </a:lnTo>
                    <a:lnTo>
                      <a:pt x="572" y="692"/>
                    </a:lnTo>
                    <a:lnTo>
                      <a:pt x="640" y="716"/>
                    </a:lnTo>
                  </a:path>
                </a:pathLst>
              </a:custGeom>
              <a:noFill/>
              <a:ln w="28575" cmpd="sng">
                <a:solidFill>
                  <a:srgbClr val="9999FF"/>
                </a:solidFill>
                <a:round/>
                <a:headEnd/>
                <a:tailEnd/>
              </a:ln>
              <a:effectLst/>
            </p:spPr>
            <p:txBody>
              <a:bodyPr/>
              <a:lstStyle/>
              <a:p>
                <a:endParaRPr lang="el-GR"/>
              </a:p>
            </p:txBody>
          </p:sp>
          <p:sp>
            <p:nvSpPr>
              <p:cNvPr id="57773" name="Freeform 429"/>
              <p:cNvSpPr>
                <a:spLocks/>
              </p:cNvSpPr>
              <p:nvPr/>
            </p:nvSpPr>
            <p:spPr bwMode="auto">
              <a:xfrm>
                <a:off x="2980" y="1468"/>
                <a:ext cx="664" cy="752"/>
              </a:xfrm>
              <a:custGeom>
                <a:avLst/>
                <a:gdLst/>
                <a:ahLst/>
                <a:cxnLst>
                  <a:cxn ang="0">
                    <a:pos x="664" y="160"/>
                  </a:cxn>
                  <a:cxn ang="0">
                    <a:pos x="516" y="36"/>
                  </a:cxn>
                  <a:cxn ang="0">
                    <a:pos x="340" y="0"/>
                  </a:cxn>
                  <a:cxn ang="0">
                    <a:pos x="160" y="12"/>
                  </a:cxn>
                  <a:cxn ang="0">
                    <a:pos x="28" y="120"/>
                  </a:cxn>
                  <a:cxn ang="0">
                    <a:pos x="0" y="304"/>
                  </a:cxn>
                  <a:cxn ang="0">
                    <a:pos x="40" y="456"/>
                  </a:cxn>
                  <a:cxn ang="0">
                    <a:pos x="144" y="656"/>
                  </a:cxn>
                  <a:cxn ang="0">
                    <a:pos x="116" y="724"/>
                  </a:cxn>
                  <a:cxn ang="0">
                    <a:pos x="60" y="752"/>
                  </a:cxn>
                </a:cxnLst>
                <a:rect l="0" t="0" r="r" b="b"/>
                <a:pathLst>
                  <a:path w="664" h="752">
                    <a:moveTo>
                      <a:pt x="664" y="160"/>
                    </a:moveTo>
                    <a:lnTo>
                      <a:pt x="516" y="36"/>
                    </a:lnTo>
                    <a:lnTo>
                      <a:pt x="340" y="0"/>
                    </a:lnTo>
                    <a:lnTo>
                      <a:pt x="160" y="12"/>
                    </a:lnTo>
                    <a:lnTo>
                      <a:pt x="28" y="120"/>
                    </a:lnTo>
                    <a:lnTo>
                      <a:pt x="0" y="304"/>
                    </a:lnTo>
                    <a:lnTo>
                      <a:pt x="40" y="456"/>
                    </a:lnTo>
                    <a:lnTo>
                      <a:pt x="144" y="656"/>
                    </a:lnTo>
                    <a:lnTo>
                      <a:pt x="116" y="724"/>
                    </a:lnTo>
                    <a:lnTo>
                      <a:pt x="60" y="752"/>
                    </a:lnTo>
                  </a:path>
                </a:pathLst>
              </a:custGeom>
              <a:noFill/>
              <a:ln w="28575" cmpd="sng">
                <a:solidFill>
                  <a:srgbClr val="9999FF"/>
                </a:solidFill>
                <a:round/>
                <a:headEnd/>
                <a:tailEnd/>
              </a:ln>
              <a:effectLst/>
            </p:spPr>
            <p:txBody>
              <a:bodyPr/>
              <a:lstStyle/>
              <a:p>
                <a:endParaRPr lang="el-GR"/>
              </a:p>
            </p:txBody>
          </p:sp>
          <p:sp>
            <p:nvSpPr>
              <p:cNvPr id="57774" name="Freeform 430"/>
              <p:cNvSpPr>
                <a:spLocks/>
              </p:cNvSpPr>
              <p:nvPr/>
            </p:nvSpPr>
            <p:spPr bwMode="auto">
              <a:xfrm>
                <a:off x="2784" y="2106"/>
                <a:ext cx="183" cy="66"/>
              </a:xfrm>
              <a:custGeom>
                <a:avLst/>
                <a:gdLst/>
                <a:ahLst/>
                <a:cxnLst>
                  <a:cxn ang="0">
                    <a:pos x="0" y="6"/>
                  </a:cxn>
                  <a:cxn ang="0">
                    <a:pos x="99" y="66"/>
                  </a:cxn>
                  <a:cxn ang="0">
                    <a:pos x="183" y="0"/>
                  </a:cxn>
                </a:cxnLst>
                <a:rect l="0" t="0" r="r" b="b"/>
                <a:pathLst>
                  <a:path w="183" h="66">
                    <a:moveTo>
                      <a:pt x="0" y="6"/>
                    </a:moveTo>
                    <a:lnTo>
                      <a:pt x="99" y="66"/>
                    </a:lnTo>
                    <a:lnTo>
                      <a:pt x="183" y="0"/>
                    </a:lnTo>
                  </a:path>
                </a:pathLst>
              </a:custGeom>
              <a:noFill/>
              <a:ln w="28575" cmpd="sng">
                <a:solidFill>
                  <a:srgbClr val="9999FF"/>
                </a:solidFill>
                <a:round/>
                <a:headEnd/>
                <a:tailEnd/>
              </a:ln>
              <a:effectLst/>
            </p:spPr>
            <p:txBody>
              <a:bodyPr/>
              <a:lstStyle/>
              <a:p>
                <a:endParaRPr lang="el-GR"/>
              </a:p>
            </p:txBody>
          </p:sp>
          <p:sp>
            <p:nvSpPr>
              <p:cNvPr id="57775" name="Freeform 431"/>
              <p:cNvSpPr>
                <a:spLocks/>
              </p:cNvSpPr>
              <p:nvPr/>
            </p:nvSpPr>
            <p:spPr bwMode="auto">
              <a:xfrm>
                <a:off x="2274" y="1641"/>
                <a:ext cx="384" cy="126"/>
              </a:xfrm>
              <a:custGeom>
                <a:avLst/>
                <a:gdLst/>
                <a:ahLst/>
                <a:cxnLst>
                  <a:cxn ang="0">
                    <a:pos x="0" y="108"/>
                  </a:cxn>
                  <a:cxn ang="0">
                    <a:pos x="87" y="36"/>
                  </a:cxn>
                  <a:cxn ang="0">
                    <a:pos x="183" y="0"/>
                  </a:cxn>
                  <a:cxn ang="0">
                    <a:pos x="294" y="18"/>
                  </a:cxn>
                  <a:cxn ang="0">
                    <a:pos x="384" y="69"/>
                  </a:cxn>
                  <a:cxn ang="0">
                    <a:pos x="297" y="105"/>
                  </a:cxn>
                  <a:cxn ang="0">
                    <a:pos x="192" y="126"/>
                  </a:cxn>
                  <a:cxn ang="0">
                    <a:pos x="87" y="126"/>
                  </a:cxn>
                  <a:cxn ang="0">
                    <a:pos x="0" y="108"/>
                  </a:cxn>
                </a:cxnLst>
                <a:rect l="0" t="0" r="r" b="b"/>
                <a:pathLst>
                  <a:path w="384" h="126">
                    <a:moveTo>
                      <a:pt x="0" y="108"/>
                    </a:moveTo>
                    <a:lnTo>
                      <a:pt x="87" y="36"/>
                    </a:lnTo>
                    <a:lnTo>
                      <a:pt x="183" y="0"/>
                    </a:lnTo>
                    <a:lnTo>
                      <a:pt x="294" y="18"/>
                    </a:lnTo>
                    <a:lnTo>
                      <a:pt x="384" y="69"/>
                    </a:lnTo>
                    <a:lnTo>
                      <a:pt x="297" y="105"/>
                    </a:lnTo>
                    <a:lnTo>
                      <a:pt x="192" y="126"/>
                    </a:lnTo>
                    <a:lnTo>
                      <a:pt x="87" y="126"/>
                    </a:lnTo>
                    <a:lnTo>
                      <a:pt x="0" y="108"/>
                    </a:lnTo>
                    <a:close/>
                  </a:path>
                </a:pathLst>
              </a:custGeom>
              <a:noFill/>
              <a:ln w="28575" cmpd="sng">
                <a:solidFill>
                  <a:srgbClr val="9999FF"/>
                </a:solidFill>
                <a:round/>
                <a:headEnd/>
                <a:tailEnd/>
              </a:ln>
              <a:effectLst/>
            </p:spPr>
            <p:txBody>
              <a:bodyPr/>
              <a:lstStyle/>
              <a:p>
                <a:endParaRPr lang="el-GR"/>
              </a:p>
            </p:txBody>
          </p:sp>
          <p:sp>
            <p:nvSpPr>
              <p:cNvPr id="57776" name="Freeform 432"/>
              <p:cNvSpPr>
                <a:spLocks/>
              </p:cNvSpPr>
              <p:nvPr/>
            </p:nvSpPr>
            <p:spPr bwMode="auto">
              <a:xfrm>
                <a:off x="3105" y="1620"/>
                <a:ext cx="375" cy="126"/>
              </a:xfrm>
              <a:custGeom>
                <a:avLst/>
                <a:gdLst/>
                <a:ahLst/>
                <a:cxnLst>
                  <a:cxn ang="0">
                    <a:pos x="0" y="84"/>
                  </a:cxn>
                  <a:cxn ang="0">
                    <a:pos x="81" y="18"/>
                  </a:cxn>
                  <a:cxn ang="0">
                    <a:pos x="183" y="0"/>
                  </a:cxn>
                  <a:cxn ang="0">
                    <a:pos x="279" y="24"/>
                  </a:cxn>
                  <a:cxn ang="0">
                    <a:pos x="375" y="96"/>
                  </a:cxn>
                  <a:cxn ang="0">
                    <a:pos x="288" y="117"/>
                  </a:cxn>
                  <a:cxn ang="0">
                    <a:pos x="186" y="126"/>
                  </a:cxn>
                  <a:cxn ang="0">
                    <a:pos x="87" y="108"/>
                  </a:cxn>
                  <a:cxn ang="0">
                    <a:pos x="0" y="84"/>
                  </a:cxn>
                </a:cxnLst>
                <a:rect l="0" t="0" r="r" b="b"/>
                <a:pathLst>
                  <a:path w="375" h="126">
                    <a:moveTo>
                      <a:pt x="0" y="84"/>
                    </a:moveTo>
                    <a:lnTo>
                      <a:pt x="81" y="18"/>
                    </a:lnTo>
                    <a:lnTo>
                      <a:pt x="183" y="0"/>
                    </a:lnTo>
                    <a:lnTo>
                      <a:pt x="279" y="24"/>
                    </a:lnTo>
                    <a:lnTo>
                      <a:pt x="375" y="96"/>
                    </a:lnTo>
                    <a:lnTo>
                      <a:pt x="288" y="117"/>
                    </a:lnTo>
                    <a:lnTo>
                      <a:pt x="186" y="126"/>
                    </a:lnTo>
                    <a:lnTo>
                      <a:pt x="87" y="108"/>
                    </a:lnTo>
                    <a:lnTo>
                      <a:pt x="0" y="84"/>
                    </a:lnTo>
                    <a:close/>
                  </a:path>
                </a:pathLst>
              </a:custGeom>
              <a:noFill/>
              <a:ln w="28575" cmpd="sng">
                <a:solidFill>
                  <a:srgbClr val="9999FF"/>
                </a:solidFill>
                <a:round/>
                <a:headEnd/>
                <a:tailEnd/>
              </a:ln>
              <a:effectLst/>
            </p:spPr>
            <p:txBody>
              <a:bodyPr/>
              <a:lstStyle/>
              <a:p>
                <a:endParaRPr lang="el-GR"/>
              </a:p>
            </p:txBody>
          </p:sp>
        </p:grpSp>
        <p:grpSp>
          <p:nvGrpSpPr>
            <p:cNvPr id="57777" name="Group 433"/>
            <p:cNvGrpSpPr>
              <a:grpSpLocks/>
            </p:cNvGrpSpPr>
            <p:nvPr/>
          </p:nvGrpSpPr>
          <p:grpSpPr bwMode="auto">
            <a:xfrm>
              <a:off x="1843" y="1452"/>
              <a:ext cx="2043" cy="1750"/>
              <a:chOff x="1843" y="1452"/>
              <a:chExt cx="2043" cy="1750"/>
            </a:xfrm>
          </p:grpSpPr>
          <p:sp>
            <p:nvSpPr>
              <p:cNvPr id="57778" name="Rectangle 434"/>
              <p:cNvSpPr>
                <a:spLocks noChangeArrowheads="1"/>
              </p:cNvSpPr>
              <p:nvPr/>
            </p:nvSpPr>
            <p:spPr bwMode="auto">
              <a:xfrm>
                <a:off x="2259" y="1736"/>
                <a:ext cx="31" cy="30"/>
              </a:xfrm>
              <a:prstGeom prst="rect">
                <a:avLst/>
              </a:prstGeom>
              <a:solidFill>
                <a:srgbClr val="000000"/>
              </a:solidFill>
              <a:ln w="1588">
                <a:solidFill>
                  <a:srgbClr val="008000"/>
                </a:solidFill>
                <a:miter lim="800000"/>
                <a:headEnd/>
                <a:tailEnd/>
              </a:ln>
            </p:spPr>
            <p:txBody>
              <a:bodyPr/>
              <a:lstStyle/>
              <a:p>
                <a:endParaRPr lang="el-GR"/>
              </a:p>
            </p:txBody>
          </p:sp>
          <p:sp>
            <p:nvSpPr>
              <p:cNvPr id="57779" name="Rectangle 435"/>
              <p:cNvSpPr>
                <a:spLocks noChangeArrowheads="1"/>
              </p:cNvSpPr>
              <p:nvPr/>
            </p:nvSpPr>
            <p:spPr bwMode="auto">
              <a:xfrm>
                <a:off x="2641" y="1698"/>
                <a:ext cx="31" cy="31"/>
              </a:xfrm>
              <a:prstGeom prst="rect">
                <a:avLst/>
              </a:prstGeom>
              <a:solidFill>
                <a:srgbClr val="000000"/>
              </a:solidFill>
              <a:ln w="1588">
                <a:solidFill>
                  <a:srgbClr val="008000"/>
                </a:solidFill>
                <a:miter lim="800000"/>
                <a:headEnd/>
                <a:tailEnd/>
              </a:ln>
            </p:spPr>
            <p:txBody>
              <a:bodyPr/>
              <a:lstStyle/>
              <a:p>
                <a:endParaRPr lang="el-GR"/>
              </a:p>
            </p:txBody>
          </p:sp>
          <p:sp>
            <p:nvSpPr>
              <p:cNvPr id="57780" name="Rectangle 436"/>
              <p:cNvSpPr>
                <a:spLocks noChangeArrowheads="1"/>
              </p:cNvSpPr>
              <p:nvPr/>
            </p:nvSpPr>
            <p:spPr bwMode="auto">
              <a:xfrm>
                <a:off x="2346" y="1662"/>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781" name="Rectangle 437"/>
              <p:cNvSpPr>
                <a:spLocks noChangeArrowheads="1"/>
              </p:cNvSpPr>
              <p:nvPr/>
            </p:nvSpPr>
            <p:spPr bwMode="auto">
              <a:xfrm>
                <a:off x="2445" y="1628"/>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782" name="Rectangle 438"/>
              <p:cNvSpPr>
                <a:spLocks noChangeArrowheads="1"/>
              </p:cNvSpPr>
              <p:nvPr/>
            </p:nvSpPr>
            <p:spPr bwMode="auto">
              <a:xfrm>
                <a:off x="2553" y="1645"/>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783" name="Rectangle 439"/>
              <p:cNvSpPr>
                <a:spLocks noChangeArrowheads="1"/>
              </p:cNvSpPr>
              <p:nvPr/>
            </p:nvSpPr>
            <p:spPr bwMode="auto">
              <a:xfrm>
                <a:off x="2347" y="1753"/>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784" name="Rectangle 440"/>
              <p:cNvSpPr>
                <a:spLocks noChangeArrowheads="1"/>
              </p:cNvSpPr>
              <p:nvPr/>
            </p:nvSpPr>
            <p:spPr bwMode="auto">
              <a:xfrm>
                <a:off x="2456" y="1752"/>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785" name="Rectangle 441"/>
              <p:cNvSpPr>
                <a:spLocks noChangeArrowheads="1"/>
              </p:cNvSpPr>
              <p:nvPr/>
            </p:nvSpPr>
            <p:spPr bwMode="auto">
              <a:xfrm>
                <a:off x="2553" y="1733"/>
                <a:ext cx="30" cy="31"/>
              </a:xfrm>
              <a:prstGeom prst="rect">
                <a:avLst/>
              </a:prstGeom>
              <a:solidFill>
                <a:srgbClr val="000000"/>
              </a:solidFill>
              <a:ln w="1588">
                <a:solidFill>
                  <a:srgbClr val="008000"/>
                </a:solidFill>
                <a:miter lim="800000"/>
                <a:headEnd/>
                <a:tailEnd/>
              </a:ln>
            </p:spPr>
            <p:txBody>
              <a:bodyPr/>
              <a:lstStyle/>
              <a:p>
                <a:endParaRPr lang="el-GR"/>
              </a:p>
            </p:txBody>
          </p:sp>
          <p:sp>
            <p:nvSpPr>
              <p:cNvPr id="57786" name="Rectangle 442"/>
              <p:cNvSpPr>
                <a:spLocks noChangeArrowheads="1"/>
              </p:cNvSpPr>
              <p:nvPr/>
            </p:nvSpPr>
            <p:spPr bwMode="auto">
              <a:xfrm>
                <a:off x="3464" y="1704"/>
                <a:ext cx="30" cy="31"/>
              </a:xfrm>
              <a:prstGeom prst="rect">
                <a:avLst/>
              </a:prstGeom>
              <a:solidFill>
                <a:srgbClr val="000000"/>
              </a:solidFill>
              <a:ln w="1588">
                <a:solidFill>
                  <a:srgbClr val="008000"/>
                </a:solidFill>
                <a:miter lim="800000"/>
                <a:headEnd/>
                <a:tailEnd/>
              </a:ln>
            </p:spPr>
            <p:txBody>
              <a:bodyPr/>
              <a:lstStyle/>
              <a:p>
                <a:endParaRPr lang="el-GR"/>
              </a:p>
            </p:txBody>
          </p:sp>
          <p:sp>
            <p:nvSpPr>
              <p:cNvPr id="57787" name="Rectangle 443"/>
              <p:cNvSpPr>
                <a:spLocks noChangeArrowheads="1"/>
              </p:cNvSpPr>
              <p:nvPr/>
            </p:nvSpPr>
            <p:spPr bwMode="auto">
              <a:xfrm>
                <a:off x="3090" y="1693"/>
                <a:ext cx="30" cy="31"/>
              </a:xfrm>
              <a:prstGeom prst="rect">
                <a:avLst/>
              </a:prstGeom>
              <a:solidFill>
                <a:srgbClr val="000000"/>
              </a:solidFill>
              <a:ln w="1588">
                <a:solidFill>
                  <a:srgbClr val="008000"/>
                </a:solidFill>
                <a:miter lim="800000"/>
                <a:headEnd/>
                <a:tailEnd/>
              </a:ln>
            </p:spPr>
            <p:txBody>
              <a:bodyPr/>
              <a:lstStyle/>
              <a:p>
                <a:endParaRPr lang="el-GR"/>
              </a:p>
            </p:txBody>
          </p:sp>
          <p:sp>
            <p:nvSpPr>
              <p:cNvPr id="57788" name="Rectangle 444"/>
              <p:cNvSpPr>
                <a:spLocks noChangeArrowheads="1"/>
              </p:cNvSpPr>
              <p:nvPr/>
            </p:nvSpPr>
            <p:spPr bwMode="auto">
              <a:xfrm>
                <a:off x="3371" y="1634"/>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789" name="Rectangle 445"/>
              <p:cNvSpPr>
                <a:spLocks noChangeArrowheads="1"/>
              </p:cNvSpPr>
              <p:nvPr/>
            </p:nvSpPr>
            <p:spPr bwMode="auto">
              <a:xfrm>
                <a:off x="3274" y="1607"/>
                <a:ext cx="30" cy="31"/>
              </a:xfrm>
              <a:prstGeom prst="rect">
                <a:avLst/>
              </a:prstGeom>
              <a:solidFill>
                <a:srgbClr val="000000"/>
              </a:solidFill>
              <a:ln w="1588">
                <a:solidFill>
                  <a:srgbClr val="008000"/>
                </a:solidFill>
                <a:miter lim="800000"/>
                <a:headEnd/>
                <a:tailEnd/>
              </a:ln>
            </p:spPr>
            <p:txBody>
              <a:bodyPr/>
              <a:lstStyle/>
              <a:p>
                <a:endParaRPr lang="el-GR"/>
              </a:p>
            </p:txBody>
          </p:sp>
          <p:sp>
            <p:nvSpPr>
              <p:cNvPr id="57790" name="Rectangle 446"/>
              <p:cNvSpPr>
                <a:spLocks noChangeArrowheads="1"/>
              </p:cNvSpPr>
              <p:nvPr/>
            </p:nvSpPr>
            <p:spPr bwMode="auto">
              <a:xfrm>
                <a:off x="3170" y="1628"/>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791" name="Rectangle 447"/>
              <p:cNvSpPr>
                <a:spLocks noChangeArrowheads="1"/>
              </p:cNvSpPr>
              <p:nvPr/>
            </p:nvSpPr>
            <p:spPr bwMode="auto">
              <a:xfrm>
                <a:off x="3379" y="1724"/>
                <a:ext cx="31" cy="30"/>
              </a:xfrm>
              <a:prstGeom prst="rect">
                <a:avLst/>
              </a:prstGeom>
              <a:solidFill>
                <a:srgbClr val="000000"/>
              </a:solidFill>
              <a:ln w="1588">
                <a:solidFill>
                  <a:srgbClr val="008000"/>
                </a:solidFill>
                <a:miter lim="800000"/>
                <a:headEnd/>
                <a:tailEnd/>
              </a:ln>
            </p:spPr>
            <p:txBody>
              <a:bodyPr/>
              <a:lstStyle/>
              <a:p>
                <a:endParaRPr lang="el-GR"/>
              </a:p>
            </p:txBody>
          </p:sp>
          <p:sp>
            <p:nvSpPr>
              <p:cNvPr id="57792" name="Rectangle 448"/>
              <p:cNvSpPr>
                <a:spLocks noChangeArrowheads="1"/>
              </p:cNvSpPr>
              <p:nvPr/>
            </p:nvSpPr>
            <p:spPr bwMode="auto">
              <a:xfrm>
                <a:off x="3281" y="1733"/>
                <a:ext cx="30" cy="31"/>
              </a:xfrm>
              <a:prstGeom prst="rect">
                <a:avLst/>
              </a:prstGeom>
              <a:solidFill>
                <a:srgbClr val="000000"/>
              </a:solidFill>
              <a:ln w="1588">
                <a:solidFill>
                  <a:srgbClr val="008000"/>
                </a:solidFill>
                <a:miter lim="800000"/>
                <a:headEnd/>
                <a:tailEnd/>
              </a:ln>
            </p:spPr>
            <p:txBody>
              <a:bodyPr/>
              <a:lstStyle/>
              <a:p>
                <a:endParaRPr lang="el-GR"/>
              </a:p>
            </p:txBody>
          </p:sp>
          <p:sp>
            <p:nvSpPr>
              <p:cNvPr id="57793" name="Rectangle 449"/>
              <p:cNvSpPr>
                <a:spLocks noChangeArrowheads="1"/>
              </p:cNvSpPr>
              <p:nvPr/>
            </p:nvSpPr>
            <p:spPr bwMode="auto">
              <a:xfrm>
                <a:off x="3177" y="1715"/>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794" name="Rectangle 450"/>
              <p:cNvSpPr>
                <a:spLocks noChangeArrowheads="1"/>
              </p:cNvSpPr>
              <p:nvPr/>
            </p:nvSpPr>
            <p:spPr bwMode="auto">
              <a:xfrm>
                <a:off x="2445" y="1676"/>
                <a:ext cx="30" cy="31"/>
              </a:xfrm>
              <a:prstGeom prst="rect">
                <a:avLst/>
              </a:prstGeom>
              <a:solidFill>
                <a:srgbClr val="000000"/>
              </a:solidFill>
              <a:ln w="1588">
                <a:solidFill>
                  <a:srgbClr val="008000"/>
                </a:solidFill>
                <a:miter lim="800000"/>
                <a:headEnd/>
                <a:tailEnd/>
              </a:ln>
            </p:spPr>
            <p:txBody>
              <a:bodyPr/>
              <a:lstStyle/>
              <a:p>
                <a:endParaRPr lang="el-GR"/>
              </a:p>
            </p:txBody>
          </p:sp>
          <p:sp>
            <p:nvSpPr>
              <p:cNvPr id="57795" name="Rectangle 451"/>
              <p:cNvSpPr>
                <a:spLocks noChangeArrowheads="1"/>
              </p:cNvSpPr>
              <p:nvPr/>
            </p:nvSpPr>
            <p:spPr bwMode="auto">
              <a:xfrm>
                <a:off x="3274" y="1656"/>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796" name="Rectangle 452"/>
              <p:cNvSpPr>
                <a:spLocks noChangeArrowheads="1"/>
              </p:cNvSpPr>
              <p:nvPr/>
            </p:nvSpPr>
            <p:spPr bwMode="auto">
              <a:xfrm>
                <a:off x="1843" y="1929"/>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797" name="Rectangle 453"/>
              <p:cNvSpPr>
                <a:spLocks noChangeArrowheads="1"/>
              </p:cNvSpPr>
              <p:nvPr/>
            </p:nvSpPr>
            <p:spPr bwMode="auto">
              <a:xfrm>
                <a:off x="1868" y="2082"/>
                <a:ext cx="30" cy="31"/>
              </a:xfrm>
              <a:prstGeom prst="rect">
                <a:avLst/>
              </a:prstGeom>
              <a:solidFill>
                <a:srgbClr val="000000"/>
              </a:solidFill>
              <a:ln w="1588">
                <a:solidFill>
                  <a:srgbClr val="008000"/>
                </a:solidFill>
                <a:miter lim="800000"/>
                <a:headEnd/>
                <a:tailEnd/>
              </a:ln>
            </p:spPr>
            <p:txBody>
              <a:bodyPr/>
              <a:lstStyle/>
              <a:p>
                <a:endParaRPr lang="el-GR"/>
              </a:p>
            </p:txBody>
          </p:sp>
          <p:sp>
            <p:nvSpPr>
              <p:cNvPr id="57798" name="Rectangle 454"/>
              <p:cNvSpPr>
                <a:spLocks noChangeArrowheads="1"/>
              </p:cNvSpPr>
              <p:nvPr/>
            </p:nvSpPr>
            <p:spPr bwMode="auto">
              <a:xfrm>
                <a:off x="1899" y="2272"/>
                <a:ext cx="31" cy="30"/>
              </a:xfrm>
              <a:prstGeom prst="rect">
                <a:avLst/>
              </a:prstGeom>
              <a:solidFill>
                <a:srgbClr val="000000"/>
              </a:solidFill>
              <a:ln w="1588">
                <a:solidFill>
                  <a:srgbClr val="008000"/>
                </a:solidFill>
                <a:miter lim="800000"/>
                <a:headEnd/>
                <a:tailEnd/>
              </a:ln>
            </p:spPr>
            <p:txBody>
              <a:bodyPr/>
              <a:lstStyle/>
              <a:p>
                <a:endParaRPr lang="el-GR"/>
              </a:p>
            </p:txBody>
          </p:sp>
          <p:sp>
            <p:nvSpPr>
              <p:cNvPr id="57799" name="Rectangle 455"/>
              <p:cNvSpPr>
                <a:spLocks noChangeArrowheads="1"/>
              </p:cNvSpPr>
              <p:nvPr/>
            </p:nvSpPr>
            <p:spPr bwMode="auto">
              <a:xfrm>
                <a:off x="1958" y="2456"/>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800" name="Rectangle 456"/>
              <p:cNvSpPr>
                <a:spLocks noChangeArrowheads="1"/>
              </p:cNvSpPr>
              <p:nvPr/>
            </p:nvSpPr>
            <p:spPr bwMode="auto">
              <a:xfrm>
                <a:off x="2021" y="2646"/>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801" name="Rectangle 457"/>
              <p:cNvSpPr>
                <a:spLocks noChangeArrowheads="1"/>
              </p:cNvSpPr>
              <p:nvPr/>
            </p:nvSpPr>
            <p:spPr bwMode="auto">
              <a:xfrm>
                <a:off x="2099" y="2827"/>
                <a:ext cx="31" cy="30"/>
              </a:xfrm>
              <a:prstGeom prst="rect">
                <a:avLst/>
              </a:prstGeom>
              <a:solidFill>
                <a:srgbClr val="000000"/>
              </a:solidFill>
              <a:ln w="1588">
                <a:solidFill>
                  <a:srgbClr val="008000"/>
                </a:solidFill>
                <a:miter lim="800000"/>
                <a:headEnd/>
                <a:tailEnd/>
              </a:ln>
            </p:spPr>
            <p:txBody>
              <a:bodyPr/>
              <a:lstStyle/>
              <a:p>
                <a:endParaRPr lang="el-GR"/>
              </a:p>
            </p:txBody>
          </p:sp>
          <p:sp>
            <p:nvSpPr>
              <p:cNvPr id="57802" name="Rectangle 458"/>
              <p:cNvSpPr>
                <a:spLocks noChangeArrowheads="1"/>
              </p:cNvSpPr>
              <p:nvPr/>
            </p:nvSpPr>
            <p:spPr bwMode="auto">
              <a:xfrm>
                <a:off x="2218" y="2950"/>
                <a:ext cx="31" cy="31"/>
              </a:xfrm>
              <a:prstGeom prst="rect">
                <a:avLst/>
              </a:prstGeom>
              <a:solidFill>
                <a:srgbClr val="000000"/>
              </a:solidFill>
              <a:ln w="1588">
                <a:solidFill>
                  <a:srgbClr val="008000"/>
                </a:solidFill>
                <a:miter lim="800000"/>
                <a:headEnd/>
                <a:tailEnd/>
              </a:ln>
            </p:spPr>
            <p:txBody>
              <a:bodyPr/>
              <a:lstStyle/>
              <a:p>
                <a:endParaRPr lang="el-GR"/>
              </a:p>
            </p:txBody>
          </p:sp>
          <p:sp>
            <p:nvSpPr>
              <p:cNvPr id="57803" name="Rectangle 459"/>
              <p:cNvSpPr>
                <a:spLocks noChangeArrowheads="1"/>
              </p:cNvSpPr>
              <p:nvPr/>
            </p:nvSpPr>
            <p:spPr bwMode="auto">
              <a:xfrm>
                <a:off x="2359" y="3050"/>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804" name="Rectangle 460"/>
              <p:cNvSpPr>
                <a:spLocks noChangeArrowheads="1"/>
              </p:cNvSpPr>
              <p:nvPr/>
            </p:nvSpPr>
            <p:spPr bwMode="auto">
              <a:xfrm>
                <a:off x="2514" y="3127"/>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805" name="Rectangle 461"/>
              <p:cNvSpPr>
                <a:spLocks noChangeArrowheads="1"/>
              </p:cNvSpPr>
              <p:nvPr/>
            </p:nvSpPr>
            <p:spPr bwMode="auto">
              <a:xfrm>
                <a:off x="2686" y="3171"/>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806" name="Rectangle 462"/>
              <p:cNvSpPr>
                <a:spLocks noChangeArrowheads="1"/>
              </p:cNvSpPr>
              <p:nvPr/>
            </p:nvSpPr>
            <p:spPr bwMode="auto">
              <a:xfrm>
                <a:off x="2873" y="3172"/>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807" name="Rectangle 463"/>
              <p:cNvSpPr>
                <a:spLocks noChangeArrowheads="1"/>
              </p:cNvSpPr>
              <p:nvPr/>
            </p:nvSpPr>
            <p:spPr bwMode="auto">
              <a:xfrm>
                <a:off x="3063" y="3155"/>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808" name="Rectangle 464"/>
              <p:cNvSpPr>
                <a:spLocks noChangeArrowheads="1"/>
              </p:cNvSpPr>
              <p:nvPr/>
            </p:nvSpPr>
            <p:spPr bwMode="auto">
              <a:xfrm>
                <a:off x="3241" y="3113"/>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809" name="Rectangle 465"/>
              <p:cNvSpPr>
                <a:spLocks noChangeArrowheads="1"/>
              </p:cNvSpPr>
              <p:nvPr/>
            </p:nvSpPr>
            <p:spPr bwMode="auto">
              <a:xfrm>
                <a:off x="3406" y="3045"/>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810" name="Rectangle 466"/>
              <p:cNvSpPr>
                <a:spLocks noChangeArrowheads="1"/>
              </p:cNvSpPr>
              <p:nvPr/>
            </p:nvSpPr>
            <p:spPr bwMode="auto">
              <a:xfrm>
                <a:off x="3542" y="2944"/>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811" name="Rectangle 467"/>
              <p:cNvSpPr>
                <a:spLocks noChangeArrowheads="1"/>
              </p:cNvSpPr>
              <p:nvPr/>
            </p:nvSpPr>
            <p:spPr bwMode="auto">
              <a:xfrm>
                <a:off x="3642" y="2812"/>
                <a:ext cx="31" cy="30"/>
              </a:xfrm>
              <a:prstGeom prst="rect">
                <a:avLst/>
              </a:prstGeom>
              <a:solidFill>
                <a:srgbClr val="000000"/>
              </a:solidFill>
              <a:ln w="1588">
                <a:solidFill>
                  <a:srgbClr val="008000"/>
                </a:solidFill>
                <a:miter lim="800000"/>
                <a:headEnd/>
                <a:tailEnd/>
              </a:ln>
            </p:spPr>
            <p:txBody>
              <a:bodyPr/>
              <a:lstStyle/>
              <a:p>
                <a:endParaRPr lang="el-GR"/>
              </a:p>
            </p:txBody>
          </p:sp>
          <p:sp>
            <p:nvSpPr>
              <p:cNvPr id="57812" name="Rectangle 468"/>
              <p:cNvSpPr>
                <a:spLocks noChangeArrowheads="1"/>
              </p:cNvSpPr>
              <p:nvPr/>
            </p:nvSpPr>
            <p:spPr bwMode="auto">
              <a:xfrm>
                <a:off x="3720" y="2623"/>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813" name="Rectangle 469"/>
              <p:cNvSpPr>
                <a:spLocks noChangeArrowheads="1"/>
              </p:cNvSpPr>
              <p:nvPr/>
            </p:nvSpPr>
            <p:spPr bwMode="auto">
              <a:xfrm>
                <a:off x="3766" y="2421"/>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814" name="Rectangle 470"/>
              <p:cNvSpPr>
                <a:spLocks noChangeArrowheads="1"/>
              </p:cNvSpPr>
              <p:nvPr/>
            </p:nvSpPr>
            <p:spPr bwMode="auto">
              <a:xfrm>
                <a:off x="3807" y="2221"/>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815" name="Rectangle 471"/>
              <p:cNvSpPr>
                <a:spLocks noChangeArrowheads="1"/>
              </p:cNvSpPr>
              <p:nvPr/>
            </p:nvSpPr>
            <p:spPr bwMode="auto">
              <a:xfrm>
                <a:off x="3836" y="2024"/>
                <a:ext cx="31" cy="31"/>
              </a:xfrm>
              <a:prstGeom prst="rect">
                <a:avLst/>
              </a:prstGeom>
              <a:solidFill>
                <a:srgbClr val="000000"/>
              </a:solidFill>
              <a:ln w="1588">
                <a:solidFill>
                  <a:srgbClr val="008000"/>
                </a:solidFill>
                <a:miter lim="800000"/>
                <a:headEnd/>
                <a:tailEnd/>
              </a:ln>
            </p:spPr>
            <p:txBody>
              <a:bodyPr/>
              <a:lstStyle/>
              <a:p>
                <a:endParaRPr lang="el-GR"/>
              </a:p>
            </p:txBody>
          </p:sp>
          <p:sp>
            <p:nvSpPr>
              <p:cNvPr id="57816" name="Rectangle 472"/>
              <p:cNvSpPr>
                <a:spLocks noChangeArrowheads="1"/>
              </p:cNvSpPr>
              <p:nvPr/>
            </p:nvSpPr>
            <p:spPr bwMode="auto">
              <a:xfrm>
                <a:off x="3856" y="1878"/>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817" name="Rectangle 473"/>
              <p:cNvSpPr>
                <a:spLocks noChangeArrowheads="1"/>
              </p:cNvSpPr>
              <p:nvPr/>
            </p:nvSpPr>
            <p:spPr bwMode="auto">
              <a:xfrm>
                <a:off x="2075" y="1662"/>
                <a:ext cx="31" cy="30"/>
              </a:xfrm>
              <a:prstGeom prst="rect">
                <a:avLst/>
              </a:prstGeom>
              <a:solidFill>
                <a:srgbClr val="000000"/>
              </a:solidFill>
              <a:ln w="1588">
                <a:solidFill>
                  <a:srgbClr val="008000"/>
                </a:solidFill>
                <a:miter lim="800000"/>
                <a:headEnd/>
                <a:tailEnd/>
              </a:ln>
            </p:spPr>
            <p:txBody>
              <a:bodyPr/>
              <a:lstStyle/>
              <a:p>
                <a:endParaRPr lang="el-GR"/>
              </a:p>
            </p:txBody>
          </p:sp>
          <p:sp>
            <p:nvSpPr>
              <p:cNvPr id="57818" name="Rectangle 474"/>
              <p:cNvSpPr>
                <a:spLocks noChangeArrowheads="1"/>
              </p:cNvSpPr>
              <p:nvPr/>
            </p:nvSpPr>
            <p:spPr bwMode="auto">
              <a:xfrm>
                <a:off x="2239" y="1553"/>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819" name="Rectangle 475"/>
              <p:cNvSpPr>
                <a:spLocks noChangeArrowheads="1"/>
              </p:cNvSpPr>
              <p:nvPr/>
            </p:nvSpPr>
            <p:spPr bwMode="auto">
              <a:xfrm>
                <a:off x="2413" y="1492"/>
                <a:ext cx="31" cy="30"/>
              </a:xfrm>
              <a:prstGeom prst="rect">
                <a:avLst/>
              </a:prstGeom>
              <a:solidFill>
                <a:srgbClr val="000000"/>
              </a:solidFill>
              <a:ln w="1588">
                <a:solidFill>
                  <a:srgbClr val="008000"/>
                </a:solidFill>
                <a:miter lim="800000"/>
                <a:headEnd/>
                <a:tailEnd/>
              </a:ln>
            </p:spPr>
            <p:txBody>
              <a:bodyPr/>
              <a:lstStyle/>
              <a:p>
                <a:endParaRPr lang="el-GR"/>
              </a:p>
            </p:txBody>
          </p:sp>
          <p:sp>
            <p:nvSpPr>
              <p:cNvPr id="57820" name="Rectangle 476"/>
              <p:cNvSpPr>
                <a:spLocks noChangeArrowheads="1"/>
              </p:cNvSpPr>
              <p:nvPr/>
            </p:nvSpPr>
            <p:spPr bwMode="auto">
              <a:xfrm>
                <a:off x="2590" y="1493"/>
                <a:ext cx="31" cy="31"/>
              </a:xfrm>
              <a:prstGeom prst="rect">
                <a:avLst/>
              </a:prstGeom>
              <a:solidFill>
                <a:srgbClr val="000000"/>
              </a:solidFill>
              <a:ln w="1588">
                <a:solidFill>
                  <a:srgbClr val="008000"/>
                </a:solidFill>
                <a:miter lim="800000"/>
                <a:headEnd/>
                <a:tailEnd/>
              </a:ln>
            </p:spPr>
            <p:txBody>
              <a:bodyPr/>
              <a:lstStyle/>
              <a:p>
                <a:endParaRPr lang="el-GR"/>
              </a:p>
            </p:txBody>
          </p:sp>
          <p:sp>
            <p:nvSpPr>
              <p:cNvPr id="57821" name="Rectangle 477"/>
              <p:cNvSpPr>
                <a:spLocks noChangeArrowheads="1"/>
              </p:cNvSpPr>
              <p:nvPr/>
            </p:nvSpPr>
            <p:spPr bwMode="auto">
              <a:xfrm>
                <a:off x="2714" y="1598"/>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822" name="Rectangle 478"/>
              <p:cNvSpPr>
                <a:spLocks noChangeArrowheads="1"/>
              </p:cNvSpPr>
              <p:nvPr/>
            </p:nvSpPr>
            <p:spPr bwMode="auto">
              <a:xfrm>
                <a:off x="2730" y="1770"/>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823" name="Rectangle 479"/>
              <p:cNvSpPr>
                <a:spLocks noChangeArrowheads="1"/>
              </p:cNvSpPr>
              <p:nvPr/>
            </p:nvSpPr>
            <p:spPr bwMode="auto">
              <a:xfrm>
                <a:off x="2703" y="1924"/>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824" name="Rectangle 480"/>
              <p:cNvSpPr>
                <a:spLocks noChangeArrowheads="1"/>
              </p:cNvSpPr>
              <p:nvPr/>
            </p:nvSpPr>
            <p:spPr bwMode="auto">
              <a:xfrm>
                <a:off x="2612" y="2116"/>
                <a:ext cx="30" cy="31"/>
              </a:xfrm>
              <a:prstGeom prst="rect">
                <a:avLst/>
              </a:prstGeom>
              <a:solidFill>
                <a:srgbClr val="000000"/>
              </a:solidFill>
              <a:ln w="1588">
                <a:solidFill>
                  <a:srgbClr val="008000"/>
                </a:solidFill>
                <a:miter lim="800000"/>
                <a:headEnd/>
                <a:tailEnd/>
              </a:ln>
            </p:spPr>
            <p:txBody>
              <a:bodyPr/>
              <a:lstStyle/>
              <a:p>
                <a:endParaRPr lang="el-GR"/>
              </a:p>
            </p:txBody>
          </p:sp>
          <p:sp>
            <p:nvSpPr>
              <p:cNvPr id="57825" name="Rectangle 481"/>
              <p:cNvSpPr>
                <a:spLocks noChangeArrowheads="1"/>
              </p:cNvSpPr>
              <p:nvPr/>
            </p:nvSpPr>
            <p:spPr bwMode="auto">
              <a:xfrm>
                <a:off x="2640" y="2183"/>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826" name="Rectangle 482"/>
              <p:cNvSpPr>
                <a:spLocks noChangeArrowheads="1"/>
              </p:cNvSpPr>
              <p:nvPr/>
            </p:nvSpPr>
            <p:spPr bwMode="auto">
              <a:xfrm>
                <a:off x="2709" y="2204"/>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827" name="Rectangle 483"/>
              <p:cNvSpPr>
                <a:spLocks noChangeArrowheads="1"/>
              </p:cNvSpPr>
              <p:nvPr/>
            </p:nvSpPr>
            <p:spPr bwMode="auto">
              <a:xfrm>
                <a:off x="3629" y="1612"/>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828" name="Rectangle 484"/>
              <p:cNvSpPr>
                <a:spLocks noChangeArrowheads="1"/>
              </p:cNvSpPr>
              <p:nvPr/>
            </p:nvSpPr>
            <p:spPr bwMode="auto">
              <a:xfrm>
                <a:off x="3480" y="1497"/>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829" name="Rectangle 485"/>
              <p:cNvSpPr>
                <a:spLocks noChangeArrowheads="1"/>
              </p:cNvSpPr>
              <p:nvPr/>
            </p:nvSpPr>
            <p:spPr bwMode="auto">
              <a:xfrm>
                <a:off x="3305" y="1452"/>
                <a:ext cx="31" cy="30"/>
              </a:xfrm>
              <a:prstGeom prst="rect">
                <a:avLst/>
              </a:prstGeom>
              <a:solidFill>
                <a:srgbClr val="000000"/>
              </a:solidFill>
              <a:ln w="1588">
                <a:solidFill>
                  <a:srgbClr val="008000"/>
                </a:solidFill>
                <a:miter lim="800000"/>
                <a:headEnd/>
                <a:tailEnd/>
              </a:ln>
            </p:spPr>
            <p:txBody>
              <a:bodyPr/>
              <a:lstStyle/>
              <a:p>
                <a:endParaRPr lang="el-GR"/>
              </a:p>
            </p:txBody>
          </p:sp>
          <p:sp>
            <p:nvSpPr>
              <p:cNvPr id="57830" name="Rectangle 486"/>
              <p:cNvSpPr>
                <a:spLocks noChangeArrowheads="1"/>
              </p:cNvSpPr>
              <p:nvPr/>
            </p:nvSpPr>
            <p:spPr bwMode="auto">
              <a:xfrm>
                <a:off x="3128" y="1469"/>
                <a:ext cx="31" cy="30"/>
              </a:xfrm>
              <a:prstGeom prst="rect">
                <a:avLst/>
              </a:prstGeom>
              <a:solidFill>
                <a:srgbClr val="000000"/>
              </a:solidFill>
              <a:ln w="1588">
                <a:solidFill>
                  <a:srgbClr val="008000"/>
                </a:solidFill>
                <a:miter lim="800000"/>
                <a:headEnd/>
                <a:tailEnd/>
              </a:ln>
            </p:spPr>
            <p:txBody>
              <a:bodyPr/>
              <a:lstStyle/>
              <a:p>
                <a:endParaRPr lang="el-GR"/>
              </a:p>
            </p:txBody>
          </p:sp>
          <p:sp>
            <p:nvSpPr>
              <p:cNvPr id="57831" name="Rectangle 487"/>
              <p:cNvSpPr>
                <a:spLocks noChangeArrowheads="1"/>
              </p:cNvSpPr>
              <p:nvPr/>
            </p:nvSpPr>
            <p:spPr bwMode="auto">
              <a:xfrm>
                <a:off x="2995" y="1579"/>
                <a:ext cx="30" cy="31"/>
              </a:xfrm>
              <a:prstGeom prst="rect">
                <a:avLst/>
              </a:prstGeom>
              <a:solidFill>
                <a:srgbClr val="000000"/>
              </a:solidFill>
              <a:ln w="1588">
                <a:solidFill>
                  <a:srgbClr val="008000"/>
                </a:solidFill>
                <a:miter lim="800000"/>
                <a:headEnd/>
                <a:tailEnd/>
              </a:ln>
            </p:spPr>
            <p:txBody>
              <a:bodyPr/>
              <a:lstStyle/>
              <a:p>
                <a:endParaRPr lang="el-GR"/>
              </a:p>
            </p:txBody>
          </p:sp>
          <p:sp>
            <p:nvSpPr>
              <p:cNvPr id="57832" name="Rectangle 488"/>
              <p:cNvSpPr>
                <a:spLocks noChangeArrowheads="1"/>
              </p:cNvSpPr>
              <p:nvPr/>
            </p:nvSpPr>
            <p:spPr bwMode="auto">
              <a:xfrm>
                <a:off x="2962" y="1762"/>
                <a:ext cx="31" cy="31"/>
              </a:xfrm>
              <a:prstGeom prst="rect">
                <a:avLst/>
              </a:prstGeom>
              <a:solidFill>
                <a:srgbClr val="000000"/>
              </a:solidFill>
              <a:ln w="1588">
                <a:solidFill>
                  <a:srgbClr val="008000"/>
                </a:solidFill>
                <a:miter lim="800000"/>
                <a:headEnd/>
                <a:tailEnd/>
              </a:ln>
            </p:spPr>
            <p:txBody>
              <a:bodyPr/>
              <a:lstStyle/>
              <a:p>
                <a:endParaRPr lang="el-GR"/>
              </a:p>
            </p:txBody>
          </p:sp>
          <p:sp>
            <p:nvSpPr>
              <p:cNvPr id="57833" name="Rectangle 489"/>
              <p:cNvSpPr>
                <a:spLocks noChangeArrowheads="1"/>
              </p:cNvSpPr>
              <p:nvPr/>
            </p:nvSpPr>
            <p:spPr bwMode="auto">
              <a:xfrm>
                <a:off x="3005" y="1910"/>
                <a:ext cx="30" cy="31"/>
              </a:xfrm>
              <a:prstGeom prst="rect">
                <a:avLst/>
              </a:prstGeom>
              <a:solidFill>
                <a:srgbClr val="000000"/>
              </a:solidFill>
              <a:ln w="1588">
                <a:solidFill>
                  <a:srgbClr val="008000"/>
                </a:solidFill>
                <a:miter lim="800000"/>
                <a:headEnd/>
                <a:tailEnd/>
              </a:ln>
            </p:spPr>
            <p:txBody>
              <a:bodyPr/>
              <a:lstStyle/>
              <a:p>
                <a:endParaRPr lang="el-GR"/>
              </a:p>
            </p:txBody>
          </p:sp>
          <p:sp>
            <p:nvSpPr>
              <p:cNvPr id="57834" name="Rectangle 490"/>
              <p:cNvSpPr>
                <a:spLocks noChangeArrowheads="1"/>
              </p:cNvSpPr>
              <p:nvPr/>
            </p:nvSpPr>
            <p:spPr bwMode="auto">
              <a:xfrm>
                <a:off x="3109" y="2112"/>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835" name="Rectangle 491"/>
              <p:cNvSpPr>
                <a:spLocks noChangeArrowheads="1"/>
              </p:cNvSpPr>
              <p:nvPr/>
            </p:nvSpPr>
            <p:spPr bwMode="auto">
              <a:xfrm>
                <a:off x="3082" y="2178"/>
                <a:ext cx="31" cy="30"/>
              </a:xfrm>
              <a:prstGeom prst="rect">
                <a:avLst/>
              </a:prstGeom>
              <a:solidFill>
                <a:srgbClr val="000000"/>
              </a:solidFill>
              <a:ln w="1588">
                <a:solidFill>
                  <a:srgbClr val="008000"/>
                </a:solidFill>
                <a:miter lim="800000"/>
                <a:headEnd/>
                <a:tailEnd/>
              </a:ln>
            </p:spPr>
            <p:txBody>
              <a:bodyPr/>
              <a:lstStyle/>
              <a:p>
                <a:endParaRPr lang="el-GR"/>
              </a:p>
            </p:txBody>
          </p:sp>
          <p:sp>
            <p:nvSpPr>
              <p:cNvPr id="57836" name="Rectangle 492"/>
              <p:cNvSpPr>
                <a:spLocks noChangeArrowheads="1"/>
              </p:cNvSpPr>
              <p:nvPr/>
            </p:nvSpPr>
            <p:spPr bwMode="auto">
              <a:xfrm>
                <a:off x="3024" y="2208"/>
                <a:ext cx="31" cy="31"/>
              </a:xfrm>
              <a:prstGeom prst="rect">
                <a:avLst/>
              </a:prstGeom>
              <a:solidFill>
                <a:srgbClr val="000000"/>
              </a:solidFill>
              <a:ln w="1588">
                <a:solidFill>
                  <a:srgbClr val="008000"/>
                </a:solidFill>
                <a:miter lim="800000"/>
                <a:headEnd/>
                <a:tailEnd/>
              </a:ln>
            </p:spPr>
            <p:txBody>
              <a:bodyPr/>
              <a:lstStyle/>
              <a:p>
                <a:endParaRPr lang="el-GR"/>
              </a:p>
            </p:txBody>
          </p:sp>
          <p:sp>
            <p:nvSpPr>
              <p:cNvPr id="57837" name="Rectangle 493"/>
              <p:cNvSpPr>
                <a:spLocks noChangeArrowheads="1"/>
              </p:cNvSpPr>
              <p:nvPr/>
            </p:nvSpPr>
            <p:spPr bwMode="auto">
              <a:xfrm>
                <a:off x="2518" y="2572"/>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838" name="Rectangle 494"/>
              <p:cNvSpPr>
                <a:spLocks noChangeArrowheads="1"/>
              </p:cNvSpPr>
              <p:nvPr/>
            </p:nvSpPr>
            <p:spPr bwMode="auto">
              <a:xfrm>
                <a:off x="3235" y="2550"/>
                <a:ext cx="30" cy="31"/>
              </a:xfrm>
              <a:prstGeom prst="rect">
                <a:avLst/>
              </a:prstGeom>
              <a:solidFill>
                <a:srgbClr val="000000"/>
              </a:solidFill>
              <a:ln w="1588">
                <a:solidFill>
                  <a:srgbClr val="008000"/>
                </a:solidFill>
                <a:miter lim="800000"/>
                <a:headEnd/>
                <a:tailEnd/>
              </a:ln>
            </p:spPr>
            <p:txBody>
              <a:bodyPr/>
              <a:lstStyle/>
              <a:p>
                <a:endParaRPr lang="el-GR"/>
              </a:p>
            </p:txBody>
          </p:sp>
          <p:sp>
            <p:nvSpPr>
              <p:cNvPr id="57839" name="Rectangle 495"/>
              <p:cNvSpPr>
                <a:spLocks noChangeArrowheads="1"/>
              </p:cNvSpPr>
              <p:nvPr/>
            </p:nvSpPr>
            <p:spPr bwMode="auto">
              <a:xfrm>
                <a:off x="2825" y="2351"/>
                <a:ext cx="31" cy="31"/>
              </a:xfrm>
              <a:prstGeom prst="rect">
                <a:avLst/>
              </a:prstGeom>
              <a:solidFill>
                <a:srgbClr val="000000"/>
              </a:solidFill>
              <a:ln w="1588">
                <a:solidFill>
                  <a:srgbClr val="008000"/>
                </a:solidFill>
                <a:miter lim="800000"/>
                <a:headEnd/>
                <a:tailEnd/>
              </a:ln>
            </p:spPr>
            <p:txBody>
              <a:bodyPr/>
              <a:lstStyle/>
              <a:p>
                <a:endParaRPr lang="el-GR"/>
              </a:p>
            </p:txBody>
          </p:sp>
          <p:sp>
            <p:nvSpPr>
              <p:cNvPr id="57840" name="Rectangle 496"/>
              <p:cNvSpPr>
                <a:spLocks noChangeArrowheads="1"/>
              </p:cNvSpPr>
              <p:nvPr/>
            </p:nvSpPr>
            <p:spPr bwMode="auto">
              <a:xfrm>
                <a:off x="2569" y="2492"/>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841" name="Rectangle 497"/>
              <p:cNvSpPr>
                <a:spLocks noChangeArrowheads="1"/>
              </p:cNvSpPr>
              <p:nvPr/>
            </p:nvSpPr>
            <p:spPr bwMode="auto">
              <a:xfrm>
                <a:off x="2661" y="2398"/>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842" name="Rectangle 498"/>
              <p:cNvSpPr>
                <a:spLocks noChangeArrowheads="1"/>
              </p:cNvSpPr>
              <p:nvPr/>
            </p:nvSpPr>
            <p:spPr bwMode="auto">
              <a:xfrm>
                <a:off x="3144" y="2456"/>
                <a:ext cx="31" cy="30"/>
              </a:xfrm>
              <a:prstGeom prst="rect">
                <a:avLst/>
              </a:prstGeom>
              <a:solidFill>
                <a:srgbClr val="000000"/>
              </a:solidFill>
              <a:ln w="1588">
                <a:solidFill>
                  <a:srgbClr val="008000"/>
                </a:solidFill>
                <a:miter lim="800000"/>
                <a:headEnd/>
                <a:tailEnd/>
              </a:ln>
            </p:spPr>
            <p:txBody>
              <a:bodyPr/>
              <a:lstStyle/>
              <a:p>
                <a:endParaRPr lang="el-GR"/>
              </a:p>
            </p:txBody>
          </p:sp>
          <p:sp>
            <p:nvSpPr>
              <p:cNvPr id="57843" name="Rectangle 499"/>
              <p:cNvSpPr>
                <a:spLocks noChangeArrowheads="1"/>
              </p:cNvSpPr>
              <p:nvPr/>
            </p:nvSpPr>
            <p:spPr bwMode="auto">
              <a:xfrm>
                <a:off x="3017" y="2367"/>
                <a:ext cx="30" cy="31"/>
              </a:xfrm>
              <a:prstGeom prst="rect">
                <a:avLst/>
              </a:prstGeom>
              <a:solidFill>
                <a:srgbClr val="000000"/>
              </a:solidFill>
              <a:ln w="1588">
                <a:solidFill>
                  <a:srgbClr val="008000"/>
                </a:solidFill>
                <a:miter lim="800000"/>
                <a:headEnd/>
                <a:tailEnd/>
              </a:ln>
            </p:spPr>
            <p:txBody>
              <a:bodyPr/>
              <a:lstStyle/>
              <a:p>
                <a:endParaRPr lang="el-GR"/>
              </a:p>
            </p:txBody>
          </p:sp>
          <p:sp>
            <p:nvSpPr>
              <p:cNvPr id="57844" name="Rectangle 500"/>
              <p:cNvSpPr>
                <a:spLocks noChangeArrowheads="1"/>
              </p:cNvSpPr>
              <p:nvPr/>
            </p:nvSpPr>
            <p:spPr bwMode="auto">
              <a:xfrm>
                <a:off x="2632" y="2659"/>
                <a:ext cx="30" cy="31"/>
              </a:xfrm>
              <a:prstGeom prst="rect">
                <a:avLst/>
              </a:prstGeom>
              <a:solidFill>
                <a:srgbClr val="000000"/>
              </a:solidFill>
              <a:ln w="1588">
                <a:solidFill>
                  <a:srgbClr val="008000"/>
                </a:solidFill>
                <a:miter lim="800000"/>
                <a:headEnd/>
                <a:tailEnd/>
              </a:ln>
            </p:spPr>
            <p:txBody>
              <a:bodyPr/>
              <a:lstStyle/>
              <a:p>
                <a:endParaRPr lang="el-GR"/>
              </a:p>
            </p:txBody>
          </p:sp>
          <p:sp>
            <p:nvSpPr>
              <p:cNvPr id="57845" name="Rectangle 501"/>
              <p:cNvSpPr>
                <a:spLocks noChangeArrowheads="1"/>
              </p:cNvSpPr>
              <p:nvPr/>
            </p:nvSpPr>
            <p:spPr bwMode="auto">
              <a:xfrm>
                <a:off x="2761" y="2710"/>
                <a:ext cx="31" cy="31"/>
              </a:xfrm>
              <a:prstGeom prst="rect">
                <a:avLst/>
              </a:prstGeom>
              <a:solidFill>
                <a:srgbClr val="000000"/>
              </a:solidFill>
              <a:ln w="1588">
                <a:solidFill>
                  <a:srgbClr val="008000"/>
                </a:solidFill>
                <a:miter lim="800000"/>
                <a:headEnd/>
                <a:tailEnd/>
              </a:ln>
            </p:spPr>
            <p:txBody>
              <a:bodyPr/>
              <a:lstStyle/>
              <a:p>
                <a:endParaRPr lang="el-GR"/>
              </a:p>
            </p:txBody>
          </p:sp>
          <p:sp>
            <p:nvSpPr>
              <p:cNvPr id="57846" name="Rectangle 502"/>
              <p:cNvSpPr>
                <a:spLocks noChangeArrowheads="1"/>
              </p:cNvSpPr>
              <p:nvPr/>
            </p:nvSpPr>
            <p:spPr bwMode="auto">
              <a:xfrm>
                <a:off x="2960" y="2719"/>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847" name="Rectangle 503"/>
              <p:cNvSpPr>
                <a:spLocks noChangeArrowheads="1"/>
              </p:cNvSpPr>
              <p:nvPr/>
            </p:nvSpPr>
            <p:spPr bwMode="auto">
              <a:xfrm>
                <a:off x="3120" y="2659"/>
                <a:ext cx="30" cy="31"/>
              </a:xfrm>
              <a:prstGeom prst="rect">
                <a:avLst/>
              </a:prstGeom>
              <a:solidFill>
                <a:srgbClr val="000000"/>
              </a:solidFill>
              <a:ln w="1588">
                <a:solidFill>
                  <a:srgbClr val="008000"/>
                </a:solidFill>
                <a:miter lim="800000"/>
                <a:headEnd/>
                <a:tailEnd/>
              </a:ln>
            </p:spPr>
            <p:txBody>
              <a:bodyPr/>
              <a:lstStyle/>
              <a:p>
                <a:endParaRPr lang="el-GR"/>
              </a:p>
            </p:txBody>
          </p:sp>
          <p:sp>
            <p:nvSpPr>
              <p:cNvPr id="57848" name="Rectangle 504"/>
              <p:cNvSpPr>
                <a:spLocks noChangeArrowheads="1"/>
              </p:cNvSpPr>
              <p:nvPr/>
            </p:nvSpPr>
            <p:spPr bwMode="auto">
              <a:xfrm>
                <a:off x="2868" y="2156"/>
                <a:ext cx="30" cy="31"/>
              </a:xfrm>
              <a:prstGeom prst="rect">
                <a:avLst/>
              </a:prstGeom>
              <a:solidFill>
                <a:srgbClr val="000000"/>
              </a:solidFill>
              <a:ln w="1588">
                <a:solidFill>
                  <a:srgbClr val="008000"/>
                </a:solidFill>
                <a:miter lim="800000"/>
                <a:headEnd/>
                <a:tailEnd/>
              </a:ln>
            </p:spPr>
            <p:txBody>
              <a:bodyPr/>
              <a:lstStyle/>
              <a:p>
                <a:endParaRPr lang="el-GR"/>
              </a:p>
            </p:txBody>
          </p:sp>
          <p:sp>
            <p:nvSpPr>
              <p:cNvPr id="57849" name="Rectangle 505"/>
              <p:cNvSpPr>
                <a:spLocks noChangeArrowheads="1"/>
              </p:cNvSpPr>
              <p:nvPr/>
            </p:nvSpPr>
            <p:spPr bwMode="auto">
              <a:xfrm>
                <a:off x="2767" y="2099"/>
                <a:ext cx="31" cy="31"/>
              </a:xfrm>
              <a:prstGeom prst="rect">
                <a:avLst/>
              </a:prstGeom>
              <a:solidFill>
                <a:srgbClr val="000000"/>
              </a:solidFill>
              <a:ln w="1588">
                <a:solidFill>
                  <a:srgbClr val="008000"/>
                </a:solidFill>
                <a:miter lim="800000"/>
                <a:headEnd/>
                <a:tailEnd/>
              </a:ln>
            </p:spPr>
            <p:txBody>
              <a:bodyPr/>
              <a:lstStyle/>
              <a:p>
                <a:endParaRPr lang="el-GR"/>
              </a:p>
            </p:txBody>
          </p:sp>
          <p:sp>
            <p:nvSpPr>
              <p:cNvPr id="57850" name="Rectangle 506"/>
              <p:cNvSpPr>
                <a:spLocks noChangeArrowheads="1"/>
              </p:cNvSpPr>
              <p:nvPr/>
            </p:nvSpPr>
            <p:spPr bwMode="auto">
              <a:xfrm>
                <a:off x="2949" y="2096"/>
                <a:ext cx="30" cy="30"/>
              </a:xfrm>
              <a:prstGeom prst="rect">
                <a:avLst/>
              </a:prstGeom>
              <a:solidFill>
                <a:srgbClr val="000000"/>
              </a:solidFill>
              <a:ln w="1588">
                <a:solidFill>
                  <a:srgbClr val="008000"/>
                </a:solidFill>
                <a:miter lim="800000"/>
                <a:headEnd/>
                <a:tailEnd/>
              </a:ln>
            </p:spPr>
            <p:txBody>
              <a:bodyPr/>
              <a:lstStyle/>
              <a:p>
                <a:endParaRPr lang="el-GR"/>
              </a:p>
            </p:txBody>
          </p:sp>
        </p:grpSp>
      </p:grpSp>
      <p:grpSp>
        <p:nvGrpSpPr>
          <p:cNvPr id="57851" name="Group 507"/>
          <p:cNvGrpSpPr>
            <a:grpSpLocks/>
          </p:cNvGrpSpPr>
          <p:nvPr/>
        </p:nvGrpSpPr>
        <p:grpSpPr bwMode="auto">
          <a:xfrm>
            <a:off x="600075" y="2228850"/>
            <a:ext cx="1331913" cy="1141413"/>
            <a:chOff x="1843" y="1452"/>
            <a:chExt cx="2043" cy="1750"/>
          </a:xfrm>
        </p:grpSpPr>
        <p:grpSp>
          <p:nvGrpSpPr>
            <p:cNvPr id="57852" name="Group 508"/>
            <p:cNvGrpSpPr>
              <a:grpSpLocks/>
            </p:cNvGrpSpPr>
            <p:nvPr/>
          </p:nvGrpSpPr>
          <p:grpSpPr bwMode="auto">
            <a:xfrm>
              <a:off x="1856" y="1468"/>
              <a:ext cx="2012" cy="1716"/>
              <a:chOff x="1856" y="1468"/>
              <a:chExt cx="2012" cy="1716"/>
            </a:xfrm>
          </p:grpSpPr>
          <p:sp>
            <p:nvSpPr>
              <p:cNvPr id="57853" name="Freeform 509"/>
              <p:cNvSpPr>
                <a:spLocks/>
              </p:cNvSpPr>
              <p:nvPr/>
            </p:nvSpPr>
            <p:spPr bwMode="auto">
              <a:xfrm>
                <a:off x="1856" y="1888"/>
                <a:ext cx="2012" cy="1296"/>
              </a:xfrm>
              <a:custGeom>
                <a:avLst/>
                <a:gdLst/>
                <a:ahLst/>
                <a:cxnLst>
                  <a:cxn ang="0">
                    <a:pos x="0" y="52"/>
                  </a:cxn>
                  <a:cxn ang="0">
                    <a:pos x="24" y="208"/>
                  </a:cxn>
                  <a:cxn ang="0">
                    <a:pos x="56" y="396"/>
                  </a:cxn>
                  <a:cxn ang="0">
                    <a:pos x="116" y="584"/>
                  </a:cxn>
                  <a:cxn ang="0">
                    <a:pos x="176" y="772"/>
                  </a:cxn>
                  <a:cxn ang="0">
                    <a:pos x="256" y="952"/>
                  </a:cxn>
                  <a:cxn ang="0">
                    <a:pos x="376" y="1076"/>
                  </a:cxn>
                  <a:cxn ang="0">
                    <a:pos x="516" y="1176"/>
                  </a:cxn>
                  <a:cxn ang="0">
                    <a:pos x="672" y="1252"/>
                  </a:cxn>
                  <a:cxn ang="0">
                    <a:pos x="844" y="1296"/>
                  </a:cxn>
                  <a:cxn ang="0">
                    <a:pos x="1032" y="1296"/>
                  </a:cxn>
                  <a:cxn ang="0">
                    <a:pos x="1220" y="1280"/>
                  </a:cxn>
                  <a:cxn ang="0">
                    <a:pos x="1400" y="1240"/>
                  </a:cxn>
                  <a:cxn ang="0">
                    <a:pos x="1564" y="1172"/>
                  </a:cxn>
                  <a:cxn ang="0">
                    <a:pos x="1700" y="1068"/>
                  </a:cxn>
                  <a:cxn ang="0">
                    <a:pos x="1800" y="936"/>
                  </a:cxn>
                  <a:cxn ang="0">
                    <a:pos x="1876" y="748"/>
                  </a:cxn>
                  <a:cxn ang="0">
                    <a:pos x="1924" y="544"/>
                  </a:cxn>
                  <a:cxn ang="0">
                    <a:pos x="1964" y="344"/>
                  </a:cxn>
                  <a:cxn ang="0">
                    <a:pos x="1992" y="152"/>
                  </a:cxn>
                  <a:cxn ang="0">
                    <a:pos x="2012" y="0"/>
                  </a:cxn>
                </a:cxnLst>
                <a:rect l="0" t="0" r="r" b="b"/>
                <a:pathLst>
                  <a:path w="2012" h="1296">
                    <a:moveTo>
                      <a:pt x="0" y="52"/>
                    </a:moveTo>
                    <a:lnTo>
                      <a:pt x="24" y="208"/>
                    </a:lnTo>
                    <a:lnTo>
                      <a:pt x="56" y="396"/>
                    </a:lnTo>
                    <a:lnTo>
                      <a:pt x="116" y="584"/>
                    </a:lnTo>
                    <a:lnTo>
                      <a:pt x="176" y="772"/>
                    </a:lnTo>
                    <a:lnTo>
                      <a:pt x="256" y="952"/>
                    </a:lnTo>
                    <a:lnTo>
                      <a:pt x="376" y="1076"/>
                    </a:lnTo>
                    <a:lnTo>
                      <a:pt x="516" y="1176"/>
                    </a:lnTo>
                    <a:lnTo>
                      <a:pt x="672" y="1252"/>
                    </a:lnTo>
                    <a:lnTo>
                      <a:pt x="844" y="1296"/>
                    </a:lnTo>
                    <a:lnTo>
                      <a:pt x="1032" y="1296"/>
                    </a:lnTo>
                    <a:lnTo>
                      <a:pt x="1220" y="1280"/>
                    </a:lnTo>
                    <a:lnTo>
                      <a:pt x="1400" y="1240"/>
                    </a:lnTo>
                    <a:lnTo>
                      <a:pt x="1564" y="1172"/>
                    </a:lnTo>
                    <a:lnTo>
                      <a:pt x="1700" y="1068"/>
                    </a:lnTo>
                    <a:lnTo>
                      <a:pt x="1800" y="936"/>
                    </a:lnTo>
                    <a:lnTo>
                      <a:pt x="1876" y="748"/>
                    </a:lnTo>
                    <a:lnTo>
                      <a:pt x="1924" y="544"/>
                    </a:lnTo>
                    <a:lnTo>
                      <a:pt x="1964" y="344"/>
                    </a:lnTo>
                    <a:lnTo>
                      <a:pt x="1992" y="152"/>
                    </a:lnTo>
                    <a:lnTo>
                      <a:pt x="2012" y="0"/>
                    </a:lnTo>
                  </a:path>
                </a:pathLst>
              </a:custGeom>
              <a:noFill/>
              <a:ln w="28575" cmpd="sng">
                <a:solidFill>
                  <a:srgbClr val="9999FF"/>
                </a:solidFill>
                <a:round/>
                <a:headEnd/>
                <a:tailEnd/>
              </a:ln>
              <a:effectLst/>
            </p:spPr>
            <p:txBody>
              <a:bodyPr/>
              <a:lstStyle/>
              <a:p>
                <a:endParaRPr lang="el-GR"/>
              </a:p>
            </p:txBody>
          </p:sp>
          <p:sp>
            <p:nvSpPr>
              <p:cNvPr id="57854" name="Freeform 510"/>
              <p:cNvSpPr>
                <a:spLocks/>
              </p:cNvSpPr>
              <p:nvPr/>
            </p:nvSpPr>
            <p:spPr bwMode="auto">
              <a:xfrm>
                <a:off x="2528" y="2364"/>
                <a:ext cx="724" cy="368"/>
              </a:xfrm>
              <a:custGeom>
                <a:avLst/>
                <a:gdLst/>
                <a:ahLst/>
                <a:cxnLst>
                  <a:cxn ang="0">
                    <a:pos x="0" y="224"/>
                  </a:cxn>
                  <a:cxn ang="0">
                    <a:pos x="52" y="140"/>
                  </a:cxn>
                  <a:cxn ang="0">
                    <a:pos x="148" y="44"/>
                  </a:cxn>
                  <a:cxn ang="0">
                    <a:pos x="312" y="0"/>
                  </a:cxn>
                  <a:cxn ang="0">
                    <a:pos x="504" y="16"/>
                  </a:cxn>
                  <a:cxn ang="0">
                    <a:pos x="628" y="104"/>
                  </a:cxn>
                  <a:cxn ang="0">
                    <a:pos x="724" y="200"/>
                  </a:cxn>
                  <a:cxn ang="0">
                    <a:pos x="604" y="308"/>
                  </a:cxn>
                  <a:cxn ang="0">
                    <a:pos x="448" y="368"/>
                  </a:cxn>
                  <a:cxn ang="0">
                    <a:pos x="248" y="360"/>
                  </a:cxn>
                  <a:cxn ang="0">
                    <a:pos x="120" y="308"/>
                  </a:cxn>
                  <a:cxn ang="0">
                    <a:pos x="0" y="224"/>
                  </a:cxn>
                </a:cxnLst>
                <a:rect l="0" t="0" r="r" b="b"/>
                <a:pathLst>
                  <a:path w="724" h="368">
                    <a:moveTo>
                      <a:pt x="0" y="224"/>
                    </a:moveTo>
                    <a:lnTo>
                      <a:pt x="52" y="140"/>
                    </a:lnTo>
                    <a:lnTo>
                      <a:pt x="148" y="44"/>
                    </a:lnTo>
                    <a:lnTo>
                      <a:pt x="312" y="0"/>
                    </a:lnTo>
                    <a:lnTo>
                      <a:pt x="504" y="16"/>
                    </a:lnTo>
                    <a:lnTo>
                      <a:pt x="628" y="104"/>
                    </a:lnTo>
                    <a:lnTo>
                      <a:pt x="724" y="200"/>
                    </a:lnTo>
                    <a:lnTo>
                      <a:pt x="604" y="308"/>
                    </a:lnTo>
                    <a:lnTo>
                      <a:pt x="448" y="368"/>
                    </a:lnTo>
                    <a:lnTo>
                      <a:pt x="248" y="360"/>
                    </a:lnTo>
                    <a:lnTo>
                      <a:pt x="120" y="308"/>
                    </a:lnTo>
                    <a:lnTo>
                      <a:pt x="0" y="224"/>
                    </a:lnTo>
                    <a:close/>
                  </a:path>
                </a:pathLst>
              </a:custGeom>
              <a:noFill/>
              <a:ln w="28575" cmpd="sng">
                <a:solidFill>
                  <a:srgbClr val="9999FF"/>
                </a:solidFill>
                <a:round/>
                <a:headEnd/>
                <a:tailEnd/>
              </a:ln>
              <a:effectLst/>
            </p:spPr>
            <p:txBody>
              <a:bodyPr/>
              <a:lstStyle/>
              <a:p>
                <a:endParaRPr lang="el-GR"/>
              </a:p>
            </p:txBody>
          </p:sp>
          <p:sp>
            <p:nvSpPr>
              <p:cNvPr id="57855" name="Freeform 511"/>
              <p:cNvSpPr>
                <a:spLocks/>
              </p:cNvSpPr>
              <p:nvPr/>
            </p:nvSpPr>
            <p:spPr bwMode="auto">
              <a:xfrm>
                <a:off x="2084" y="1504"/>
                <a:ext cx="660" cy="716"/>
              </a:xfrm>
              <a:custGeom>
                <a:avLst/>
                <a:gdLst/>
                <a:ahLst/>
                <a:cxnLst>
                  <a:cxn ang="0">
                    <a:pos x="0" y="172"/>
                  </a:cxn>
                  <a:cxn ang="0">
                    <a:pos x="168" y="60"/>
                  </a:cxn>
                  <a:cxn ang="0">
                    <a:pos x="348" y="0"/>
                  </a:cxn>
                  <a:cxn ang="0">
                    <a:pos x="520" y="0"/>
                  </a:cxn>
                  <a:cxn ang="0">
                    <a:pos x="648" y="112"/>
                  </a:cxn>
                  <a:cxn ang="0">
                    <a:pos x="660" y="280"/>
                  </a:cxn>
                  <a:cxn ang="0">
                    <a:pos x="632" y="432"/>
                  </a:cxn>
                  <a:cxn ang="0">
                    <a:pos x="544" y="624"/>
                  </a:cxn>
                  <a:cxn ang="0">
                    <a:pos x="572" y="692"/>
                  </a:cxn>
                  <a:cxn ang="0">
                    <a:pos x="640" y="716"/>
                  </a:cxn>
                </a:cxnLst>
                <a:rect l="0" t="0" r="r" b="b"/>
                <a:pathLst>
                  <a:path w="660" h="716">
                    <a:moveTo>
                      <a:pt x="0" y="172"/>
                    </a:moveTo>
                    <a:lnTo>
                      <a:pt x="168" y="60"/>
                    </a:lnTo>
                    <a:lnTo>
                      <a:pt x="348" y="0"/>
                    </a:lnTo>
                    <a:lnTo>
                      <a:pt x="520" y="0"/>
                    </a:lnTo>
                    <a:lnTo>
                      <a:pt x="648" y="112"/>
                    </a:lnTo>
                    <a:lnTo>
                      <a:pt x="660" y="280"/>
                    </a:lnTo>
                    <a:lnTo>
                      <a:pt x="632" y="432"/>
                    </a:lnTo>
                    <a:lnTo>
                      <a:pt x="544" y="624"/>
                    </a:lnTo>
                    <a:lnTo>
                      <a:pt x="572" y="692"/>
                    </a:lnTo>
                    <a:lnTo>
                      <a:pt x="640" y="716"/>
                    </a:lnTo>
                  </a:path>
                </a:pathLst>
              </a:custGeom>
              <a:noFill/>
              <a:ln w="28575" cmpd="sng">
                <a:solidFill>
                  <a:srgbClr val="9999FF"/>
                </a:solidFill>
                <a:round/>
                <a:headEnd/>
                <a:tailEnd/>
              </a:ln>
              <a:effectLst/>
            </p:spPr>
            <p:txBody>
              <a:bodyPr/>
              <a:lstStyle/>
              <a:p>
                <a:endParaRPr lang="el-GR"/>
              </a:p>
            </p:txBody>
          </p:sp>
          <p:sp>
            <p:nvSpPr>
              <p:cNvPr id="57856" name="Freeform 512"/>
              <p:cNvSpPr>
                <a:spLocks/>
              </p:cNvSpPr>
              <p:nvPr/>
            </p:nvSpPr>
            <p:spPr bwMode="auto">
              <a:xfrm>
                <a:off x="2980" y="1468"/>
                <a:ext cx="664" cy="752"/>
              </a:xfrm>
              <a:custGeom>
                <a:avLst/>
                <a:gdLst/>
                <a:ahLst/>
                <a:cxnLst>
                  <a:cxn ang="0">
                    <a:pos x="664" y="160"/>
                  </a:cxn>
                  <a:cxn ang="0">
                    <a:pos x="516" y="36"/>
                  </a:cxn>
                  <a:cxn ang="0">
                    <a:pos x="340" y="0"/>
                  </a:cxn>
                  <a:cxn ang="0">
                    <a:pos x="160" y="12"/>
                  </a:cxn>
                  <a:cxn ang="0">
                    <a:pos x="28" y="120"/>
                  </a:cxn>
                  <a:cxn ang="0">
                    <a:pos x="0" y="304"/>
                  </a:cxn>
                  <a:cxn ang="0">
                    <a:pos x="40" y="456"/>
                  </a:cxn>
                  <a:cxn ang="0">
                    <a:pos x="144" y="656"/>
                  </a:cxn>
                  <a:cxn ang="0">
                    <a:pos x="116" y="724"/>
                  </a:cxn>
                  <a:cxn ang="0">
                    <a:pos x="60" y="752"/>
                  </a:cxn>
                </a:cxnLst>
                <a:rect l="0" t="0" r="r" b="b"/>
                <a:pathLst>
                  <a:path w="664" h="752">
                    <a:moveTo>
                      <a:pt x="664" y="160"/>
                    </a:moveTo>
                    <a:lnTo>
                      <a:pt x="516" y="36"/>
                    </a:lnTo>
                    <a:lnTo>
                      <a:pt x="340" y="0"/>
                    </a:lnTo>
                    <a:lnTo>
                      <a:pt x="160" y="12"/>
                    </a:lnTo>
                    <a:lnTo>
                      <a:pt x="28" y="120"/>
                    </a:lnTo>
                    <a:lnTo>
                      <a:pt x="0" y="304"/>
                    </a:lnTo>
                    <a:lnTo>
                      <a:pt x="40" y="456"/>
                    </a:lnTo>
                    <a:lnTo>
                      <a:pt x="144" y="656"/>
                    </a:lnTo>
                    <a:lnTo>
                      <a:pt x="116" y="724"/>
                    </a:lnTo>
                    <a:lnTo>
                      <a:pt x="60" y="752"/>
                    </a:lnTo>
                  </a:path>
                </a:pathLst>
              </a:custGeom>
              <a:noFill/>
              <a:ln w="28575" cmpd="sng">
                <a:solidFill>
                  <a:srgbClr val="9999FF"/>
                </a:solidFill>
                <a:round/>
                <a:headEnd/>
                <a:tailEnd/>
              </a:ln>
              <a:effectLst/>
            </p:spPr>
            <p:txBody>
              <a:bodyPr/>
              <a:lstStyle/>
              <a:p>
                <a:endParaRPr lang="el-GR"/>
              </a:p>
            </p:txBody>
          </p:sp>
          <p:sp>
            <p:nvSpPr>
              <p:cNvPr id="57857" name="Freeform 513"/>
              <p:cNvSpPr>
                <a:spLocks/>
              </p:cNvSpPr>
              <p:nvPr/>
            </p:nvSpPr>
            <p:spPr bwMode="auto">
              <a:xfrm>
                <a:off x="2784" y="2106"/>
                <a:ext cx="183" cy="66"/>
              </a:xfrm>
              <a:custGeom>
                <a:avLst/>
                <a:gdLst/>
                <a:ahLst/>
                <a:cxnLst>
                  <a:cxn ang="0">
                    <a:pos x="0" y="6"/>
                  </a:cxn>
                  <a:cxn ang="0">
                    <a:pos x="99" y="66"/>
                  </a:cxn>
                  <a:cxn ang="0">
                    <a:pos x="183" y="0"/>
                  </a:cxn>
                </a:cxnLst>
                <a:rect l="0" t="0" r="r" b="b"/>
                <a:pathLst>
                  <a:path w="183" h="66">
                    <a:moveTo>
                      <a:pt x="0" y="6"/>
                    </a:moveTo>
                    <a:lnTo>
                      <a:pt x="99" y="66"/>
                    </a:lnTo>
                    <a:lnTo>
                      <a:pt x="183" y="0"/>
                    </a:lnTo>
                  </a:path>
                </a:pathLst>
              </a:custGeom>
              <a:noFill/>
              <a:ln w="28575" cmpd="sng">
                <a:solidFill>
                  <a:srgbClr val="9999FF"/>
                </a:solidFill>
                <a:round/>
                <a:headEnd/>
                <a:tailEnd/>
              </a:ln>
              <a:effectLst/>
            </p:spPr>
            <p:txBody>
              <a:bodyPr/>
              <a:lstStyle/>
              <a:p>
                <a:endParaRPr lang="el-GR"/>
              </a:p>
            </p:txBody>
          </p:sp>
          <p:sp>
            <p:nvSpPr>
              <p:cNvPr id="57858" name="Freeform 514"/>
              <p:cNvSpPr>
                <a:spLocks/>
              </p:cNvSpPr>
              <p:nvPr/>
            </p:nvSpPr>
            <p:spPr bwMode="auto">
              <a:xfrm>
                <a:off x="2274" y="1641"/>
                <a:ext cx="384" cy="126"/>
              </a:xfrm>
              <a:custGeom>
                <a:avLst/>
                <a:gdLst/>
                <a:ahLst/>
                <a:cxnLst>
                  <a:cxn ang="0">
                    <a:pos x="0" y="108"/>
                  </a:cxn>
                  <a:cxn ang="0">
                    <a:pos x="87" y="36"/>
                  </a:cxn>
                  <a:cxn ang="0">
                    <a:pos x="183" y="0"/>
                  </a:cxn>
                  <a:cxn ang="0">
                    <a:pos x="294" y="18"/>
                  </a:cxn>
                  <a:cxn ang="0">
                    <a:pos x="384" y="69"/>
                  </a:cxn>
                  <a:cxn ang="0">
                    <a:pos x="297" y="105"/>
                  </a:cxn>
                  <a:cxn ang="0">
                    <a:pos x="192" y="126"/>
                  </a:cxn>
                  <a:cxn ang="0">
                    <a:pos x="87" y="126"/>
                  </a:cxn>
                  <a:cxn ang="0">
                    <a:pos x="0" y="108"/>
                  </a:cxn>
                </a:cxnLst>
                <a:rect l="0" t="0" r="r" b="b"/>
                <a:pathLst>
                  <a:path w="384" h="126">
                    <a:moveTo>
                      <a:pt x="0" y="108"/>
                    </a:moveTo>
                    <a:lnTo>
                      <a:pt x="87" y="36"/>
                    </a:lnTo>
                    <a:lnTo>
                      <a:pt x="183" y="0"/>
                    </a:lnTo>
                    <a:lnTo>
                      <a:pt x="294" y="18"/>
                    </a:lnTo>
                    <a:lnTo>
                      <a:pt x="384" y="69"/>
                    </a:lnTo>
                    <a:lnTo>
                      <a:pt x="297" y="105"/>
                    </a:lnTo>
                    <a:lnTo>
                      <a:pt x="192" y="126"/>
                    </a:lnTo>
                    <a:lnTo>
                      <a:pt x="87" y="126"/>
                    </a:lnTo>
                    <a:lnTo>
                      <a:pt x="0" y="108"/>
                    </a:lnTo>
                    <a:close/>
                  </a:path>
                </a:pathLst>
              </a:custGeom>
              <a:noFill/>
              <a:ln w="28575" cmpd="sng">
                <a:solidFill>
                  <a:srgbClr val="9999FF"/>
                </a:solidFill>
                <a:round/>
                <a:headEnd/>
                <a:tailEnd/>
              </a:ln>
              <a:effectLst/>
            </p:spPr>
            <p:txBody>
              <a:bodyPr/>
              <a:lstStyle/>
              <a:p>
                <a:endParaRPr lang="el-GR"/>
              </a:p>
            </p:txBody>
          </p:sp>
          <p:sp>
            <p:nvSpPr>
              <p:cNvPr id="57859" name="Freeform 515"/>
              <p:cNvSpPr>
                <a:spLocks/>
              </p:cNvSpPr>
              <p:nvPr/>
            </p:nvSpPr>
            <p:spPr bwMode="auto">
              <a:xfrm>
                <a:off x="3105" y="1620"/>
                <a:ext cx="375" cy="126"/>
              </a:xfrm>
              <a:custGeom>
                <a:avLst/>
                <a:gdLst/>
                <a:ahLst/>
                <a:cxnLst>
                  <a:cxn ang="0">
                    <a:pos x="0" y="84"/>
                  </a:cxn>
                  <a:cxn ang="0">
                    <a:pos x="81" y="18"/>
                  </a:cxn>
                  <a:cxn ang="0">
                    <a:pos x="183" y="0"/>
                  </a:cxn>
                  <a:cxn ang="0">
                    <a:pos x="279" y="24"/>
                  </a:cxn>
                  <a:cxn ang="0">
                    <a:pos x="375" y="96"/>
                  </a:cxn>
                  <a:cxn ang="0">
                    <a:pos x="288" y="117"/>
                  </a:cxn>
                  <a:cxn ang="0">
                    <a:pos x="186" y="126"/>
                  </a:cxn>
                  <a:cxn ang="0">
                    <a:pos x="87" y="108"/>
                  </a:cxn>
                  <a:cxn ang="0">
                    <a:pos x="0" y="84"/>
                  </a:cxn>
                </a:cxnLst>
                <a:rect l="0" t="0" r="r" b="b"/>
                <a:pathLst>
                  <a:path w="375" h="126">
                    <a:moveTo>
                      <a:pt x="0" y="84"/>
                    </a:moveTo>
                    <a:lnTo>
                      <a:pt x="81" y="18"/>
                    </a:lnTo>
                    <a:lnTo>
                      <a:pt x="183" y="0"/>
                    </a:lnTo>
                    <a:lnTo>
                      <a:pt x="279" y="24"/>
                    </a:lnTo>
                    <a:lnTo>
                      <a:pt x="375" y="96"/>
                    </a:lnTo>
                    <a:lnTo>
                      <a:pt x="288" y="117"/>
                    </a:lnTo>
                    <a:lnTo>
                      <a:pt x="186" y="126"/>
                    </a:lnTo>
                    <a:lnTo>
                      <a:pt x="87" y="108"/>
                    </a:lnTo>
                    <a:lnTo>
                      <a:pt x="0" y="84"/>
                    </a:lnTo>
                    <a:close/>
                  </a:path>
                </a:pathLst>
              </a:custGeom>
              <a:noFill/>
              <a:ln w="28575" cmpd="sng">
                <a:solidFill>
                  <a:srgbClr val="9999FF"/>
                </a:solidFill>
                <a:round/>
                <a:headEnd/>
                <a:tailEnd/>
              </a:ln>
              <a:effectLst/>
            </p:spPr>
            <p:txBody>
              <a:bodyPr/>
              <a:lstStyle/>
              <a:p>
                <a:endParaRPr lang="el-GR"/>
              </a:p>
            </p:txBody>
          </p:sp>
        </p:grpSp>
        <p:grpSp>
          <p:nvGrpSpPr>
            <p:cNvPr id="57860" name="Group 516"/>
            <p:cNvGrpSpPr>
              <a:grpSpLocks/>
            </p:cNvGrpSpPr>
            <p:nvPr/>
          </p:nvGrpSpPr>
          <p:grpSpPr bwMode="auto">
            <a:xfrm>
              <a:off x="1843" y="1452"/>
              <a:ext cx="2043" cy="1750"/>
              <a:chOff x="1843" y="1452"/>
              <a:chExt cx="2043" cy="1750"/>
            </a:xfrm>
          </p:grpSpPr>
          <p:sp>
            <p:nvSpPr>
              <p:cNvPr id="57861" name="Rectangle 517"/>
              <p:cNvSpPr>
                <a:spLocks noChangeArrowheads="1"/>
              </p:cNvSpPr>
              <p:nvPr/>
            </p:nvSpPr>
            <p:spPr bwMode="auto">
              <a:xfrm>
                <a:off x="2259" y="1736"/>
                <a:ext cx="31" cy="30"/>
              </a:xfrm>
              <a:prstGeom prst="rect">
                <a:avLst/>
              </a:prstGeom>
              <a:solidFill>
                <a:srgbClr val="000000"/>
              </a:solidFill>
              <a:ln w="1588">
                <a:solidFill>
                  <a:srgbClr val="008000"/>
                </a:solidFill>
                <a:miter lim="800000"/>
                <a:headEnd/>
                <a:tailEnd/>
              </a:ln>
            </p:spPr>
            <p:txBody>
              <a:bodyPr/>
              <a:lstStyle/>
              <a:p>
                <a:endParaRPr lang="el-GR"/>
              </a:p>
            </p:txBody>
          </p:sp>
          <p:sp>
            <p:nvSpPr>
              <p:cNvPr id="57862" name="Rectangle 518"/>
              <p:cNvSpPr>
                <a:spLocks noChangeArrowheads="1"/>
              </p:cNvSpPr>
              <p:nvPr/>
            </p:nvSpPr>
            <p:spPr bwMode="auto">
              <a:xfrm>
                <a:off x="2641" y="1698"/>
                <a:ext cx="31" cy="31"/>
              </a:xfrm>
              <a:prstGeom prst="rect">
                <a:avLst/>
              </a:prstGeom>
              <a:solidFill>
                <a:srgbClr val="000000"/>
              </a:solidFill>
              <a:ln w="1588">
                <a:solidFill>
                  <a:srgbClr val="008000"/>
                </a:solidFill>
                <a:miter lim="800000"/>
                <a:headEnd/>
                <a:tailEnd/>
              </a:ln>
            </p:spPr>
            <p:txBody>
              <a:bodyPr/>
              <a:lstStyle/>
              <a:p>
                <a:endParaRPr lang="el-GR"/>
              </a:p>
            </p:txBody>
          </p:sp>
          <p:sp>
            <p:nvSpPr>
              <p:cNvPr id="57863" name="Rectangle 519"/>
              <p:cNvSpPr>
                <a:spLocks noChangeArrowheads="1"/>
              </p:cNvSpPr>
              <p:nvPr/>
            </p:nvSpPr>
            <p:spPr bwMode="auto">
              <a:xfrm>
                <a:off x="2346" y="1662"/>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864" name="Rectangle 520"/>
              <p:cNvSpPr>
                <a:spLocks noChangeArrowheads="1"/>
              </p:cNvSpPr>
              <p:nvPr/>
            </p:nvSpPr>
            <p:spPr bwMode="auto">
              <a:xfrm>
                <a:off x="2445" y="1628"/>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865" name="Rectangle 521"/>
              <p:cNvSpPr>
                <a:spLocks noChangeArrowheads="1"/>
              </p:cNvSpPr>
              <p:nvPr/>
            </p:nvSpPr>
            <p:spPr bwMode="auto">
              <a:xfrm>
                <a:off x="2553" y="1645"/>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866" name="Rectangle 522"/>
              <p:cNvSpPr>
                <a:spLocks noChangeArrowheads="1"/>
              </p:cNvSpPr>
              <p:nvPr/>
            </p:nvSpPr>
            <p:spPr bwMode="auto">
              <a:xfrm>
                <a:off x="2347" y="1753"/>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867" name="Rectangle 523"/>
              <p:cNvSpPr>
                <a:spLocks noChangeArrowheads="1"/>
              </p:cNvSpPr>
              <p:nvPr/>
            </p:nvSpPr>
            <p:spPr bwMode="auto">
              <a:xfrm>
                <a:off x="2456" y="1752"/>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868" name="Rectangle 524"/>
              <p:cNvSpPr>
                <a:spLocks noChangeArrowheads="1"/>
              </p:cNvSpPr>
              <p:nvPr/>
            </p:nvSpPr>
            <p:spPr bwMode="auto">
              <a:xfrm>
                <a:off x="2553" y="1733"/>
                <a:ext cx="30" cy="31"/>
              </a:xfrm>
              <a:prstGeom prst="rect">
                <a:avLst/>
              </a:prstGeom>
              <a:solidFill>
                <a:srgbClr val="000000"/>
              </a:solidFill>
              <a:ln w="1588">
                <a:solidFill>
                  <a:srgbClr val="008000"/>
                </a:solidFill>
                <a:miter lim="800000"/>
                <a:headEnd/>
                <a:tailEnd/>
              </a:ln>
            </p:spPr>
            <p:txBody>
              <a:bodyPr/>
              <a:lstStyle/>
              <a:p>
                <a:endParaRPr lang="el-GR"/>
              </a:p>
            </p:txBody>
          </p:sp>
          <p:sp>
            <p:nvSpPr>
              <p:cNvPr id="57869" name="Rectangle 525"/>
              <p:cNvSpPr>
                <a:spLocks noChangeArrowheads="1"/>
              </p:cNvSpPr>
              <p:nvPr/>
            </p:nvSpPr>
            <p:spPr bwMode="auto">
              <a:xfrm>
                <a:off x="3464" y="1704"/>
                <a:ext cx="30" cy="31"/>
              </a:xfrm>
              <a:prstGeom prst="rect">
                <a:avLst/>
              </a:prstGeom>
              <a:solidFill>
                <a:srgbClr val="000000"/>
              </a:solidFill>
              <a:ln w="1588">
                <a:solidFill>
                  <a:srgbClr val="008000"/>
                </a:solidFill>
                <a:miter lim="800000"/>
                <a:headEnd/>
                <a:tailEnd/>
              </a:ln>
            </p:spPr>
            <p:txBody>
              <a:bodyPr/>
              <a:lstStyle/>
              <a:p>
                <a:endParaRPr lang="el-GR"/>
              </a:p>
            </p:txBody>
          </p:sp>
          <p:sp>
            <p:nvSpPr>
              <p:cNvPr id="57870" name="Rectangle 526"/>
              <p:cNvSpPr>
                <a:spLocks noChangeArrowheads="1"/>
              </p:cNvSpPr>
              <p:nvPr/>
            </p:nvSpPr>
            <p:spPr bwMode="auto">
              <a:xfrm>
                <a:off x="3090" y="1693"/>
                <a:ext cx="30" cy="31"/>
              </a:xfrm>
              <a:prstGeom prst="rect">
                <a:avLst/>
              </a:prstGeom>
              <a:solidFill>
                <a:srgbClr val="000000"/>
              </a:solidFill>
              <a:ln w="1588">
                <a:solidFill>
                  <a:srgbClr val="008000"/>
                </a:solidFill>
                <a:miter lim="800000"/>
                <a:headEnd/>
                <a:tailEnd/>
              </a:ln>
            </p:spPr>
            <p:txBody>
              <a:bodyPr/>
              <a:lstStyle/>
              <a:p>
                <a:endParaRPr lang="el-GR"/>
              </a:p>
            </p:txBody>
          </p:sp>
          <p:sp>
            <p:nvSpPr>
              <p:cNvPr id="57871" name="Rectangle 527"/>
              <p:cNvSpPr>
                <a:spLocks noChangeArrowheads="1"/>
              </p:cNvSpPr>
              <p:nvPr/>
            </p:nvSpPr>
            <p:spPr bwMode="auto">
              <a:xfrm>
                <a:off x="3371" y="1634"/>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872" name="Rectangle 528"/>
              <p:cNvSpPr>
                <a:spLocks noChangeArrowheads="1"/>
              </p:cNvSpPr>
              <p:nvPr/>
            </p:nvSpPr>
            <p:spPr bwMode="auto">
              <a:xfrm>
                <a:off x="3274" y="1607"/>
                <a:ext cx="30" cy="31"/>
              </a:xfrm>
              <a:prstGeom prst="rect">
                <a:avLst/>
              </a:prstGeom>
              <a:solidFill>
                <a:srgbClr val="000000"/>
              </a:solidFill>
              <a:ln w="1588">
                <a:solidFill>
                  <a:srgbClr val="008000"/>
                </a:solidFill>
                <a:miter lim="800000"/>
                <a:headEnd/>
                <a:tailEnd/>
              </a:ln>
            </p:spPr>
            <p:txBody>
              <a:bodyPr/>
              <a:lstStyle/>
              <a:p>
                <a:endParaRPr lang="el-GR"/>
              </a:p>
            </p:txBody>
          </p:sp>
          <p:sp>
            <p:nvSpPr>
              <p:cNvPr id="57873" name="Rectangle 529"/>
              <p:cNvSpPr>
                <a:spLocks noChangeArrowheads="1"/>
              </p:cNvSpPr>
              <p:nvPr/>
            </p:nvSpPr>
            <p:spPr bwMode="auto">
              <a:xfrm>
                <a:off x="3170" y="1628"/>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874" name="Rectangle 530"/>
              <p:cNvSpPr>
                <a:spLocks noChangeArrowheads="1"/>
              </p:cNvSpPr>
              <p:nvPr/>
            </p:nvSpPr>
            <p:spPr bwMode="auto">
              <a:xfrm>
                <a:off x="3379" y="1724"/>
                <a:ext cx="31" cy="30"/>
              </a:xfrm>
              <a:prstGeom prst="rect">
                <a:avLst/>
              </a:prstGeom>
              <a:solidFill>
                <a:srgbClr val="000000"/>
              </a:solidFill>
              <a:ln w="1588">
                <a:solidFill>
                  <a:srgbClr val="008000"/>
                </a:solidFill>
                <a:miter lim="800000"/>
                <a:headEnd/>
                <a:tailEnd/>
              </a:ln>
            </p:spPr>
            <p:txBody>
              <a:bodyPr/>
              <a:lstStyle/>
              <a:p>
                <a:endParaRPr lang="el-GR"/>
              </a:p>
            </p:txBody>
          </p:sp>
          <p:sp>
            <p:nvSpPr>
              <p:cNvPr id="57875" name="Rectangle 531"/>
              <p:cNvSpPr>
                <a:spLocks noChangeArrowheads="1"/>
              </p:cNvSpPr>
              <p:nvPr/>
            </p:nvSpPr>
            <p:spPr bwMode="auto">
              <a:xfrm>
                <a:off x="3281" y="1733"/>
                <a:ext cx="30" cy="31"/>
              </a:xfrm>
              <a:prstGeom prst="rect">
                <a:avLst/>
              </a:prstGeom>
              <a:solidFill>
                <a:srgbClr val="000000"/>
              </a:solidFill>
              <a:ln w="1588">
                <a:solidFill>
                  <a:srgbClr val="008000"/>
                </a:solidFill>
                <a:miter lim="800000"/>
                <a:headEnd/>
                <a:tailEnd/>
              </a:ln>
            </p:spPr>
            <p:txBody>
              <a:bodyPr/>
              <a:lstStyle/>
              <a:p>
                <a:endParaRPr lang="el-GR"/>
              </a:p>
            </p:txBody>
          </p:sp>
          <p:sp>
            <p:nvSpPr>
              <p:cNvPr id="57876" name="Rectangle 532"/>
              <p:cNvSpPr>
                <a:spLocks noChangeArrowheads="1"/>
              </p:cNvSpPr>
              <p:nvPr/>
            </p:nvSpPr>
            <p:spPr bwMode="auto">
              <a:xfrm>
                <a:off x="3177" y="1715"/>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877" name="Rectangle 533"/>
              <p:cNvSpPr>
                <a:spLocks noChangeArrowheads="1"/>
              </p:cNvSpPr>
              <p:nvPr/>
            </p:nvSpPr>
            <p:spPr bwMode="auto">
              <a:xfrm>
                <a:off x="2445" y="1676"/>
                <a:ext cx="30" cy="31"/>
              </a:xfrm>
              <a:prstGeom prst="rect">
                <a:avLst/>
              </a:prstGeom>
              <a:solidFill>
                <a:srgbClr val="000000"/>
              </a:solidFill>
              <a:ln w="1588">
                <a:solidFill>
                  <a:srgbClr val="008000"/>
                </a:solidFill>
                <a:miter lim="800000"/>
                <a:headEnd/>
                <a:tailEnd/>
              </a:ln>
            </p:spPr>
            <p:txBody>
              <a:bodyPr/>
              <a:lstStyle/>
              <a:p>
                <a:endParaRPr lang="el-GR"/>
              </a:p>
            </p:txBody>
          </p:sp>
          <p:sp>
            <p:nvSpPr>
              <p:cNvPr id="57878" name="Rectangle 534"/>
              <p:cNvSpPr>
                <a:spLocks noChangeArrowheads="1"/>
              </p:cNvSpPr>
              <p:nvPr/>
            </p:nvSpPr>
            <p:spPr bwMode="auto">
              <a:xfrm>
                <a:off x="3274" y="1656"/>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879" name="Rectangle 535"/>
              <p:cNvSpPr>
                <a:spLocks noChangeArrowheads="1"/>
              </p:cNvSpPr>
              <p:nvPr/>
            </p:nvSpPr>
            <p:spPr bwMode="auto">
              <a:xfrm>
                <a:off x="1843" y="1929"/>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880" name="Rectangle 536"/>
              <p:cNvSpPr>
                <a:spLocks noChangeArrowheads="1"/>
              </p:cNvSpPr>
              <p:nvPr/>
            </p:nvSpPr>
            <p:spPr bwMode="auto">
              <a:xfrm>
                <a:off x="1868" y="2082"/>
                <a:ext cx="30" cy="31"/>
              </a:xfrm>
              <a:prstGeom prst="rect">
                <a:avLst/>
              </a:prstGeom>
              <a:solidFill>
                <a:srgbClr val="000000"/>
              </a:solidFill>
              <a:ln w="1588">
                <a:solidFill>
                  <a:srgbClr val="008000"/>
                </a:solidFill>
                <a:miter lim="800000"/>
                <a:headEnd/>
                <a:tailEnd/>
              </a:ln>
            </p:spPr>
            <p:txBody>
              <a:bodyPr/>
              <a:lstStyle/>
              <a:p>
                <a:endParaRPr lang="el-GR"/>
              </a:p>
            </p:txBody>
          </p:sp>
          <p:sp>
            <p:nvSpPr>
              <p:cNvPr id="57881" name="Rectangle 537"/>
              <p:cNvSpPr>
                <a:spLocks noChangeArrowheads="1"/>
              </p:cNvSpPr>
              <p:nvPr/>
            </p:nvSpPr>
            <p:spPr bwMode="auto">
              <a:xfrm>
                <a:off x="1899" y="2272"/>
                <a:ext cx="31" cy="30"/>
              </a:xfrm>
              <a:prstGeom prst="rect">
                <a:avLst/>
              </a:prstGeom>
              <a:solidFill>
                <a:srgbClr val="000000"/>
              </a:solidFill>
              <a:ln w="1588">
                <a:solidFill>
                  <a:srgbClr val="008000"/>
                </a:solidFill>
                <a:miter lim="800000"/>
                <a:headEnd/>
                <a:tailEnd/>
              </a:ln>
            </p:spPr>
            <p:txBody>
              <a:bodyPr/>
              <a:lstStyle/>
              <a:p>
                <a:endParaRPr lang="el-GR"/>
              </a:p>
            </p:txBody>
          </p:sp>
          <p:sp>
            <p:nvSpPr>
              <p:cNvPr id="57882" name="Rectangle 538"/>
              <p:cNvSpPr>
                <a:spLocks noChangeArrowheads="1"/>
              </p:cNvSpPr>
              <p:nvPr/>
            </p:nvSpPr>
            <p:spPr bwMode="auto">
              <a:xfrm>
                <a:off x="1958" y="2456"/>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883" name="Rectangle 539"/>
              <p:cNvSpPr>
                <a:spLocks noChangeArrowheads="1"/>
              </p:cNvSpPr>
              <p:nvPr/>
            </p:nvSpPr>
            <p:spPr bwMode="auto">
              <a:xfrm>
                <a:off x="2021" y="2646"/>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884" name="Rectangle 540"/>
              <p:cNvSpPr>
                <a:spLocks noChangeArrowheads="1"/>
              </p:cNvSpPr>
              <p:nvPr/>
            </p:nvSpPr>
            <p:spPr bwMode="auto">
              <a:xfrm>
                <a:off x="2099" y="2827"/>
                <a:ext cx="31" cy="30"/>
              </a:xfrm>
              <a:prstGeom prst="rect">
                <a:avLst/>
              </a:prstGeom>
              <a:solidFill>
                <a:srgbClr val="000000"/>
              </a:solidFill>
              <a:ln w="1588">
                <a:solidFill>
                  <a:srgbClr val="008000"/>
                </a:solidFill>
                <a:miter lim="800000"/>
                <a:headEnd/>
                <a:tailEnd/>
              </a:ln>
            </p:spPr>
            <p:txBody>
              <a:bodyPr/>
              <a:lstStyle/>
              <a:p>
                <a:endParaRPr lang="el-GR"/>
              </a:p>
            </p:txBody>
          </p:sp>
          <p:sp>
            <p:nvSpPr>
              <p:cNvPr id="57885" name="Rectangle 541"/>
              <p:cNvSpPr>
                <a:spLocks noChangeArrowheads="1"/>
              </p:cNvSpPr>
              <p:nvPr/>
            </p:nvSpPr>
            <p:spPr bwMode="auto">
              <a:xfrm>
                <a:off x="2218" y="2950"/>
                <a:ext cx="31" cy="31"/>
              </a:xfrm>
              <a:prstGeom prst="rect">
                <a:avLst/>
              </a:prstGeom>
              <a:solidFill>
                <a:srgbClr val="000000"/>
              </a:solidFill>
              <a:ln w="1588">
                <a:solidFill>
                  <a:srgbClr val="008000"/>
                </a:solidFill>
                <a:miter lim="800000"/>
                <a:headEnd/>
                <a:tailEnd/>
              </a:ln>
            </p:spPr>
            <p:txBody>
              <a:bodyPr/>
              <a:lstStyle/>
              <a:p>
                <a:endParaRPr lang="el-GR"/>
              </a:p>
            </p:txBody>
          </p:sp>
          <p:sp>
            <p:nvSpPr>
              <p:cNvPr id="57886" name="Rectangle 542"/>
              <p:cNvSpPr>
                <a:spLocks noChangeArrowheads="1"/>
              </p:cNvSpPr>
              <p:nvPr/>
            </p:nvSpPr>
            <p:spPr bwMode="auto">
              <a:xfrm>
                <a:off x="2359" y="3050"/>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887" name="Rectangle 543"/>
              <p:cNvSpPr>
                <a:spLocks noChangeArrowheads="1"/>
              </p:cNvSpPr>
              <p:nvPr/>
            </p:nvSpPr>
            <p:spPr bwMode="auto">
              <a:xfrm>
                <a:off x="2514" y="3127"/>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888" name="Rectangle 544"/>
              <p:cNvSpPr>
                <a:spLocks noChangeArrowheads="1"/>
              </p:cNvSpPr>
              <p:nvPr/>
            </p:nvSpPr>
            <p:spPr bwMode="auto">
              <a:xfrm>
                <a:off x="2686" y="3171"/>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889" name="Rectangle 545"/>
              <p:cNvSpPr>
                <a:spLocks noChangeArrowheads="1"/>
              </p:cNvSpPr>
              <p:nvPr/>
            </p:nvSpPr>
            <p:spPr bwMode="auto">
              <a:xfrm>
                <a:off x="2873" y="3172"/>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890" name="Rectangle 546"/>
              <p:cNvSpPr>
                <a:spLocks noChangeArrowheads="1"/>
              </p:cNvSpPr>
              <p:nvPr/>
            </p:nvSpPr>
            <p:spPr bwMode="auto">
              <a:xfrm>
                <a:off x="3063" y="3155"/>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891" name="Rectangle 547"/>
              <p:cNvSpPr>
                <a:spLocks noChangeArrowheads="1"/>
              </p:cNvSpPr>
              <p:nvPr/>
            </p:nvSpPr>
            <p:spPr bwMode="auto">
              <a:xfrm>
                <a:off x="3241" y="3113"/>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892" name="Rectangle 548"/>
              <p:cNvSpPr>
                <a:spLocks noChangeArrowheads="1"/>
              </p:cNvSpPr>
              <p:nvPr/>
            </p:nvSpPr>
            <p:spPr bwMode="auto">
              <a:xfrm>
                <a:off x="3406" y="3045"/>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893" name="Rectangle 549"/>
              <p:cNvSpPr>
                <a:spLocks noChangeArrowheads="1"/>
              </p:cNvSpPr>
              <p:nvPr/>
            </p:nvSpPr>
            <p:spPr bwMode="auto">
              <a:xfrm>
                <a:off x="3542" y="2944"/>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894" name="Rectangle 550"/>
              <p:cNvSpPr>
                <a:spLocks noChangeArrowheads="1"/>
              </p:cNvSpPr>
              <p:nvPr/>
            </p:nvSpPr>
            <p:spPr bwMode="auto">
              <a:xfrm>
                <a:off x="3642" y="2812"/>
                <a:ext cx="31" cy="30"/>
              </a:xfrm>
              <a:prstGeom prst="rect">
                <a:avLst/>
              </a:prstGeom>
              <a:solidFill>
                <a:srgbClr val="000000"/>
              </a:solidFill>
              <a:ln w="1588">
                <a:solidFill>
                  <a:srgbClr val="008000"/>
                </a:solidFill>
                <a:miter lim="800000"/>
                <a:headEnd/>
                <a:tailEnd/>
              </a:ln>
            </p:spPr>
            <p:txBody>
              <a:bodyPr/>
              <a:lstStyle/>
              <a:p>
                <a:endParaRPr lang="el-GR"/>
              </a:p>
            </p:txBody>
          </p:sp>
          <p:sp>
            <p:nvSpPr>
              <p:cNvPr id="57895" name="Rectangle 551"/>
              <p:cNvSpPr>
                <a:spLocks noChangeArrowheads="1"/>
              </p:cNvSpPr>
              <p:nvPr/>
            </p:nvSpPr>
            <p:spPr bwMode="auto">
              <a:xfrm>
                <a:off x="3720" y="2623"/>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896" name="Rectangle 552"/>
              <p:cNvSpPr>
                <a:spLocks noChangeArrowheads="1"/>
              </p:cNvSpPr>
              <p:nvPr/>
            </p:nvSpPr>
            <p:spPr bwMode="auto">
              <a:xfrm>
                <a:off x="3766" y="2421"/>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897" name="Rectangle 553"/>
              <p:cNvSpPr>
                <a:spLocks noChangeArrowheads="1"/>
              </p:cNvSpPr>
              <p:nvPr/>
            </p:nvSpPr>
            <p:spPr bwMode="auto">
              <a:xfrm>
                <a:off x="3807" y="2221"/>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898" name="Rectangle 554"/>
              <p:cNvSpPr>
                <a:spLocks noChangeArrowheads="1"/>
              </p:cNvSpPr>
              <p:nvPr/>
            </p:nvSpPr>
            <p:spPr bwMode="auto">
              <a:xfrm>
                <a:off x="3836" y="2024"/>
                <a:ext cx="31" cy="31"/>
              </a:xfrm>
              <a:prstGeom prst="rect">
                <a:avLst/>
              </a:prstGeom>
              <a:solidFill>
                <a:srgbClr val="000000"/>
              </a:solidFill>
              <a:ln w="1588">
                <a:solidFill>
                  <a:srgbClr val="008000"/>
                </a:solidFill>
                <a:miter lim="800000"/>
                <a:headEnd/>
                <a:tailEnd/>
              </a:ln>
            </p:spPr>
            <p:txBody>
              <a:bodyPr/>
              <a:lstStyle/>
              <a:p>
                <a:endParaRPr lang="el-GR"/>
              </a:p>
            </p:txBody>
          </p:sp>
          <p:sp>
            <p:nvSpPr>
              <p:cNvPr id="57899" name="Rectangle 555"/>
              <p:cNvSpPr>
                <a:spLocks noChangeArrowheads="1"/>
              </p:cNvSpPr>
              <p:nvPr/>
            </p:nvSpPr>
            <p:spPr bwMode="auto">
              <a:xfrm>
                <a:off x="3856" y="1878"/>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900" name="Rectangle 556"/>
              <p:cNvSpPr>
                <a:spLocks noChangeArrowheads="1"/>
              </p:cNvSpPr>
              <p:nvPr/>
            </p:nvSpPr>
            <p:spPr bwMode="auto">
              <a:xfrm>
                <a:off x="2075" y="1662"/>
                <a:ext cx="31" cy="30"/>
              </a:xfrm>
              <a:prstGeom prst="rect">
                <a:avLst/>
              </a:prstGeom>
              <a:solidFill>
                <a:srgbClr val="000000"/>
              </a:solidFill>
              <a:ln w="1588">
                <a:solidFill>
                  <a:srgbClr val="008000"/>
                </a:solidFill>
                <a:miter lim="800000"/>
                <a:headEnd/>
                <a:tailEnd/>
              </a:ln>
            </p:spPr>
            <p:txBody>
              <a:bodyPr/>
              <a:lstStyle/>
              <a:p>
                <a:endParaRPr lang="el-GR"/>
              </a:p>
            </p:txBody>
          </p:sp>
          <p:sp>
            <p:nvSpPr>
              <p:cNvPr id="57901" name="Rectangle 557"/>
              <p:cNvSpPr>
                <a:spLocks noChangeArrowheads="1"/>
              </p:cNvSpPr>
              <p:nvPr/>
            </p:nvSpPr>
            <p:spPr bwMode="auto">
              <a:xfrm>
                <a:off x="2239" y="1553"/>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902" name="Rectangle 558"/>
              <p:cNvSpPr>
                <a:spLocks noChangeArrowheads="1"/>
              </p:cNvSpPr>
              <p:nvPr/>
            </p:nvSpPr>
            <p:spPr bwMode="auto">
              <a:xfrm>
                <a:off x="2413" y="1492"/>
                <a:ext cx="31" cy="30"/>
              </a:xfrm>
              <a:prstGeom prst="rect">
                <a:avLst/>
              </a:prstGeom>
              <a:solidFill>
                <a:srgbClr val="000000"/>
              </a:solidFill>
              <a:ln w="1588">
                <a:solidFill>
                  <a:srgbClr val="008000"/>
                </a:solidFill>
                <a:miter lim="800000"/>
                <a:headEnd/>
                <a:tailEnd/>
              </a:ln>
            </p:spPr>
            <p:txBody>
              <a:bodyPr/>
              <a:lstStyle/>
              <a:p>
                <a:endParaRPr lang="el-GR"/>
              </a:p>
            </p:txBody>
          </p:sp>
          <p:sp>
            <p:nvSpPr>
              <p:cNvPr id="57903" name="Rectangle 559"/>
              <p:cNvSpPr>
                <a:spLocks noChangeArrowheads="1"/>
              </p:cNvSpPr>
              <p:nvPr/>
            </p:nvSpPr>
            <p:spPr bwMode="auto">
              <a:xfrm>
                <a:off x="2590" y="1493"/>
                <a:ext cx="31" cy="31"/>
              </a:xfrm>
              <a:prstGeom prst="rect">
                <a:avLst/>
              </a:prstGeom>
              <a:solidFill>
                <a:srgbClr val="000000"/>
              </a:solidFill>
              <a:ln w="1588">
                <a:solidFill>
                  <a:srgbClr val="008000"/>
                </a:solidFill>
                <a:miter lim="800000"/>
                <a:headEnd/>
                <a:tailEnd/>
              </a:ln>
            </p:spPr>
            <p:txBody>
              <a:bodyPr/>
              <a:lstStyle/>
              <a:p>
                <a:endParaRPr lang="el-GR"/>
              </a:p>
            </p:txBody>
          </p:sp>
          <p:sp>
            <p:nvSpPr>
              <p:cNvPr id="57904" name="Rectangle 560"/>
              <p:cNvSpPr>
                <a:spLocks noChangeArrowheads="1"/>
              </p:cNvSpPr>
              <p:nvPr/>
            </p:nvSpPr>
            <p:spPr bwMode="auto">
              <a:xfrm>
                <a:off x="2714" y="1598"/>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905" name="Rectangle 561"/>
              <p:cNvSpPr>
                <a:spLocks noChangeArrowheads="1"/>
              </p:cNvSpPr>
              <p:nvPr/>
            </p:nvSpPr>
            <p:spPr bwMode="auto">
              <a:xfrm>
                <a:off x="2730" y="1770"/>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906" name="Rectangle 562"/>
              <p:cNvSpPr>
                <a:spLocks noChangeArrowheads="1"/>
              </p:cNvSpPr>
              <p:nvPr/>
            </p:nvSpPr>
            <p:spPr bwMode="auto">
              <a:xfrm>
                <a:off x="2703" y="1924"/>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907" name="Rectangle 563"/>
              <p:cNvSpPr>
                <a:spLocks noChangeArrowheads="1"/>
              </p:cNvSpPr>
              <p:nvPr/>
            </p:nvSpPr>
            <p:spPr bwMode="auto">
              <a:xfrm>
                <a:off x="2612" y="2116"/>
                <a:ext cx="30" cy="31"/>
              </a:xfrm>
              <a:prstGeom prst="rect">
                <a:avLst/>
              </a:prstGeom>
              <a:solidFill>
                <a:srgbClr val="000000"/>
              </a:solidFill>
              <a:ln w="1588">
                <a:solidFill>
                  <a:srgbClr val="008000"/>
                </a:solidFill>
                <a:miter lim="800000"/>
                <a:headEnd/>
                <a:tailEnd/>
              </a:ln>
            </p:spPr>
            <p:txBody>
              <a:bodyPr/>
              <a:lstStyle/>
              <a:p>
                <a:endParaRPr lang="el-GR"/>
              </a:p>
            </p:txBody>
          </p:sp>
          <p:sp>
            <p:nvSpPr>
              <p:cNvPr id="57908" name="Rectangle 564"/>
              <p:cNvSpPr>
                <a:spLocks noChangeArrowheads="1"/>
              </p:cNvSpPr>
              <p:nvPr/>
            </p:nvSpPr>
            <p:spPr bwMode="auto">
              <a:xfrm>
                <a:off x="2640" y="2183"/>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909" name="Rectangle 565"/>
              <p:cNvSpPr>
                <a:spLocks noChangeArrowheads="1"/>
              </p:cNvSpPr>
              <p:nvPr/>
            </p:nvSpPr>
            <p:spPr bwMode="auto">
              <a:xfrm>
                <a:off x="2709" y="2204"/>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910" name="Rectangle 566"/>
              <p:cNvSpPr>
                <a:spLocks noChangeArrowheads="1"/>
              </p:cNvSpPr>
              <p:nvPr/>
            </p:nvSpPr>
            <p:spPr bwMode="auto">
              <a:xfrm>
                <a:off x="3629" y="1612"/>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911" name="Rectangle 567"/>
              <p:cNvSpPr>
                <a:spLocks noChangeArrowheads="1"/>
              </p:cNvSpPr>
              <p:nvPr/>
            </p:nvSpPr>
            <p:spPr bwMode="auto">
              <a:xfrm>
                <a:off x="3480" y="1497"/>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912" name="Rectangle 568"/>
              <p:cNvSpPr>
                <a:spLocks noChangeArrowheads="1"/>
              </p:cNvSpPr>
              <p:nvPr/>
            </p:nvSpPr>
            <p:spPr bwMode="auto">
              <a:xfrm>
                <a:off x="3305" y="1452"/>
                <a:ext cx="31" cy="30"/>
              </a:xfrm>
              <a:prstGeom prst="rect">
                <a:avLst/>
              </a:prstGeom>
              <a:solidFill>
                <a:srgbClr val="000000"/>
              </a:solidFill>
              <a:ln w="1588">
                <a:solidFill>
                  <a:srgbClr val="008000"/>
                </a:solidFill>
                <a:miter lim="800000"/>
                <a:headEnd/>
                <a:tailEnd/>
              </a:ln>
            </p:spPr>
            <p:txBody>
              <a:bodyPr/>
              <a:lstStyle/>
              <a:p>
                <a:endParaRPr lang="el-GR"/>
              </a:p>
            </p:txBody>
          </p:sp>
          <p:sp>
            <p:nvSpPr>
              <p:cNvPr id="57913" name="Rectangle 569"/>
              <p:cNvSpPr>
                <a:spLocks noChangeArrowheads="1"/>
              </p:cNvSpPr>
              <p:nvPr/>
            </p:nvSpPr>
            <p:spPr bwMode="auto">
              <a:xfrm>
                <a:off x="3128" y="1469"/>
                <a:ext cx="31" cy="30"/>
              </a:xfrm>
              <a:prstGeom prst="rect">
                <a:avLst/>
              </a:prstGeom>
              <a:solidFill>
                <a:srgbClr val="000000"/>
              </a:solidFill>
              <a:ln w="1588">
                <a:solidFill>
                  <a:srgbClr val="008000"/>
                </a:solidFill>
                <a:miter lim="800000"/>
                <a:headEnd/>
                <a:tailEnd/>
              </a:ln>
            </p:spPr>
            <p:txBody>
              <a:bodyPr/>
              <a:lstStyle/>
              <a:p>
                <a:endParaRPr lang="el-GR"/>
              </a:p>
            </p:txBody>
          </p:sp>
          <p:sp>
            <p:nvSpPr>
              <p:cNvPr id="57914" name="Rectangle 570"/>
              <p:cNvSpPr>
                <a:spLocks noChangeArrowheads="1"/>
              </p:cNvSpPr>
              <p:nvPr/>
            </p:nvSpPr>
            <p:spPr bwMode="auto">
              <a:xfrm>
                <a:off x="2995" y="1579"/>
                <a:ext cx="30" cy="31"/>
              </a:xfrm>
              <a:prstGeom prst="rect">
                <a:avLst/>
              </a:prstGeom>
              <a:solidFill>
                <a:srgbClr val="000000"/>
              </a:solidFill>
              <a:ln w="1588">
                <a:solidFill>
                  <a:srgbClr val="008000"/>
                </a:solidFill>
                <a:miter lim="800000"/>
                <a:headEnd/>
                <a:tailEnd/>
              </a:ln>
            </p:spPr>
            <p:txBody>
              <a:bodyPr/>
              <a:lstStyle/>
              <a:p>
                <a:endParaRPr lang="el-GR"/>
              </a:p>
            </p:txBody>
          </p:sp>
          <p:sp>
            <p:nvSpPr>
              <p:cNvPr id="57915" name="Rectangle 571"/>
              <p:cNvSpPr>
                <a:spLocks noChangeArrowheads="1"/>
              </p:cNvSpPr>
              <p:nvPr/>
            </p:nvSpPr>
            <p:spPr bwMode="auto">
              <a:xfrm>
                <a:off x="2962" y="1762"/>
                <a:ext cx="31" cy="31"/>
              </a:xfrm>
              <a:prstGeom prst="rect">
                <a:avLst/>
              </a:prstGeom>
              <a:solidFill>
                <a:srgbClr val="000000"/>
              </a:solidFill>
              <a:ln w="1588">
                <a:solidFill>
                  <a:srgbClr val="008000"/>
                </a:solidFill>
                <a:miter lim="800000"/>
                <a:headEnd/>
                <a:tailEnd/>
              </a:ln>
            </p:spPr>
            <p:txBody>
              <a:bodyPr/>
              <a:lstStyle/>
              <a:p>
                <a:endParaRPr lang="el-GR"/>
              </a:p>
            </p:txBody>
          </p:sp>
          <p:sp>
            <p:nvSpPr>
              <p:cNvPr id="57916" name="Rectangle 572"/>
              <p:cNvSpPr>
                <a:spLocks noChangeArrowheads="1"/>
              </p:cNvSpPr>
              <p:nvPr/>
            </p:nvSpPr>
            <p:spPr bwMode="auto">
              <a:xfrm>
                <a:off x="3005" y="1910"/>
                <a:ext cx="30" cy="31"/>
              </a:xfrm>
              <a:prstGeom prst="rect">
                <a:avLst/>
              </a:prstGeom>
              <a:solidFill>
                <a:srgbClr val="000000"/>
              </a:solidFill>
              <a:ln w="1588">
                <a:solidFill>
                  <a:srgbClr val="008000"/>
                </a:solidFill>
                <a:miter lim="800000"/>
                <a:headEnd/>
                <a:tailEnd/>
              </a:ln>
            </p:spPr>
            <p:txBody>
              <a:bodyPr/>
              <a:lstStyle/>
              <a:p>
                <a:endParaRPr lang="el-GR"/>
              </a:p>
            </p:txBody>
          </p:sp>
          <p:sp>
            <p:nvSpPr>
              <p:cNvPr id="57917" name="Rectangle 573"/>
              <p:cNvSpPr>
                <a:spLocks noChangeArrowheads="1"/>
              </p:cNvSpPr>
              <p:nvPr/>
            </p:nvSpPr>
            <p:spPr bwMode="auto">
              <a:xfrm>
                <a:off x="3109" y="2112"/>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918" name="Rectangle 574"/>
              <p:cNvSpPr>
                <a:spLocks noChangeArrowheads="1"/>
              </p:cNvSpPr>
              <p:nvPr/>
            </p:nvSpPr>
            <p:spPr bwMode="auto">
              <a:xfrm>
                <a:off x="3082" y="2178"/>
                <a:ext cx="31" cy="30"/>
              </a:xfrm>
              <a:prstGeom prst="rect">
                <a:avLst/>
              </a:prstGeom>
              <a:solidFill>
                <a:srgbClr val="000000"/>
              </a:solidFill>
              <a:ln w="1588">
                <a:solidFill>
                  <a:srgbClr val="008000"/>
                </a:solidFill>
                <a:miter lim="800000"/>
                <a:headEnd/>
                <a:tailEnd/>
              </a:ln>
            </p:spPr>
            <p:txBody>
              <a:bodyPr/>
              <a:lstStyle/>
              <a:p>
                <a:endParaRPr lang="el-GR"/>
              </a:p>
            </p:txBody>
          </p:sp>
          <p:sp>
            <p:nvSpPr>
              <p:cNvPr id="57919" name="Rectangle 575"/>
              <p:cNvSpPr>
                <a:spLocks noChangeArrowheads="1"/>
              </p:cNvSpPr>
              <p:nvPr/>
            </p:nvSpPr>
            <p:spPr bwMode="auto">
              <a:xfrm>
                <a:off x="3024" y="2208"/>
                <a:ext cx="31" cy="31"/>
              </a:xfrm>
              <a:prstGeom prst="rect">
                <a:avLst/>
              </a:prstGeom>
              <a:solidFill>
                <a:srgbClr val="000000"/>
              </a:solidFill>
              <a:ln w="1588">
                <a:solidFill>
                  <a:srgbClr val="008000"/>
                </a:solidFill>
                <a:miter lim="800000"/>
                <a:headEnd/>
                <a:tailEnd/>
              </a:ln>
            </p:spPr>
            <p:txBody>
              <a:bodyPr/>
              <a:lstStyle/>
              <a:p>
                <a:endParaRPr lang="el-GR"/>
              </a:p>
            </p:txBody>
          </p:sp>
          <p:sp>
            <p:nvSpPr>
              <p:cNvPr id="57920" name="Rectangle 576"/>
              <p:cNvSpPr>
                <a:spLocks noChangeArrowheads="1"/>
              </p:cNvSpPr>
              <p:nvPr/>
            </p:nvSpPr>
            <p:spPr bwMode="auto">
              <a:xfrm>
                <a:off x="2518" y="2572"/>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921" name="Rectangle 577"/>
              <p:cNvSpPr>
                <a:spLocks noChangeArrowheads="1"/>
              </p:cNvSpPr>
              <p:nvPr/>
            </p:nvSpPr>
            <p:spPr bwMode="auto">
              <a:xfrm>
                <a:off x="3235" y="2550"/>
                <a:ext cx="30" cy="31"/>
              </a:xfrm>
              <a:prstGeom prst="rect">
                <a:avLst/>
              </a:prstGeom>
              <a:solidFill>
                <a:srgbClr val="000000"/>
              </a:solidFill>
              <a:ln w="1588">
                <a:solidFill>
                  <a:srgbClr val="008000"/>
                </a:solidFill>
                <a:miter lim="800000"/>
                <a:headEnd/>
                <a:tailEnd/>
              </a:ln>
            </p:spPr>
            <p:txBody>
              <a:bodyPr/>
              <a:lstStyle/>
              <a:p>
                <a:endParaRPr lang="el-GR"/>
              </a:p>
            </p:txBody>
          </p:sp>
          <p:sp>
            <p:nvSpPr>
              <p:cNvPr id="57922" name="Rectangle 578"/>
              <p:cNvSpPr>
                <a:spLocks noChangeArrowheads="1"/>
              </p:cNvSpPr>
              <p:nvPr/>
            </p:nvSpPr>
            <p:spPr bwMode="auto">
              <a:xfrm>
                <a:off x="2825" y="2351"/>
                <a:ext cx="31" cy="31"/>
              </a:xfrm>
              <a:prstGeom prst="rect">
                <a:avLst/>
              </a:prstGeom>
              <a:solidFill>
                <a:srgbClr val="000000"/>
              </a:solidFill>
              <a:ln w="1588">
                <a:solidFill>
                  <a:srgbClr val="008000"/>
                </a:solidFill>
                <a:miter lim="800000"/>
                <a:headEnd/>
                <a:tailEnd/>
              </a:ln>
            </p:spPr>
            <p:txBody>
              <a:bodyPr/>
              <a:lstStyle/>
              <a:p>
                <a:endParaRPr lang="el-GR"/>
              </a:p>
            </p:txBody>
          </p:sp>
          <p:sp>
            <p:nvSpPr>
              <p:cNvPr id="57923" name="Rectangle 579"/>
              <p:cNvSpPr>
                <a:spLocks noChangeArrowheads="1"/>
              </p:cNvSpPr>
              <p:nvPr/>
            </p:nvSpPr>
            <p:spPr bwMode="auto">
              <a:xfrm>
                <a:off x="2569" y="2492"/>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924" name="Rectangle 580"/>
              <p:cNvSpPr>
                <a:spLocks noChangeArrowheads="1"/>
              </p:cNvSpPr>
              <p:nvPr/>
            </p:nvSpPr>
            <p:spPr bwMode="auto">
              <a:xfrm>
                <a:off x="2661" y="2398"/>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925" name="Rectangle 581"/>
              <p:cNvSpPr>
                <a:spLocks noChangeArrowheads="1"/>
              </p:cNvSpPr>
              <p:nvPr/>
            </p:nvSpPr>
            <p:spPr bwMode="auto">
              <a:xfrm>
                <a:off x="3144" y="2456"/>
                <a:ext cx="31" cy="30"/>
              </a:xfrm>
              <a:prstGeom prst="rect">
                <a:avLst/>
              </a:prstGeom>
              <a:solidFill>
                <a:srgbClr val="000000"/>
              </a:solidFill>
              <a:ln w="1588">
                <a:solidFill>
                  <a:srgbClr val="008000"/>
                </a:solidFill>
                <a:miter lim="800000"/>
                <a:headEnd/>
                <a:tailEnd/>
              </a:ln>
            </p:spPr>
            <p:txBody>
              <a:bodyPr/>
              <a:lstStyle/>
              <a:p>
                <a:endParaRPr lang="el-GR"/>
              </a:p>
            </p:txBody>
          </p:sp>
          <p:sp>
            <p:nvSpPr>
              <p:cNvPr id="57926" name="Rectangle 582"/>
              <p:cNvSpPr>
                <a:spLocks noChangeArrowheads="1"/>
              </p:cNvSpPr>
              <p:nvPr/>
            </p:nvSpPr>
            <p:spPr bwMode="auto">
              <a:xfrm>
                <a:off x="3017" y="2367"/>
                <a:ext cx="30" cy="31"/>
              </a:xfrm>
              <a:prstGeom prst="rect">
                <a:avLst/>
              </a:prstGeom>
              <a:solidFill>
                <a:srgbClr val="000000"/>
              </a:solidFill>
              <a:ln w="1588">
                <a:solidFill>
                  <a:srgbClr val="008000"/>
                </a:solidFill>
                <a:miter lim="800000"/>
                <a:headEnd/>
                <a:tailEnd/>
              </a:ln>
            </p:spPr>
            <p:txBody>
              <a:bodyPr/>
              <a:lstStyle/>
              <a:p>
                <a:endParaRPr lang="el-GR"/>
              </a:p>
            </p:txBody>
          </p:sp>
          <p:sp>
            <p:nvSpPr>
              <p:cNvPr id="57927" name="Rectangle 583"/>
              <p:cNvSpPr>
                <a:spLocks noChangeArrowheads="1"/>
              </p:cNvSpPr>
              <p:nvPr/>
            </p:nvSpPr>
            <p:spPr bwMode="auto">
              <a:xfrm>
                <a:off x="2632" y="2659"/>
                <a:ext cx="30" cy="31"/>
              </a:xfrm>
              <a:prstGeom prst="rect">
                <a:avLst/>
              </a:prstGeom>
              <a:solidFill>
                <a:srgbClr val="000000"/>
              </a:solidFill>
              <a:ln w="1588">
                <a:solidFill>
                  <a:srgbClr val="008000"/>
                </a:solidFill>
                <a:miter lim="800000"/>
                <a:headEnd/>
                <a:tailEnd/>
              </a:ln>
            </p:spPr>
            <p:txBody>
              <a:bodyPr/>
              <a:lstStyle/>
              <a:p>
                <a:endParaRPr lang="el-GR"/>
              </a:p>
            </p:txBody>
          </p:sp>
          <p:sp>
            <p:nvSpPr>
              <p:cNvPr id="57928" name="Rectangle 584"/>
              <p:cNvSpPr>
                <a:spLocks noChangeArrowheads="1"/>
              </p:cNvSpPr>
              <p:nvPr/>
            </p:nvSpPr>
            <p:spPr bwMode="auto">
              <a:xfrm>
                <a:off x="2761" y="2710"/>
                <a:ext cx="31" cy="31"/>
              </a:xfrm>
              <a:prstGeom prst="rect">
                <a:avLst/>
              </a:prstGeom>
              <a:solidFill>
                <a:srgbClr val="000000"/>
              </a:solidFill>
              <a:ln w="1588">
                <a:solidFill>
                  <a:srgbClr val="008000"/>
                </a:solidFill>
                <a:miter lim="800000"/>
                <a:headEnd/>
                <a:tailEnd/>
              </a:ln>
            </p:spPr>
            <p:txBody>
              <a:bodyPr/>
              <a:lstStyle/>
              <a:p>
                <a:endParaRPr lang="el-GR"/>
              </a:p>
            </p:txBody>
          </p:sp>
          <p:sp>
            <p:nvSpPr>
              <p:cNvPr id="57929" name="Rectangle 585"/>
              <p:cNvSpPr>
                <a:spLocks noChangeArrowheads="1"/>
              </p:cNvSpPr>
              <p:nvPr/>
            </p:nvSpPr>
            <p:spPr bwMode="auto">
              <a:xfrm>
                <a:off x="2960" y="2719"/>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930" name="Rectangle 586"/>
              <p:cNvSpPr>
                <a:spLocks noChangeArrowheads="1"/>
              </p:cNvSpPr>
              <p:nvPr/>
            </p:nvSpPr>
            <p:spPr bwMode="auto">
              <a:xfrm>
                <a:off x="3120" y="2659"/>
                <a:ext cx="30" cy="31"/>
              </a:xfrm>
              <a:prstGeom prst="rect">
                <a:avLst/>
              </a:prstGeom>
              <a:solidFill>
                <a:srgbClr val="000000"/>
              </a:solidFill>
              <a:ln w="1588">
                <a:solidFill>
                  <a:srgbClr val="008000"/>
                </a:solidFill>
                <a:miter lim="800000"/>
                <a:headEnd/>
                <a:tailEnd/>
              </a:ln>
            </p:spPr>
            <p:txBody>
              <a:bodyPr/>
              <a:lstStyle/>
              <a:p>
                <a:endParaRPr lang="el-GR"/>
              </a:p>
            </p:txBody>
          </p:sp>
          <p:sp>
            <p:nvSpPr>
              <p:cNvPr id="57931" name="Rectangle 587"/>
              <p:cNvSpPr>
                <a:spLocks noChangeArrowheads="1"/>
              </p:cNvSpPr>
              <p:nvPr/>
            </p:nvSpPr>
            <p:spPr bwMode="auto">
              <a:xfrm>
                <a:off x="2868" y="2156"/>
                <a:ext cx="30" cy="31"/>
              </a:xfrm>
              <a:prstGeom prst="rect">
                <a:avLst/>
              </a:prstGeom>
              <a:solidFill>
                <a:srgbClr val="000000"/>
              </a:solidFill>
              <a:ln w="1588">
                <a:solidFill>
                  <a:srgbClr val="008000"/>
                </a:solidFill>
                <a:miter lim="800000"/>
                <a:headEnd/>
                <a:tailEnd/>
              </a:ln>
            </p:spPr>
            <p:txBody>
              <a:bodyPr/>
              <a:lstStyle/>
              <a:p>
                <a:endParaRPr lang="el-GR"/>
              </a:p>
            </p:txBody>
          </p:sp>
          <p:sp>
            <p:nvSpPr>
              <p:cNvPr id="57932" name="Rectangle 588"/>
              <p:cNvSpPr>
                <a:spLocks noChangeArrowheads="1"/>
              </p:cNvSpPr>
              <p:nvPr/>
            </p:nvSpPr>
            <p:spPr bwMode="auto">
              <a:xfrm>
                <a:off x="2767" y="2099"/>
                <a:ext cx="31" cy="31"/>
              </a:xfrm>
              <a:prstGeom prst="rect">
                <a:avLst/>
              </a:prstGeom>
              <a:solidFill>
                <a:srgbClr val="000000"/>
              </a:solidFill>
              <a:ln w="1588">
                <a:solidFill>
                  <a:srgbClr val="008000"/>
                </a:solidFill>
                <a:miter lim="800000"/>
                <a:headEnd/>
                <a:tailEnd/>
              </a:ln>
            </p:spPr>
            <p:txBody>
              <a:bodyPr/>
              <a:lstStyle/>
              <a:p>
                <a:endParaRPr lang="el-GR"/>
              </a:p>
            </p:txBody>
          </p:sp>
          <p:sp>
            <p:nvSpPr>
              <p:cNvPr id="57933" name="Rectangle 589"/>
              <p:cNvSpPr>
                <a:spLocks noChangeArrowheads="1"/>
              </p:cNvSpPr>
              <p:nvPr/>
            </p:nvSpPr>
            <p:spPr bwMode="auto">
              <a:xfrm>
                <a:off x="2949" y="2096"/>
                <a:ext cx="30" cy="30"/>
              </a:xfrm>
              <a:prstGeom prst="rect">
                <a:avLst/>
              </a:prstGeom>
              <a:solidFill>
                <a:srgbClr val="000000"/>
              </a:solidFill>
              <a:ln w="1588">
                <a:solidFill>
                  <a:srgbClr val="008000"/>
                </a:solidFill>
                <a:miter lim="800000"/>
                <a:headEnd/>
                <a:tailEnd/>
              </a:ln>
            </p:spPr>
            <p:txBody>
              <a:bodyPr/>
              <a:lstStyle/>
              <a:p>
                <a:endParaRPr lang="el-GR"/>
              </a:p>
            </p:txBody>
          </p:sp>
        </p:grpSp>
      </p:grpSp>
      <p:grpSp>
        <p:nvGrpSpPr>
          <p:cNvPr id="57934" name="Group 590"/>
          <p:cNvGrpSpPr>
            <a:grpSpLocks/>
          </p:cNvGrpSpPr>
          <p:nvPr/>
        </p:nvGrpSpPr>
        <p:grpSpPr bwMode="auto">
          <a:xfrm>
            <a:off x="574675" y="4708525"/>
            <a:ext cx="1393825" cy="1354138"/>
            <a:chOff x="1923" y="1417"/>
            <a:chExt cx="1879" cy="1825"/>
          </a:xfrm>
        </p:grpSpPr>
        <p:grpSp>
          <p:nvGrpSpPr>
            <p:cNvPr id="57935" name="Group 591"/>
            <p:cNvGrpSpPr>
              <a:grpSpLocks/>
            </p:cNvGrpSpPr>
            <p:nvPr/>
          </p:nvGrpSpPr>
          <p:grpSpPr bwMode="auto">
            <a:xfrm>
              <a:off x="1941" y="1430"/>
              <a:ext cx="1848" cy="1795"/>
              <a:chOff x="1941" y="1430"/>
              <a:chExt cx="1848" cy="1795"/>
            </a:xfrm>
          </p:grpSpPr>
          <p:sp>
            <p:nvSpPr>
              <p:cNvPr id="57936" name="Freeform 592"/>
              <p:cNvSpPr>
                <a:spLocks/>
              </p:cNvSpPr>
              <p:nvPr/>
            </p:nvSpPr>
            <p:spPr bwMode="auto">
              <a:xfrm>
                <a:off x="1941" y="1701"/>
                <a:ext cx="1848" cy="1524"/>
              </a:xfrm>
              <a:custGeom>
                <a:avLst/>
                <a:gdLst/>
                <a:ahLst/>
                <a:cxnLst>
                  <a:cxn ang="0">
                    <a:pos x="0" y="39"/>
                  </a:cxn>
                  <a:cxn ang="0">
                    <a:pos x="30" y="243"/>
                  </a:cxn>
                  <a:cxn ang="0">
                    <a:pos x="78" y="456"/>
                  </a:cxn>
                  <a:cxn ang="0">
                    <a:pos x="114" y="678"/>
                  </a:cxn>
                  <a:cxn ang="0">
                    <a:pos x="180" y="873"/>
                  </a:cxn>
                  <a:cxn ang="0">
                    <a:pos x="279" y="1056"/>
                  </a:cxn>
                  <a:cxn ang="0">
                    <a:pos x="384" y="1197"/>
                  </a:cxn>
                  <a:cxn ang="0">
                    <a:pos x="507" y="1311"/>
                  </a:cxn>
                  <a:cxn ang="0">
                    <a:pos x="645" y="1413"/>
                  </a:cxn>
                  <a:cxn ang="0">
                    <a:pos x="795" y="1491"/>
                  </a:cxn>
                  <a:cxn ang="0">
                    <a:pos x="942" y="1524"/>
                  </a:cxn>
                  <a:cxn ang="0">
                    <a:pos x="1086" y="1506"/>
                  </a:cxn>
                  <a:cxn ang="0">
                    <a:pos x="1230" y="1431"/>
                  </a:cxn>
                  <a:cxn ang="0">
                    <a:pos x="1356" y="1317"/>
                  </a:cxn>
                  <a:cxn ang="0">
                    <a:pos x="1482" y="1188"/>
                  </a:cxn>
                  <a:cxn ang="0">
                    <a:pos x="1584" y="1053"/>
                  </a:cxn>
                  <a:cxn ang="0">
                    <a:pos x="1689" y="861"/>
                  </a:cxn>
                  <a:cxn ang="0">
                    <a:pos x="1764" y="651"/>
                  </a:cxn>
                  <a:cxn ang="0">
                    <a:pos x="1797" y="432"/>
                  </a:cxn>
                  <a:cxn ang="0">
                    <a:pos x="1833" y="198"/>
                  </a:cxn>
                  <a:cxn ang="0">
                    <a:pos x="1848" y="0"/>
                  </a:cxn>
                </a:cxnLst>
                <a:rect l="0" t="0" r="r" b="b"/>
                <a:pathLst>
                  <a:path w="1848" h="1524">
                    <a:moveTo>
                      <a:pt x="0" y="39"/>
                    </a:moveTo>
                    <a:lnTo>
                      <a:pt x="30" y="243"/>
                    </a:lnTo>
                    <a:lnTo>
                      <a:pt x="78" y="456"/>
                    </a:lnTo>
                    <a:lnTo>
                      <a:pt x="114" y="678"/>
                    </a:lnTo>
                    <a:lnTo>
                      <a:pt x="180" y="873"/>
                    </a:lnTo>
                    <a:lnTo>
                      <a:pt x="279" y="1056"/>
                    </a:lnTo>
                    <a:lnTo>
                      <a:pt x="384" y="1197"/>
                    </a:lnTo>
                    <a:lnTo>
                      <a:pt x="507" y="1311"/>
                    </a:lnTo>
                    <a:lnTo>
                      <a:pt x="645" y="1413"/>
                    </a:lnTo>
                    <a:lnTo>
                      <a:pt x="795" y="1491"/>
                    </a:lnTo>
                    <a:lnTo>
                      <a:pt x="942" y="1524"/>
                    </a:lnTo>
                    <a:lnTo>
                      <a:pt x="1086" y="1506"/>
                    </a:lnTo>
                    <a:lnTo>
                      <a:pt x="1230" y="1431"/>
                    </a:lnTo>
                    <a:lnTo>
                      <a:pt x="1356" y="1317"/>
                    </a:lnTo>
                    <a:lnTo>
                      <a:pt x="1482" y="1188"/>
                    </a:lnTo>
                    <a:lnTo>
                      <a:pt x="1584" y="1053"/>
                    </a:lnTo>
                    <a:lnTo>
                      <a:pt x="1689" y="861"/>
                    </a:lnTo>
                    <a:lnTo>
                      <a:pt x="1764" y="651"/>
                    </a:lnTo>
                    <a:lnTo>
                      <a:pt x="1797" y="432"/>
                    </a:lnTo>
                    <a:lnTo>
                      <a:pt x="1833" y="198"/>
                    </a:lnTo>
                    <a:lnTo>
                      <a:pt x="1848" y="0"/>
                    </a:lnTo>
                  </a:path>
                </a:pathLst>
              </a:custGeom>
              <a:noFill/>
              <a:ln w="28575" cmpd="sng">
                <a:solidFill>
                  <a:srgbClr val="9999FF"/>
                </a:solidFill>
                <a:round/>
                <a:headEnd/>
                <a:tailEnd/>
              </a:ln>
              <a:effectLst/>
            </p:spPr>
            <p:txBody>
              <a:bodyPr/>
              <a:lstStyle/>
              <a:p>
                <a:endParaRPr lang="el-GR"/>
              </a:p>
            </p:txBody>
          </p:sp>
          <p:sp>
            <p:nvSpPr>
              <p:cNvPr id="57937" name="Freeform 593"/>
              <p:cNvSpPr>
                <a:spLocks/>
              </p:cNvSpPr>
              <p:nvPr/>
            </p:nvSpPr>
            <p:spPr bwMode="auto">
              <a:xfrm>
                <a:off x="2592" y="2601"/>
                <a:ext cx="612" cy="174"/>
              </a:xfrm>
              <a:custGeom>
                <a:avLst/>
                <a:gdLst/>
                <a:ahLst/>
                <a:cxnLst>
                  <a:cxn ang="0">
                    <a:pos x="0" y="66"/>
                  </a:cxn>
                  <a:cxn ang="0">
                    <a:pos x="123" y="18"/>
                  </a:cxn>
                  <a:cxn ang="0">
                    <a:pos x="234" y="0"/>
                  </a:cxn>
                  <a:cxn ang="0">
                    <a:pos x="321" y="42"/>
                  </a:cxn>
                  <a:cxn ang="0">
                    <a:pos x="393" y="3"/>
                  </a:cxn>
                  <a:cxn ang="0">
                    <a:pos x="492" y="15"/>
                  </a:cxn>
                  <a:cxn ang="0">
                    <a:pos x="612" y="48"/>
                  </a:cxn>
                  <a:cxn ang="0">
                    <a:pos x="486" y="123"/>
                  </a:cxn>
                  <a:cxn ang="0">
                    <a:pos x="366" y="162"/>
                  </a:cxn>
                  <a:cxn ang="0">
                    <a:pos x="249" y="174"/>
                  </a:cxn>
                  <a:cxn ang="0">
                    <a:pos x="117" y="135"/>
                  </a:cxn>
                  <a:cxn ang="0">
                    <a:pos x="0" y="66"/>
                  </a:cxn>
                </a:cxnLst>
                <a:rect l="0" t="0" r="r" b="b"/>
                <a:pathLst>
                  <a:path w="612" h="174">
                    <a:moveTo>
                      <a:pt x="0" y="66"/>
                    </a:moveTo>
                    <a:lnTo>
                      <a:pt x="123" y="18"/>
                    </a:lnTo>
                    <a:lnTo>
                      <a:pt x="234" y="0"/>
                    </a:lnTo>
                    <a:lnTo>
                      <a:pt x="321" y="42"/>
                    </a:lnTo>
                    <a:lnTo>
                      <a:pt x="393" y="3"/>
                    </a:lnTo>
                    <a:lnTo>
                      <a:pt x="492" y="15"/>
                    </a:lnTo>
                    <a:lnTo>
                      <a:pt x="612" y="48"/>
                    </a:lnTo>
                    <a:lnTo>
                      <a:pt x="486" y="123"/>
                    </a:lnTo>
                    <a:lnTo>
                      <a:pt x="366" y="162"/>
                    </a:lnTo>
                    <a:lnTo>
                      <a:pt x="249" y="174"/>
                    </a:lnTo>
                    <a:lnTo>
                      <a:pt x="117" y="135"/>
                    </a:lnTo>
                    <a:lnTo>
                      <a:pt x="0" y="66"/>
                    </a:lnTo>
                    <a:close/>
                  </a:path>
                </a:pathLst>
              </a:custGeom>
              <a:noFill/>
              <a:ln w="28575" cmpd="sng">
                <a:solidFill>
                  <a:srgbClr val="9999FF"/>
                </a:solidFill>
                <a:round/>
                <a:headEnd/>
                <a:tailEnd/>
              </a:ln>
              <a:effectLst/>
            </p:spPr>
            <p:txBody>
              <a:bodyPr/>
              <a:lstStyle/>
              <a:p>
                <a:endParaRPr lang="el-GR"/>
              </a:p>
            </p:txBody>
          </p:sp>
          <p:sp>
            <p:nvSpPr>
              <p:cNvPr id="57938" name="Freeform 594"/>
              <p:cNvSpPr>
                <a:spLocks/>
              </p:cNvSpPr>
              <p:nvPr/>
            </p:nvSpPr>
            <p:spPr bwMode="auto">
              <a:xfrm>
                <a:off x="2103" y="1437"/>
                <a:ext cx="663" cy="945"/>
              </a:xfrm>
              <a:custGeom>
                <a:avLst/>
                <a:gdLst/>
                <a:ahLst/>
                <a:cxnLst>
                  <a:cxn ang="0">
                    <a:pos x="0" y="72"/>
                  </a:cxn>
                  <a:cxn ang="0">
                    <a:pos x="126" y="15"/>
                  </a:cxn>
                  <a:cxn ang="0">
                    <a:pos x="288" y="0"/>
                  </a:cxn>
                  <a:cxn ang="0">
                    <a:pos x="471" y="51"/>
                  </a:cxn>
                  <a:cxn ang="0">
                    <a:pos x="618" y="147"/>
                  </a:cxn>
                  <a:cxn ang="0">
                    <a:pos x="663" y="372"/>
                  </a:cxn>
                  <a:cxn ang="0">
                    <a:pos x="603" y="621"/>
                  </a:cxn>
                  <a:cxn ang="0">
                    <a:pos x="534" y="819"/>
                  </a:cxn>
                  <a:cxn ang="0">
                    <a:pos x="579" y="894"/>
                  </a:cxn>
                  <a:cxn ang="0">
                    <a:pos x="645" y="945"/>
                  </a:cxn>
                </a:cxnLst>
                <a:rect l="0" t="0" r="r" b="b"/>
                <a:pathLst>
                  <a:path w="663" h="945">
                    <a:moveTo>
                      <a:pt x="0" y="72"/>
                    </a:moveTo>
                    <a:lnTo>
                      <a:pt x="126" y="15"/>
                    </a:lnTo>
                    <a:lnTo>
                      <a:pt x="288" y="0"/>
                    </a:lnTo>
                    <a:lnTo>
                      <a:pt x="471" y="51"/>
                    </a:lnTo>
                    <a:lnTo>
                      <a:pt x="618" y="147"/>
                    </a:lnTo>
                    <a:lnTo>
                      <a:pt x="663" y="372"/>
                    </a:lnTo>
                    <a:lnTo>
                      <a:pt x="603" y="621"/>
                    </a:lnTo>
                    <a:lnTo>
                      <a:pt x="534" y="819"/>
                    </a:lnTo>
                    <a:lnTo>
                      <a:pt x="579" y="894"/>
                    </a:lnTo>
                    <a:lnTo>
                      <a:pt x="645" y="945"/>
                    </a:lnTo>
                  </a:path>
                </a:pathLst>
              </a:custGeom>
              <a:noFill/>
              <a:ln w="28575" cmpd="sng">
                <a:solidFill>
                  <a:srgbClr val="9999FF"/>
                </a:solidFill>
                <a:round/>
                <a:headEnd/>
                <a:tailEnd/>
              </a:ln>
              <a:effectLst/>
            </p:spPr>
            <p:txBody>
              <a:bodyPr/>
              <a:lstStyle/>
              <a:p>
                <a:endParaRPr lang="el-GR"/>
              </a:p>
            </p:txBody>
          </p:sp>
          <p:sp>
            <p:nvSpPr>
              <p:cNvPr id="57939" name="Freeform 595"/>
              <p:cNvSpPr>
                <a:spLocks/>
              </p:cNvSpPr>
              <p:nvPr/>
            </p:nvSpPr>
            <p:spPr bwMode="auto">
              <a:xfrm>
                <a:off x="2980" y="1430"/>
                <a:ext cx="654" cy="928"/>
              </a:xfrm>
              <a:custGeom>
                <a:avLst/>
                <a:gdLst/>
                <a:ahLst/>
                <a:cxnLst>
                  <a:cxn ang="0">
                    <a:pos x="654" y="62"/>
                  </a:cxn>
                  <a:cxn ang="0">
                    <a:pos x="512" y="10"/>
                  </a:cxn>
                  <a:cxn ang="0">
                    <a:pos x="338" y="0"/>
                  </a:cxn>
                  <a:cxn ang="0">
                    <a:pos x="160" y="42"/>
                  </a:cxn>
                  <a:cxn ang="0">
                    <a:pos x="20" y="140"/>
                  </a:cxn>
                  <a:cxn ang="0">
                    <a:pos x="0" y="378"/>
                  </a:cxn>
                  <a:cxn ang="0">
                    <a:pos x="86" y="616"/>
                  </a:cxn>
                  <a:cxn ang="0">
                    <a:pos x="172" y="814"/>
                  </a:cxn>
                  <a:cxn ang="0">
                    <a:pos x="130" y="882"/>
                  </a:cxn>
                  <a:cxn ang="0">
                    <a:pos x="66" y="928"/>
                  </a:cxn>
                </a:cxnLst>
                <a:rect l="0" t="0" r="r" b="b"/>
                <a:pathLst>
                  <a:path w="654" h="928">
                    <a:moveTo>
                      <a:pt x="654" y="62"/>
                    </a:moveTo>
                    <a:lnTo>
                      <a:pt x="512" y="10"/>
                    </a:lnTo>
                    <a:lnTo>
                      <a:pt x="338" y="0"/>
                    </a:lnTo>
                    <a:lnTo>
                      <a:pt x="160" y="42"/>
                    </a:lnTo>
                    <a:lnTo>
                      <a:pt x="20" y="140"/>
                    </a:lnTo>
                    <a:lnTo>
                      <a:pt x="0" y="378"/>
                    </a:lnTo>
                    <a:lnTo>
                      <a:pt x="86" y="616"/>
                    </a:lnTo>
                    <a:lnTo>
                      <a:pt x="172" y="814"/>
                    </a:lnTo>
                    <a:lnTo>
                      <a:pt x="130" y="882"/>
                    </a:lnTo>
                    <a:lnTo>
                      <a:pt x="66" y="928"/>
                    </a:lnTo>
                  </a:path>
                </a:pathLst>
              </a:custGeom>
              <a:noFill/>
              <a:ln w="28575" cmpd="sng">
                <a:solidFill>
                  <a:srgbClr val="9999FF"/>
                </a:solidFill>
                <a:round/>
                <a:headEnd/>
                <a:tailEnd/>
              </a:ln>
              <a:effectLst/>
            </p:spPr>
            <p:txBody>
              <a:bodyPr/>
              <a:lstStyle/>
              <a:p>
                <a:endParaRPr lang="el-GR"/>
              </a:p>
            </p:txBody>
          </p:sp>
          <p:sp>
            <p:nvSpPr>
              <p:cNvPr id="57940" name="Freeform 596"/>
              <p:cNvSpPr>
                <a:spLocks/>
              </p:cNvSpPr>
              <p:nvPr/>
            </p:nvSpPr>
            <p:spPr bwMode="auto">
              <a:xfrm>
                <a:off x="2748" y="2295"/>
                <a:ext cx="315" cy="105"/>
              </a:xfrm>
              <a:custGeom>
                <a:avLst/>
                <a:gdLst/>
                <a:ahLst/>
                <a:cxnLst>
                  <a:cxn ang="0">
                    <a:pos x="0" y="15"/>
                  </a:cxn>
                  <a:cxn ang="0">
                    <a:pos x="162" y="105"/>
                  </a:cxn>
                  <a:cxn ang="0">
                    <a:pos x="315" y="0"/>
                  </a:cxn>
                </a:cxnLst>
                <a:rect l="0" t="0" r="r" b="b"/>
                <a:pathLst>
                  <a:path w="315" h="105">
                    <a:moveTo>
                      <a:pt x="0" y="15"/>
                    </a:moveTo>
                    <a:lnTo>
                      <a:pt x="162" y="105"/>
                    </a:lnTo>
                    <a:lnTo>
                      <a:pt x="315" y="0"/>
                    </a:lnTo>
                  </a:path>
                </a:pathLst>
              </a:custGeom>
              <a:noFill/>
              <a:ln w="28575" cmpd="sng">
                <a:solidFill>
                  <a:srgbClr val="9999FF"/>
                </a:solidFill>
                <a:round/>
                <a:headEnd/>
                <a:tailEnd/>
              </a:ln>
              <a:effectLst/>
            </p:spPr>
            <p:txBody>
              <a:bodyPr/>
              <a:lstStyle/>
              <a:p>
                <a:endParaRPr lang="el-GR"/>
              </a:p>
            </p:txBody>
          </p:sp>
          <p:sp>
            <p:nvSpPr>
              <p:cNvPr id="57941" name="Freeform 597"/>
              <p:cNvSpPr>
                <a:spLocks/>
              </p:cNvSpPr>
              <p:nvPr/>
            </p:nvSpPr>
            <p:spPr bwMode="auto">
              <a:xfrm>
                <a:off x="2244" y="1584"/>
                <a:ext cx="372" cy="165"/>
              </a:xfrm>
              <a:custGeom>
                <a:avLst/>
                <a:gdLst/>
                <a:ahLst/>
                <a:cxnLst>
                  <a:cxn ang="0">
                    <a:pos x="0" y="81"/>
                  </a:cxn>
                  <a:cxn ang="0">
                    <a:pos x="81" y="21"/>
                  </a:cxn>
                  <a:cxn ang="0">
                    <a:pos x="186" y="0"/>
                  </a:cxn>
                  <a:cxn ang="0">
                    <a:pos x="294" y="33"/>
                  </a:cxn>
                  <a:cxn ang="0">
                    <a:pos x="372" y="105"/>
                  </a:cxn>
                  <a:cxn ang="0">
                    <a:pos x="285" y="144"/>
                  </a:cxn>
                  <a:cxn ang="0">
                    <a:pos x="180" y="165"/>
                  </a:cxn>
                  <a:cxn ang="0">
                    <a:pos x="78" y="153"/>
                  </a:cxn>
                  <a:cxn ang="0">
                    <a:pos x="0" y="81"/>
                  </a:cxn>
                </a:cxnLst>
                <a:rect l="0" t="0" r="r" b="b"/>
                <a:pathLst>
                  <a:path w="372" h="165">
                    <a:moveTo>
                      <a:pt x="0" y="81"/>
                    </a:moveTo>
                    <a:lnTo>
                      <a:pt x="81" y="21"/>
                    </a:lnTo>
                    <a:lnTo>
                      <a:pt x="186" y="0"/>
                    </a:lnTo>
                    <a:lnTo>
                      <a:pt x="294" y="33"/>
                    </a:lnTo>
                    <a:lnTo>
                      <a:pt x="372" y="105"/>
                    </a:lnTo>
                    <a:lnTo>
                      <a:pt x="285" y="144"/>
                    </a:lnTo>
                    <a:lnTo>
                      <a:pt x="180" y="165"/>
                    </a:lnTo>
                    <a:lnTo>
                      <a:pt x="78" y="153"/>
                    </a:lnTo>
                    <a:lnTo>
                      <a:pt x="0" y="81"/>
                    </a:lnTo>
                    <a:close/>
                  </a:path>
                </a:pathLst>
              </a:custGeom>
              <a:noFill/>
              <a:ln w="28575" cmpd="sng">
                <a:solidFill>
                  <a:srgbClr val="9999FF"/>
                </a:solidFill>
                <a:round/>
                <a:headEnd/>
                <a:tailEnd/>
              </a:ln>
              <a:effectLst/>
            </p:spPr>
            <p:txBody>
              <a:bodyPr/>
              <a:lstStyle/>
              <a:p>
                <a:endParaRPr lang="el-GR"/>
              </a:p>
            </p:txBody>
          </p:sp>
          <p:sp>
            <p:nvSpPr>
              <p:cNvPr id="57942" name="Freeform 598"/>
              <p:cNvSpPr>
                <a:spLocks/>
              </p:cNvSpPr>
              <p:nvPr/>
            </p:nvSpPr>
            <p:spPr bwMode="auto">
              <a:xfrm>
                <a:off x="3094" y="1562"/>
                <a:ext cx="400" cy="164"/>
              </a:xfrm>
              <a:custGeom>
                <a:avLst/>
                <a:gdLst/>
                <a:ahLst/>
                <a:cxnLst>
                  <a:cxn ang="0">
                    <a:pos x="0" y="124"/>
                  </a:cxn>
                  <a:cxn ang="0">
                    <a:pos x="86" y="42"/>
                  </a:cxn>
                  <a:cxn ang="0">
                    <a:pos x="198" y="0"/>
                  </a:cxn>
                  <a:cxn ang="0">
                    <a:pos x="306" y="20"/>
                  </a:cxn>
                  <a:cxn ang="0">
                    <a:pos x="400" y="82"/>
                  </a:cxn>
                  <a:cxn ang="0">
                    <a:pos x="310" y="148"/>
                  </a:cxn>
                  <a:cxn ang="0">
                    <a:pos x="208" y="164"/>
                  </a:cxn>
                  <a:cxn ang="0">
                    <a:pos x="94" y="154"/>
                  </a:cxn>
                  <a:cxn ang="0">
                    <a:pos x="0" y="124"/>
                  </a:cxn>
                </a:cxnLst>
                <a:rect l="0" t="0" r="r" b="b"/>
                <a:pathLst>
                  <a:path w="400" h="164">
                    <a:moveTo>
                      <a:pt x="0" y="124"/>
                    </a:moveTo>
                    <a:lnTo>
                      <a:pt x="86" y="42"/>
                    </a:lnTo>
                    <a:lnTo>
                      <a:pt x="198" y="0"/>
                    </a:lnTo>
                    <a:lnTo>
                      <a:pt x="306" y="20"/>
                    </a:lnTo>
                    <a:lnTo>
                      <a:pt x="400" y="82"/>
                    </a:lnTo>
                    <a:lnTo>
                      <a:pt x="310" y="148"/>
                    </a:lnTo>
                    <a:lnTo>
                      <a:pt x="208" y="164"/>
                    </a:lnTo>
                    <a:lnTo>
                      <a:pt x="94" y="154"/>
                    </a:lnTo>
                    <a:lnTo>
                      <a:pt x="0" y="124"/>
                    </a:lnTo>
                    <a:close/>
                  </a:path>
                </a:pathLst>
              </a:custGeom>
              <a:noFill/>
              <a:ln w="28575" cmpd="sng">
                <a:solidFill>
                  <a:srgbClr val="9999FF"/>
                </a:solidFill>
                <a:round/>
                <a:headEnd/>
                <a:tailEnd/>
              </a:ln>
              <a:effectLst/>
            </p:spPr>
            <p:txBody>
              <a:bodyPr/>
              <a:lstStyle/>
              <a:p>
                <a:endParaRPr lang="el-GR"/>
              </a:p>
            </p:txBody>
          </p:sp>
        </p:grpSp>
        <p:grpSp>
          <p:nvGrpSpPr>
            <p:cNvPr id="57943" name="Group 599"/>
            <p:cNvGrpSpPr>
              <a:grpSpLocks/>
            </p:cNvGrpSpPr>
            <p:nvPr/>
          </p:nvGrpSpPr>
          <p:grpSpPr bwMode="auto">
            <a:xfrm>
              <a:off x="1923" y="1417"/>
              <a:ext cx="1879" cy="1825"/>
              <a:chOff x="1923" y="1417"/>
              <a:chExt cx="1879" cy="1825"/>
            </a:xfrm>
          </p:grpSpPr>
          <p:sp>
            <p:nvSpPr>
              <p:cNvPr id="57944" name="Rectangle 600"/>
              <p:cNvSpPr>
                <a:spLocks noChangeArrowheads="1"/>
              </p:cNvSpPr>
              <p:nvPr/>
            </p:nvSpPr>
            <p:spPr bwMode="auto">
              <a:xfrm>
                <a:off x="2226" y="1652"/>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945" name="Rectangle 601"/>
              <p:cNvSpPr>
                <a:spLocks noChangeArrowheads="1"/>
              </p:cNvSpPr>
              <p:nvPr/>
            </p:nvSpPr>
            <p:spPr bwMode="auto">
              <a:xfrm>
                <a:off x="2602" y="1676"/>
                <a:ext cx="31" cy="31"/>
              </a:xfrm>
              <a:prstGeom prst="rect">
                <a:avLst/>
              </a:prstGeom>
              <a:solidFill>
                <a:srgbClr val="000000"/>
              </a:solidFill>
              <a:ln w="1588">
                <a:solidFill>
                  <a:srgbClr val="008000"/>
                </a:solidFill>
                <a:miter lim="800000"/>
                <a:headEnd/>
                <a:tailEnd/>
              </a:ln>
            </p:spPr>
            <p:txBody>
              <a:bodyPr/>
              <a:lstStyle/>
              <a:p>
                <a:endParaRPr lang="el-GR"/>
              </a:p>
            </p:txBody>
          </p:sp>
          <p:sp>
            <p:nvSpPr>
              <p:cNvPr id="57946" name="Rectangle 602"/>
              <p:cNvSpPr>
                <a:spLocks noChangeArrowheads="1"/>
              </p:cNvSpPr>
              <p:nvPr/>
            </p:nvSpPr>
            <p:spPr bwMode="auto">
              <a:xfrm>
                <a:off x="2312" y="1589"/>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947" name="Rectangle 603"/>
              <p:cNvSpPr>
                <a:spLocks noChangeArrowheads="1"/>
              </p:cNvSpPr>
              <p:nvPr/>
            </p:nvSpPr>
            <p:spPr bwMode="auto">
              <a:xfrm>
                <a:off x="2413" y="1570"/>
                <a:ext cx="31" cy="30"/>
              </a:xfrm>
              <a:prstGeom prst="rect">
                <a:avLst/>
              </a:prstGeom>
              <a:solidFill>
                <a:srgbClr val="000000"/>
              </a:solidFill>
              <a:ln w="1588">
                <a:solidFill>
                  <a:srgbClr val="008000"/>
                </a:solidFill>
                <a:miter lim="800000"/>
                <a:headEnd/>
                <a:tailEnd/>
              </a:ln>
            </p:spPr>
            <p:txBody>
              <a:bodyPr/>
              <a:lstStyle/>
              <a:p>
                <a:endParaRPr lang="el-GR"/>
              </a:p>
            </p:txBody>
          </p:sp>
          <p:sp>
            <p:nvSpPr>
              <p:cNvPr id="57948" name="Rectangle 604"/>
              <p:cNvSpPr>
                <a:spLocks noChangeArrowheads="1"/>
              </p:cNvSpPr>
              <p:nvPr/>
            </p:nvSpPr>
            <p:spPr bwMode="auto">
              <a:xfrm>
                <a:off x="2520" y="1602"/>
                <a:ext cx="30" cy="31"/>
              </a:xfrm>
              <a:prstGeom prst="rect">
                <a:avLst/>
              </a:prstGeom>
              <a:solidFill>
                <a:srgbClr val="000000"/>
              </a:solidFill>
              <a:ln w="1588">
                <a:solidFill>
                  <a:srgbClr val="008000"/>
                </a:solidFill>
                <a:miter lim="800000"/>
                <a:headEnd/>
                <a:tailEnd/>
              </a:ln>
            </p:spPr>
            <p:txBody>
              <a:bodyPr/>
              <a:lstStyle/>
              <a:p>
                <a:endParaRPr lang="el-GR"/>
              </a:p>
            </p:txBody>
          </p:sp>
          <p:sp>
            <p:nvSpPr>
              <p:cNvPr id="57949" name="Rectangle 605"/>
              <p:cNvSpPr>
                <a:spLocks noChangeArrowheads="1"/>
              </p:cNvSpPr>
              <p:nvPr/>
            </p:nvSpPr>
            <p:spPr bwMode="auto">
              <a:xfrm>
                <a:off x="2307" y="1719"/>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950" name="Rectangle 606"/>
              <p:cNvSpPr>
                <a:spLocks noChangeArrowheads="1"/>
              </p:cNvSpPr>
              <p:nvPr/>
            </p:nvSpPr>
            <p:spPr bwMode="auto">
              <a:xfrm>
                <a:off x="2411" y="1737"/>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951" name="Rectangle 607"/>
              <p:cNvSpPr>
                <a:spLocks noChangeArrowheads="1"/>
              </p:cNvSpPr>
              <p:nvPr/>
            </p:nvSpPr>
            <p:spPr bwMode="auto">
              <a:xfrm>
                <a:off x="2519" y="1715"/>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952" name="Rectangle 608"/>
              <p:cNvSpPr>
                <a:spLocks noChangeArrowheads="1"/>
              </p:cNvSpPr>
              <p:nvPr/>
            </p:nvSpPr>
            <p:spPr bwMode="auto">
              <a:xfrm>
                <a:off x="3476" y="1630"/>
                <a:ext cx="31" cy="31"/>
              </a:xfrm>
              <a:prstGeom prst="rect">
                <a:avLst/>
              </a:prstGeom>
              <a:solidFill>
                <a:srgbClr val="000000"/>
              </a:solidFill>
              <a:ln w="1588">
                <a:solidFill>
                  <a:srgbClr val="008000"/>
                </a:solidFill>
                <a:miter lim="800000"/>
                <a:headEnd/>
                <a:tailEnd/>
              </a:ln>
            </p:spPr>
            <p:txBody>
              <a:bodyPr/>
              <a:lstStyle/>
              <a:p>
                <a:endParaRPr lang="el-GR"/>
              </a:p>
            </p:txBody>
          </p:sp>
          <p:sp>
            <p:nvSpPr>
              <p:cNvPr id="57953" name="Rectangle 609"/>
              <p:cNvSpPr>
                <a:spLocks noChangeArrowheads="1"/>
              </p:cNvSpPr>
              <p:nvPr/>
            </p:nvSpPr>
            <p:spPr bwMode="auto">
              <a:xfrm>
                <a:off x="3081" y="1673"/>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954" name="Rectangle 610"/>
              <p:cNvSpPr>
                <a:spLocks noChangeArrowheads="1"/>
              </p:cNvSpPr>
              <p:nvPr/>
            </p:nvSpPr>
            <p:spPr bwMode="auto">
              <a:xfrm>
                <a:off x="3385" y="1567"/>
                <a:ext cx="31" cy="31"/>
              </a:xfrm>
              <a:prstGeom prst="rect">
                <a:avLst/>
              </a:prstGeom>
              <a:solidFill>
                <a:srgbClr val="000000"/>
              </a:solidFill>
              <a:ln w="1588">
                <a:solidFill>
                  <a:srgbClr val="008000"/>
                </a:solidFill>
                <a:miter lim="800000"/>
                <a:headEnd/>
                <a:tailEnd/>
              </a:ln>
            </p:spPr>
            <p:txBody>
              <a:bodyPr/>
              <a:lstStyle/>
              <a:p>
                <a:endParaRPr lang="el-GR"/>
              </a:p>
            </p:txBody>
          </p:sp>
          <p:sp>
            <p:nvSpPr>
              <p:cNvPr id="57955" name="Rectangle 611"/>
              <p:cNvSpPr>
                <a:spLocks noChangeArrowheads="1"/>
              </p:cNvSpPr>
              <p:nvPr/>
            </p:nvSpPr>
            <p:spPr bwMode="auto">
              <a:xfrm>
                <a:off x="3276" y="1548"/>
                <a:ext cx="31" cy="30"/>
              </a:xfrm>
              <a:prstGeom prst="rect">
                <a:avLst/>
              </a:prstGeom>
              <a:solidFill>
                <a:srgbClr val="000000"/>
              </a:solidFill>
              <a:ln w="1588">
                <a:solidFill>
                  <a:srgbClr val="008000"/>
                </a:solidFill>
                <a:miter lim="800000"/>
                <a:headEnd/>
                <a:tailEnd/>
              </a:ln>
            </p:spPr>
            <p:txBody>
              <a:bodyPr/>
              <a:lstStyle/>
              <a:p>
                <a:endParaRPr lang="el-GR"/>
              </a:p>
            </p:txBody>
          </p:sp>
          <p:sp>
            <p:nvSpPr>
              <p:cNvPr id="57956" name="Rectangle 612"/>
              <p:cNvSpPr>
                <a:spLocks noChangeArrowheads="1"/>
              </p:cNvSpPr>
              <p:nvPr/>
            </p:nvSpPr>
            <p:spPr bwMode="auto">
              <a:xfrm>
                <a:off x="3165" y="1589"/>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957" name="Rectangle 613"/>
              <p:cNvSpPr>
                <a:spLocks noChangeArrowheads="1"/>
              </p:cNvSpPr>
              <p:nvPr/>
            </p:nvSpPr>
            <p:spPr bwMode="auto">
              <a:xfrm>
                <a:off x="3389" y="1697"/>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958" name="Rectangle 614"/>
              <p:cNvSpPr>
                <a:spLocks noChangeArrowheads="1"/>
              </p:cNvSpPr>
              <p:nvPr/>
            </p:nvSpPr>
            <p:spPr bwMode="auto">
              <a:xfrm>
                <a:off x="3285" y="1715"/>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959" name="Rectangle 615"/>
              <p:cNvSpPr>
                <a:spLocks noChangeArrowheads="1"/>
              </p:cNvSpPr>
              <p:nvPr/>
            </p:nvSpPr>
            <p:spPr bwMode="auto">
              <a:xfrm>
                <a:off x="3172" y="1699"/>
                <a:ext cx="30" cy="31"/>
              </a:xfrm>
              <a:prstGeom prst="rect">
                <a:avLst/>
              </a:prstGeom>
              <a:solidFill>
                <a:srgbClr val="000000"/>
              </a:solidFill>
              <a:ln w="1588">
                <a:solidFill>
                  <a:srgbClr val="008000"/>
                </a:solidFill>
                <a:miter lim="800000"/>
                <a:headEnd/>
                <a:tailEnd/>
              </a:ln>
            </p:spPr>
            <p:txBody>
              <a:bodyPr/>
              <a:lstStyle/>
              <a:p>
                <a:endParaRPr lang="el-GR"/>
              </a:p>
            </p:txBody>
          </p:sp>
          <p:sp>
            <p:nvSpPr>
              <p:cNvPr id="57960" name="Rectangle 616"/>
              <p:cNvSpPr>
                <a:spLocks noChangeArrowheads="1"/>
              </p:cNvSpPr>
              <p:nvPr/>
            </p:nvSpPr>
            <p:spPr bwMode="auto">
              <a:xfrm>
                <a:off x="2412" y="1634"/>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961" name="Rectangle 617"/>
              <p:cNvSpPr>
                <a:spLocks noChangeArrowheads="1"/>
              </p:cNvSpPr>
              <p:nvPr/>
            </p:nvSpPr>
            <p:spPr bwMode="auto">
              <a:xfrm>
                <a:off x="3286" y="1615"/>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962" name="Rectangle 618"/>
              <p:cNvSpPr>
                <a:spLocks noChangeArrowheads="1"/>
              </p:cNvSpPr>
              <p:nvPr/>
            </p:nvSpPr>
            <p:spPr bwMode="auto">
              <a:xfrm>
                <a:off x="1923" y="1730"/>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963" name="Rectangle 619"/>
              <p:cNvSpPr>
                <a:spLocks noChangeArrowheads="1"/>
              </p:cNvSpPr>
              <p:nvPr/>
            </p:nvSpPr>
            <p:spPr bwMode="auto">
              <a:xfrm>
                <a:off x="1953" y="1932"/>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964" name="Rectangle 620"/>
              <p:cNvSpPr>
                <a:spLocks noChangeArrowheads="1"/>
              </p:cNvSpPr>
              <p:nvPr/>
            </p:nvSpPr>
            <p:spPr bwMode="auto">
              <a:xfrm>
                <a:off x="2005" y="2147"/>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965" name="Rectangle 621"/>
              <p:cNvSpPr>
                <a:spLocks noChangeArrowheads="1"/>
              </p:cNvSpPr>
              <p:nvPr/>
            </p:nvSpPr>
            <p:spPr bwMode="auto">
              <a:xfrm>
                <a:off x="2045" y="2361"/>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966" name="Rectangle 622"/>
              <p:cNvSpPr>
                <a:spLocks noChangeArrowheads="1"/>
              </p:cNvSpPr>
              <p:nvPr/>
            </p:nvSpPr>
            <p:spPr bwMode="auto">
              <a:xfrm>
                <a:off x="2108" y="2561"/>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967" name="Rectangle 623"/>
              <p:cNvSpPr>
                <a:spLocks noChangeArrowheads="1"/>
              </p:cNvSpPr>
              <p:nvPr/>
            </p:nvSpPr>
            <p:spPr bwMode="auto">
              <a:xfrm>
                <a:off x="2205" y="2739"/>
                <a:ext cx="30" cy="31"/>
              </a:xfrm>
              <a:prstGeom prst="rect">
                <a:avLst/>
              </a:prstGeom>
              <a:solidFill>
                <a:srgbClr val="000000"/>
              </a:solidFill>
              <a:ln w="1588">
                <a:solidFill>
                  <a:srgbClr val="008000"/>
                </a:solidFill>
                <a:miter lim="800000"/>
                <a:headEnd/>
                <a:tailEnd/>
              </a:ln>
            </p:spPr>
            <p:txBody>
              <a:bodyPr/>
              <a:lstStyle/>
              <a:p>
                <a:endParaRPr lang="el-GR"/>
              </a:p>
            </p:txBody>
          </p:sp>
          <p:sp>
            <p:nvSpPr>
              <p:cNvPr id="57968" name="Rectangle 624"/>
              <p:cNvSpPr>
                <a:spLocks noChangeArrowheads="1"/>
              </p:cNvSpPr>
              <p:nvPr/>
            </p:nvSpPr>
            <p:spPr bwMode="auto">
              <a:xfrm>
                <a:off x="2309" y="2882"/>
                <a:ext cx="30" cy="31"/>
              </a:xfrm>
              <a:prstGeom prst="rect">
                <a:avLst/>
              </a:prstGeom>
              <a:solidFill>
                <a:srgbClr val="000000"/>
              </a:solidFill>
              <a:ln w="1588">
                <a:solidFill>
                  <a:srgbClr val="008000"/>
                </a:solidFill>
                <a:miter lim="800000"/>
                <a:headEnd/>
                <a:tailEnd/>
              </a:ln>
            </p:spPr>
            <p:txBody>
              <a:bodyPr/>
              <a:lstStyle/>
              <a:p>
                <a:endParaRPr lang="el-GR"/>
              </a:p>
            </p:txBody>
          </p:sp>
          <p:sp>
            <p:nvSpPr>
              <p:cNvPr id="57969" name="Rectangle 625"/>
              <p:cNvSpPr>
                <a:spLocks noChangeArrowheads="1"/>
              </p:cNvSpPr>
              <p:nvPr/>
            </p:nvSpPr>
            <p:spPr bwMode="auto">
              <a:xfrm>
                <a:off x="2434" y="2996"/>
                <a:ext cx="30" cy="31"/>
              </a:xfrm>
              <a:prstGeom prst="rect">
                <a:avLst/>
              </a:prstGeom>
              <a:solidFill>
                <a:srgbClr val="000000"/>
              </a:solidFill>
              <a:ln w="1588">
                <a:solidFill>
                  <a:srgbClr val="008000"/>
                </a:solidFill>
                <a:miter lim="800000"/>
                <a:headEnd/>
                <a:tailEnd/>
              </a:ln>
            </p:spPr>
            <p:txBody>
              <a:bodyPr/>
              <a:lstStyle/>
              <a:p>
                <a:endParaRPr lang="el-GR"/>
              </a:p>
            </p:txBody>
          </p:sp>
          <p:sp>
            <p:nvSpPr>
              <p:cNvPr id="57970" name="Rectangle 626"/>
              <p:cNvSpPr>
                <a:spLocks noChangeArrowheads="1"/>
              </p:cNvSpPr>
              <p:nvPr/>
            </p:nvSpPr>
            <p:spPr bwMode="auto">
              <a:xfrm>
                <a:off x="2570" y="3096"/>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971" name="Rectangle 627"/>
              <p:cNvSpPr>
                <a:spLocks noChangeArrowheads="1"/>
              </p:cNvSpPr>
              <p:nvPr/>
            </p:nvSpPr>
            <p:spPr bwMode="auto">
              <a:xfrm>
                <a:off x="2715" y="3173"/>
                <a:ext cx="30" cy="31"/>
              </a:xfrm>
              <a:prstGeom prst="rect">
                <a:avLst/>
              </a:prstGeom>
              <a:solidFill>
                <a:srgbClr val="000000"/>
              </a:solidFill>
              <a:ln w="1588">
                <a:solidFill>
                  <a:srgbClr val="008000"/>
                </a:solidFill>
                <a:miter lim="800000"/>
                <a:headEnd/>
                <a:tailEnd/>
              </a:ln>
            </p:spPr>
            <p:txBody>
              <a:bodyPr/>
              <a:lstStyle/>
              <a:p>
                <a:endParaRPr lang="el-GR"/>
              </a:p>
            </p:txBody>
          </p:sp>
          <p:sp>
            <p:nvSpPr>
              <p:cNvPr id="57972" name="Rectangle 628"/>
              <p:cNvSpPr>
                <a:spLocks noChangeArrowheads="1"/>
              </p:cNvSpPr>
              <p:nvPr/>
            </p:nvSpPr>
            <p:spPr bwMode="auto">
              <a:xfrm>
                <a:off x="2865" y="3212"/>
                <a:ext cx="31" cy="30"/>
              </a:xfrm>
              <a:prstGeom prst="rect">
                <a:avLst/>
              </a:prstGeom>
              <a:solidFill>
                <a:srgbClr val="000000"/>
              </a:solidFill>
              <a:ln w="1588">
                <a:solidFill>
                  <a:srgbClr val="008000"/>
                </a:solidFill>
                <a:miter lim="800000"/>
                <a:headEnd/>
                <a:tailEnd/>
              </a:ln>
            </p:spPr>
            <p:txBody>
              <a:bodyPr/>
              <a:lstStyle/>
              <a:p>
                <a:endParaRPr lang="el-GR"/>
              </a:p>
            </p:txBody>
          </p:sp>
          <p:sp>
            <p:nvSpPr>
              <p:cNvPr id="57973" name="Rectangle 629"/>
              <p:cNvSpPr>
                <a:spLocks noChangeArrowheads="1"/>
              </p:cNvSpPr>
              <p:nvPr/>
            </p:nvSpPr>
            <p:spPr bwMode="auto">
              <a:xfrm>
                <a:off x="3017" y="3194"/>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974" name="Rectangle 630"/>
              <p:cNvSpPr>
                <a:spLocks noChangeArrowheads="1"/>
              </p:cNvSpPr>
              <p:nvPr/>
            </p:nvSpPr>
            <p:spPr bwMode="auto">
              <a:xfrm>
                <a:off x="3158" y="3117"/>
                <a:ext cx="30" cy="31"/>
              </a:xfrm>
              <a:prstGeom prst="rect">
                <a:avLst/>
              </a:prstGeom>
              <a:solidFill>
                <a:srgbClr val="000000"/>
              </a:solidFill>
              <a:ln w="1588">
                <a:solidFill>
                  <a:srgbClr val="008000"/>
                </a:solidFill>
                <a:miter lim="800000"/>
                <a:headEnd/>
                <a:tailEnd/>
              </a:ln>
            </p:spPr>
            <p:txBody>
              <a:bodyPr/>
              <a:lstStyle/>
              <a:p>
                <a:endParaRPr lang="el-GR"/>
              </a:p>
            </p:txBody>
          </p:sp>
          <p:sp>
            <p:nvSpPr>
              <p:cNvPr id="57975" name="Rectangle 631"/>
              <p:cNvSpPr>
                <a:spLocks noChangeArrowheads="1"/>
              </p:cNvSpPr>
              <p:nvPr/>
            </p:nvSpPr>
            <p:spPr bwMode="auto">
              <a:xfrm>
                <a:off x="3284" y="3002"/>
                <a:ext cx="30" cy="31"/>
              </a:xfrm>
              <a:prstGeom prst="rect">
                <a:avLst/>
              </a:prstGeom>
              <a:solidFill>
                <a:srgbClr val="000000"/>
              </a:solidFill>
              <a:ln w="1588">
                <a:solidFill>
                  <a:srgbClr val="008000"/>
                </a:solidFill>
                <a:miter lim="800000"/>
                <a:headEnd/>
                <a:tailEnd/>
              </a:ln>
            </p:spPr>
            <p:txBody>
              <a:bodyPr/>
              <a:lstStyle/>
              <a:p>
                <a:endParaRPr lang="el-GR"/>
              </a:p>
            </p:txBody>
          </p:sp>
          <p:sp>
            <p:nvSpPr>
              <p:cNvPr id="57976" name="Rectangle 632"/>
              <p:cNvSpPr>
                <a:spLocks noChangeArrowheads="1"/>
              </p:cNvSpPr>
              <p:nvPr/>
            </p:nvSpPr>
            <p:spPr bwMode="auto">
              <a:xfrm>
                <a:off x="3407" y="2875"/>
                <a:ext cx="31" cy="30"/>
              </a:xfrm>
              <a:prstGeom prst="rect">
                <a:avLst/>
              </a:prstGeom>
              <a:solidFill>
                <a:srgbClr val="000000"/>
              </a:solidFill>
              <a:ln w="1588">
                <a:solidFill>
                  <a:srgbClr val="008000"/>
                </a:solidFill>
                <a:miter lim="800000"/>
                <a:headEnd/>
                <a:tailEnd/>
              </a:ln>
            </p:spPr>
            <p:txBody>
              <a:bodyPr/>
              <a:lstStyle/>
              <a:p>
                <a:endParaRPr lang="el-GR"/>
              </a:p>
            </p:txBody>
          </p:sp>
          <p:sp>
            <p:nvSpPr>
              <p:cNvPr id="57977" name="Rectangle 633"/>
              <p:cNvSpPr>
                <a:spLocks noChangeArrowheads="1"/>
              </p:cNvSpPr>
              <p:nvPr/>
            </p:nvSpPr>
            <p:spPr bwMode="auto">
              <a:xfrm>
                <a:off x="3511" y="2736"/>
                <a:ext cx="31" cy="30"/>
              </a:xfrm>
              <a:prstGeom prst="rect">
                <a:avLst/>
              </a:prstGeom>
              <a:solidFill>
                <a:srgbClr val="000000"/>
              </a:solidFill>
              <a:ln w="1588">
                <a:solidFill>
                  <a:srgbClr val="008000"/>
                </a:solidFill>
                <a:miter lim="800000"/>
                <a:headEnd/>
                <a:tailEnd/>
              </a:ln>
            </p:spPr>
            <p:txBody>
              <a:bodyPr/>
              <a:lstStyle/>
              <a:p>
                <a:endParaRPr lang="el-GR"/>
              </a:p>
            </p:txBody>
          </p:sp>
          <p:sp>
            <p:nvSpPr>
              <p:cNvPr id="57978" name="Rectangle 634"/>
              <p:cNvSpPr>
                <a:spLocks noChangeArrowheads="1"/>
              </p:cNvSpPr>
              <p:nvPr/>
            </p:nvSpPr>
            <p:spPr bwMode="auto">
              <a:xfrm>
                <a:off x="3617" y="2547"/>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979" name="Rectangle 635"/>
              <p:cNvSpPr>
                <a:spLocks noChangeArrowheads="1"/>
              </p:cNvSpPr>
              <p:nvPr/>
            </p:nvSpPr>
            <p:spPr bwMode="auto">
              <a:xfrm>
                <a:off x="3687" y="2337"/>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980" name="Rectangle 636"/>
              <p:cNvSpPr>
                <a:spLocks noChangeArrowheads="1"/>
              </p:cNvSpPr>
              <p:nvPr/>
            </p:nvSpPr>
            <p:spPr bwMode="auto">
              <a:xfrm>
                <a:off x="3724" y="2115"/>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981" name="Rectangle 637"/>
              <p:cNvSpPr>
                <a:spLocks noChangeArrowheads="1"/>
              </p:cNvSpPr>
              <p:nvPr/>
            </p:nvSpPr>
            <p:spPr bwMode="auto">
              <a:xfrm>
                <a:off x="3759" y="1887"/>
                <a:ext cx="30" cy="31"/>
              </a:xfrm>
              <a:prstGeom prst="rect">
                <a:avLst/>
              </a:prstGeom>
              <a:solidFill>
                <a:srgbClr val="000000"/>
              </a:solidFill>
              <a:ln w="1588">
                <a:solidFill>
                  <a:srgbClr val="008000"/>
                </a:solidFill>
                <a:miter lim="800000"/>
                <a:headEnd/>
                <a:tailEnd/>
              </a:ln>
            </p:spPr>
            <p:txBody>
              <a:bodyPr/>
              <a:lstStyle/>
              <a:p>
                <a:endParaRPr lang="el-GR"/>
              </a:p>
            </p:txBody>
          </p:sp>
          <p:sp>
            <p:nvSpPr>
              <p:cNvPr id="57982" name="Rectangle 638"/>
              <p:cNvSpPr>
                <a:spLocks noChangeArrowheads="1"/>
              </p:cNvSpPr>
              <p:nvPr/>
            </p:nvSpPr>
            <p:spPr bwMode="auto">
              <a:xfrm>
                <a:off x="3772" y="1686"/>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983" name="Rectangle 639"/>
              <p:cNvSpPr>
                <a:spLocks noChangeArrowheads="1"/>
              </p:cNvSpPr>
              <p:nvPr/>
            </p:nvSpPr>
            <p:spPr bwMode="auto">
              <a:xfrm>
                <a:off x="2091" y="1496"/>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984" name="Rectangle 640"/>
              <p:cNvSpPr>
                <a:spLocks noChangeArrowheads="1"/>
              </p:cNvSpPr>
              <p:nvPr/>
            </p:nvSpPr>
            <p:spPr bwMode="auto">
              <a:xfrm>
                <a:off x="2212" y="1436"/>
                <a:ext cx="30" cy="31"/>
              </a:xfrm>
              <a:prstGeom prst="rect">
                <a:avLst/>
              </a:prstGeom>
              <a:solidFill>
                <a:srgbClr val="000000"/>
              </a:solidFill>
              <a:ln w="1588">
                <a:solidFill>
                  <a:srgbClr val="008000"/>
                </a:solidFill>
                <a:miter lim="800000"/>
                <a:headEnd/>
                <a:tailEnd/>
              </a:ln>
            </p:spPr>
            <p:txBody>
              <a:bodyPr/>
              <a:lstStyle/>
              <a:p>
                <a:endParaRPr lang="el-GR"/>
              </a:p>
            </p:txBody>
          </p:sp>
          <p:sp>
            <p:nvSpPr>
              <p:cNvPr id="57985" name="Rectangle 641"/>
              <p:cNvSpPr>
                <a:spLocks noChangeArrowheads="1"/>
              </p:cNvSpPr>
              <p:nvPr/>
            </p:nvSpPr>
            <p:spPr bwMode="auto">
              <a:xfrm>
                <a:off x="2379" y="1426"/>
                <a:ext cx="31" cy="30"/>
              </a:xfrm>
              <a:prstGeom prst="rect">
                <a:avLst/>
              </a:prstGeom>
              <a:solidFill>
                <a:srgbClr val="000000"/>
              </a:solidFill>
              <a:ln w="1588">
                <a:solidFill>
                  <a:srgbClr val="008000"/>
                </a:solidFill>
                <a:miter lim="800000"/>
                <a:headEnd/>
                <a:tailEnd/>
              </a:ln>
            </p:spPr>
            <p:txBody>
              <a:bodyPr/>
              <a:lstStyle/>
              <a:p>
                <a:endParaRPr lang="el-GR"/>
              </a:p>
            </p:txBody>
          </p:sp>
          <p:sp>
            <p:nvSpPr>
              <p:cNvPr id="57986" name="Rectangle 642"/>
              <p:cNvSpPr>
                <a:spLocks noChangeArrowheads="1"/>
              </p:cNvSpPr>
              <p:nvPr/>
            </p:nvSpPr>
            <p:spPr bwMode="auto">
              <a:xfrm>
                <a:off x="2558" y="1470"/>
                <a:ext cx="30" cy="31"/>
              </a:xfrm>
              <a:prstGeom prst="rect">
                <a:avLst/>
              </a:prstGeom>
              <a:solidFill>
                <a:srgbClr val="000000"/>
              </a:solidFill>
              <a:ln w="1588">
                <a:solidFill>
                  <a:srgbClr val="008000"/>
                </a:solidFill>
                <a:miter lim="800000"/>
                <a:headEnd/>
                <a:tailEnd/>
              </a:ln>
            </p:spPr>
            <p:txBody>
              <a:bodyPr/>
              <a:lstStyle/>
              <a:p>
                <a:endParaRPr lang="el-GR"/>
              </a:p>
            </p:txBody>
          </p:sp>
          <p:sp>
            <p:nvSpPr>
              <p:cNvPr id="57987" name="Rectangle 643"/>
              <p:cNvSpPr>
                <a:spLocks noChangeArrowheads="1"/>
              </p:cNvSpPr>
              <p:nvPr/>
            </p:nvSpPr>
            <p:spPr bwMode="auto">
              <a:xfrm>
                <a:off x="2705" y="1570"/>
                <a:ext cx="31" cy="30"/>
              </a:xfrm>
              <a:prstGeom prst="rect">
                <a:avLst/>
              </a:prstGeom>
              <a:solidFill>
                <a:srgbClr val="000000"/>
              </a:solidFill>
              <a:ln w="1588">
                <a:solidFill>
                  <a:srgbClr val="008000"/>
                </a:solidFill>
                <a:miter lim="800000"/>
                <a:headEnd/>
                <a:tailEnd/>
              </a:ln>
            </p:spPr>
            <p:txBody>
              <a:bodyPr/>
              <a:lstStyle/>
              <a:p>
                <a:endParaRPr lang="el-GR"/>
              </a:p>
            </p:txBody>
          </p:sp>
          <p:sp>
            <p:nvSpPr>
              <p:cNvPr id="57988" name="Rectangle 644"/>
              <p:cNvSpPr>
                <a:spLocks noChangeArrowheads="1"/>
              </p:cNvSpPr>
              <p:nvPr/>
            </p:nvSpPr>
            <p:spPr bwMode="auto">
              <a:xfrm>
                <a:off x="2752" y="1801"/>
                <a:ext cx="30" cy="31"/>
              </a:xfrm>
              <a:prstGeom prst="rect">
                <a:avLst/>
              </a:prstGeom>
              <a:solidFill>
                <a:srgbClr val="000000"/>
              </a:solidFill>
              <a:ln w="1588">
                <a:solidFill>
                  <a:srgbClr val="008000"/>
                </a:solidFill>
                <a:miter lim="800000"/>
                <a:headEnd/>
                <a:tailEnd/>
              </a:ln>
            </p:spPr>
            <p:txBody>
              <a:bodyPr/>
              <a:lstStyle/>
              <a:p>
                <a:endParaRPr lang="el-GR"/>
              </a:p>
            </p:txBody>
          </p:sp>
          <p:sp>
            <p:nvSpPr>
              <p:cNvPr id="57989" name="Rectangle 645"/>
              <p:cNvSpPr>
                <a:spLocks noChangeArrowheads="1"/>
              </p:cNvSpPr>
              <p:nvPr/>
            </p:nvSpPr>
            <p:spPr bwMode="auto">
              <a:xfrm>
                <a:off x="2693" y="2046"/>
                <a:ext cx="31" cy="30"/>
              </a:xfrm>
              <a:prstGeom prst="rect">
                <a:avLst/>
              </a:prstGeom>
              <a:solidFill>
                <a:srgbClr val="000000"/>
              </a:solidFill>
              <a:ln w="1588">
                <a:solidFill>
                  <a:srgbClr val="008000"/>
                </a:solidFill>
                <a:miter lim="800000"/>
                <a:headEnd/>
                <a:tailEnd/>
              </a:ln>
            </p:spPr>
            <p:txBody>
              <a:bodyPr/>
              <a:lstStyle/>
              <a:p>
                <a:endParaRPr lang="el-GR"/>
              </a:p>
            </p:txBody>
          </p:sp>
          <p:sp>
            <p:nvSpPr>
              <p:cNvPr id="57990" name="Rectangle 646"/>
              <p:cNvSpPr>
                <a:spLocks noChangeArrowheads="1"/>
              </p:cNvSpPr>
              <p:nvPr/>
            </p:nvSpPr>
            <p:spPr bwMode="auto">
              <a:xfrm>
                <a:off x="2623" y="2244"/>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991" name="Rectangle 647"/>
              <p:cNvSpPr>
                <a:spLocks noChangeArrowheads="1"/>
              </p:cNvSpPr>
              <p:nvPr/>
            </p:nvSpPr>
            <p:spPr bwMode="auto">
              <a:xfrm>
                <a:off x="2669" y="2318"/>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992" name="Rectangle 648"/>
              <p:cNvSpPr>
                <a:spLocks noChangeArrowheads="1"/>
              </p:cNvSpPr>
              <p:nvPr/>
            </p:nvSpPr>
            <p:spPr bwMode="auto">
              <a:xfrm>
                <a:off x="2735" y="2365"/>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993" name="Rectangle 649"/>
              <p:cNvSpPr>
                <a:spLocks noChangeArrowheads="1"/>
              </p:cNvSpPr>
              <p:nvPr/>
            </p:nvSpPr>
            <p:spPr bwMode="auto">
              <a:xfrm>
                <a:off x="3619" y="1476"/>
                <a:ext cx="31" cy="31"/>
              </a:xfrm>
              <a:prstGeom prst="rect">
                <a:avLst/>
              </a:prstGeom>
              <a:solidFill>
                <a:srgbClr val="000000"/>
              </a:solidFill>
              <a:ln w="1588">
                <a:solidFill>
                  <a:srgbClr val="008000"/>
                </a:solidFill>
                <a:miter lim="800000"/>
                <a:headEnd/>
                <a:tailEnd/>
              </a:ln>
            </p:spPr>
            <p:txBody>
              <a:bodyPr/>
              <a:lstStyle/>
              <a:p>
                <a:endParaRPr lang="el-GR"/>
              </a:p>
            </p:txBody>
          </p:sp>
          <p:sp>
            <p:nvSpPr>
              <p:cNvPr id="57994" name="Rectangle 650"/>
              <p:cNvSpPr>
                <a:spLocks noChangeArrowheads="1"/>
              </p:cNvSpPr>
              <p:nvPr/>
            </p:nvSpPr>
            <p:spPr bwMode="auto">
              <a:xfrm>
                <a:off x="3478" y="1424"/>
                <a:ext cx="30" cy="31"/>
              </a:xfrm>
              <a:prstGeom prst="rect">
                <a:avLst/>
              </a:prstGeom>
              <a:solidFill>
                <a:srgbClr val="000000"/>
              </a:solidFill>
              <a:ln w="1588">
                <a:solidFill>
                  <a:srgbClr val="008000"/>
                </a:solidFill>
                <a:miter lim="800000"/>
                <a:headEnd/>
                <a:tailEnd/>
              </a:ln>
            </p:spPr>
            <p:txBody>
              <a:bodyPr/>
              <a:lstStyle/>
              <a:p>
                <a:endParaRPr lang="el-GR"/>
              </a:p>
            </p:txBody>
          </p:sp>
          <p:sp>
            <p:nvSpPr>
              <p:cNvPr id="57995" name="Rectangle 651"/>
              <p:cNvSpPr>
                <a:spLocks noChangeArrowheads="1"/>
              </p:cNvSpPr>
              <p:nvPr/>
            </p:nvSpPr>
            <p:spPr bwMode="auto">
              <a:xfrm>
                <a:off x="3302" y="1417"/>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7996" name="Rectangle 652"/>
              <p:cNvSpPr>
                <a:spLocks noChangeArrowheads="1"/>
              </p:cNvSpPr>
              <p:nvPr/>
            </p:nvSpPr>
            <p:spPr bwMode="auto">
              <a:xfrm>
                <a:off x="3125" y="1458"/>
                <a:ext cx="30" cy="31"/>
              </a:xfrm>
              <a:prstGeom prst="rect">
                <a:avLst/>
              </a:prstGeom>
              <a:solidFill>
                <a:srgbClr val="000000"/>
              </a:solidFill>
              <a:ln w="1588">
                <a:solidFill>
                  <a:srgbClr val="008000"/>
                </a:solidFill>
                <a:miter lim="800000"/>
                <a:headEnd/>
                <a:tailEnd/>
              </a:ln>
            </p:spPr>
            <p:txBody>
              <a:bodyPr/>
              <a:lstStyle/>
              <a:p>
                <a:endParaRPr lang="el-GR"/>
              </a:p>
            </p:txBody>
          </p:sp>
          <p:sp>
            <p:nvSpPr>
              <p:cNvPr id="57997" name="Rectangle 653"/>
              <p:cNvSpPr>
                <a:spLocks noChangeArrowheads="1"/>
              </p:cNvSpPr>
              <p:nvPr/>
            </p:nvSpPr>
            <p:spPr bwMode="auto">
              <a:xfrm>
                <a:off x="2984" y="1556"/>
                <a:ext cx="31" cy="31"/>
              </a:xfrm>
              <a:prstGeom prst="rect">
                <a:avLst/>
              </a:prstGeom>
              <a:solidFill>
                <a:srgbClr val="000000"/>
              </a:solidFill>
              <a:ln w="1588">
                <a:solidFill>
                  <a:srgbClr val="008000"/>
                </a:solidFill>
                <a:miter lim="800000"/>
                <a:headEnd/>
                <a:tailEnd/>
              </a:ln>
            </p:spPr>
            <p:txBody>
              <a:bodyPr/>
              <a:lstStyle/>
              <a:p>
                <a:endParaRPr lang="el-GR"/>
              </a:p>
            </p:txBody>
          </p:sp>
          <p:sp>
            <p:nvSpPr>
              <p:cNvPr id="57998" name="Rectangle 654"/>
              <p:cNvSpPr>
                <a:spLocks noChangeArrowheads="1"/>
              </p:cNvSpPr>
              <p:nvPr/>
            </p:nvSpPr>
            <p:spPr bwMode="auto">
              <a:xfrm>
                <a:off x="2968" y="1793"/>
                <a:ext cx="31" cy="30"/>
              </a:xfrm>
              <a:prstGeom prst="rect">
                <a:avLst/>
              </a:prstGeom>
              <a:solidFill>
                <a:srgbClr val="000000"/>
              </a:solidFill>
              <a:ln w="1588">
                <a:solidFill>
                  <a:srgbClr val="008000"/>
                </a:solidFill>
                <a:miter lim="800000"/>
                <a:headEnd/>
                <a:tailEnd/>
              </a:ln>
            </p:spPr>
            <p:txBody>
              <a:bodyPr/>
              <a:lstStyle/>
              <a:p>
                <a:endParaRPr lang="el-GR"/>
              </a:p>
            </p:txBody>
          </p:sp>
          <p:sp>
            <p:nvSpPr>
              <p:cNvPr id="57999" name="Rectangle 655"/>
              <p:cNvSpPr>
                <a:spLocks noChangeArrowheads="1"/>
              </p:cNvSpPr>
              <p:nvPr/>
            </p:nvSpPr>
            <p:spPr bwMode="auto">
              <a:xfrm>
                <a:off x="3050" y="2035"/>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8000" name="Rectangle 656"/>
              <p:cNvSpPr>
                <a:spLocks noChangeArrowheads="1"/>
              </p:cNvSpPr>
              <p:nvPr/>
            </p:nvSpPr>
            <p:spPr bwMode="auto">
              <a:xfrm>
                <a:off x="3136" y="2229"/>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8001" name="Rectangle 657"/>
              <p:cNvSpPr>
                <a:spLocks noChangeArrowheads="1"/>
              </p:cNvSpPr>
              <p:nvPr/>
            </p:nvSpPr>
            <p:spPr bwMode="auto">
              <a:xfrm>
                <a:off x="3095" y="2296"/>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8002" name="Rectangle 658"/>
              <p:cNvSpPr>
                <a:spLocks noChangeArrowheads="1"/>
              </p:cNvSpPr>
              <p:nvPr/>
            </p:nvSpPr>
            <p:spPr bwMode="auto">
              <a:xfrm>
                <a:off x="3031" y="2341"/>
                <a:ext cx="31" cy="30"/>
              </a:xfrm>
              <a:prstGeom prst="rect">
                <a:avLst/>
              </a:prstGeom>
              <a:solidFill>
                <a:srgbClr val="000000"/>
              </a:solidFill>
              <a:ln w="1588">
                <a:solidFill>
                  <a:srgbClr val="008000"/>
                </a:solidFill>
                <a:miter lim="800000"/>
                <a:headEnd/>
                <a:tailEnd/>
              </a:ln>
            </p:spPr>
            <p:txBody>
              <a:bodyPr/>
              <a:lstStyle/>
              <a:p>
                <a:endParaRPr lang="el-GR"/>
              </a:p>
            </p:txBody>
          </p:sp>
          <p:sp>
            <p:nvSpPr>
              <p:cNvPr id="58003" name="Rectangle 659"/>
              <p:cNvSpPr>
                <a:spLocks noChangeArrowheads="1"/>
              </p:cNvSpPr>
              <p:nvPr/>
            </p:nvSpPr>
            <p:spPr bwMode="auto">
              <a:xfrm>
                <a:off x="2577" y="2652"/>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8004" name="Rectangle 660"/>
              <p:cNvSpPr>
                <a:spLocks noChangeArrowheads="1"/>
              </p:cNvSpPr>
              <p:nvPr/>
            </p:nvSpPr>
            <p:spPr bwMode="auto">
              <a:xfrm>
                <a:off x="3187" y="2631"/>
                <a:ext cx="30" cy="31"/>
              </a:xfrm>
              <a:prstGeom prst="rect">
                <a:avLst/>
              </a:prstGeom>
              <a:solidFill>
                <a:srgbClr val="000000"/>
              </a:solidFill>
              <a:ln w="1588">
                <a:solidFill>
                  <a:srgbClr val="008000"/>
                </a:solidFill>
                <a:miter lim="800000"/>
                <a:headEnd/>
                <a:tailEnd/>
              </a:ln>
            </p:spPr>
            <p:txBody>
              <a:bodyPr/>
              <a:lstStyle/>
              <a:p>
                <a:endParaRPr lang="el-GR"/>
              </a:p>
            </p:txBody>
          </p:sp>
          <p:sp>
            <p:nvSpPr>
              <p:cNvPr id="58005" name="Rectangle 661"/>
              <p:cNvSpPr>
                <a:spLocks noChangeArrowheads="1"/>
              </p:cNvSpPr>
              <p:nvPr/>
            </p:nvSpPr>
            <p:spPr bwMode="auto">
              <a:xfrm>
                <a:off x="2898" y="2628"/>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8006" name="Rectangle 662"/>
              <p:cNvSpPr>
                <a:spLocks noChangeArrowheads="1"/>
              </p:cNvSpPr>
              <p:nvPr/>
            </p:nvSpPr>
            <p:spPr bwMode="auto">
              <a:xfrm>
                <a:off x="2703" y="2606"/>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8007" name="Rectangle 663"/>
              <p:cNvSpPr>
                <a:spLocks noChangeArrowheads="1"/>
              </p:cNvSpPr>
              <p:nvPr/>
            </p:nvSpPr>
            <p:spPr bwMode="auto">
              <a:xfrm>
                <a:off x="2811" y="2590"/>
                <a:ext cx="30" cy="31"/>
              </a:xfrm>
              <a:prstGeom prst="rect">
                <a:avLst/>
              </a:prstGeom>
              <a:solidFill>
                <a:srgbClr val="000000"/>
              </a:solidFill>
              <a:ln w="1588">
                <a:solidFill>
                  <a:srgbClr val="008000"/>
                </a:solidFill>
                <a:miter lim="800000"/>
                <a:headEnd/>
                <a:tailEnd/>
              </a:ln>
            </p:spPr>
            <p:txBody>
              <a:bodyPr/>
              <a:lstStyle/>
              <a:p>
                <a:endParaRPr lang="el-GR"/>
              </a:p>
            </p:txBody>
          </p:sp>
          <p:sp>
            <p:nvSpPr>
              <p:cNvPr id="58008" name="Rectangle 664"/>
              <p:cNvSpPr>
                <a:spLocks noChangeArrowheads="1"/>
              </p:cNvSpPr>
              <p:nvPr/>
            </p:nvSpPr>
            <p:spPr bwMode="auto">
              <a:xfrm>
                <a:off x="3067" y="2602"/>
                <a:ext cx="30" cy="31"/>
              </a:xfrm>
              <a:prstGeom prst="rect">
                <a:avLst/>
              </a:prstGeom>
              <a:solidFill>
                <a:srgbClr val="000000"/>
              </a:solidFill>
              <a:ln w="1588">
                <a:solidFill>
                  <a:srgbClr val="008000"/>
                </a:solidFill>
                <a:miter lim="800000"/>
                <a:headEnd/>
                <a:tailEnd/>
              </a:ln>
            </p:spPr>
            <p:txBody>
              <a:bodyPr/>
              <a:lstStyle/>
              <a:p>
                <a:endParaRPr lang="el-GR"/>
              </a:p>
            </p:txBody>
          </p:sp>
          <p:sp>
            <p:nvSpPr>
              <p:cNvPr id="58009" name="Rectangle 665"/>
              <p:cNvSpPr>
                <a:spLocks noChangeArrowheads="1"/>
              </p:cNvSpPr>
              <p:nvPr/>
            </p:nvSpPr>
            <p:spPr bwMode="auto">
              <a:xfrm>
                <a:off x="2970" y="2590"/>
                <a:ext cx="30" cy="31"/>
              </a:xfrm>
              <a:prstGeom prst="rect">
                <a:avLst/>
              </a:prstGeom>
              <a:solidFill>
                <a:srgbClr val="000000"/>
              </a:solidFill>
              <a:ln w="1588">
                <a:solidFill>
                  <a:srgbClr val="008000"/>
                </a:solidFill>
                <a:miter lim="800000"/>
                <a:headEnd/>
                <a:tailEnd/>
              </a:ln>
            </p:spPr>
            <p:txBody>
              <a:bodyPr/>
              <a:lstStyle/>
              <a:p>
                <a:endParaRPr lang="el-GR"/>
              </a:p>
            </p:txBody>
          </p:sp>
          <p:sp>
            <p:nvSpPr>
              <p:cNvPr id="58010" name="Rectangle 666"/>
              <p:cNvSpPr>
                <a:spLocks noChangeArrowheads="1"/>
              </p:cNvSpPr>
              <p:nvPr/>
            </p:nvSpPr>
            <p:spPr bwMode="auto">
              <a:xfrm>
                <a:off x="2693" y="2725"/>
                <a:ext cx="31" cy="30"/>
              </a:xfrm>
              <a:prstGeom prst="rect">
                <a:avLst/>
              </a:prstGeom>
              <a:solidFill>
                <a:srgbClr val="000000"/>
              </a:solidFill>
              <a:ln w="1588">
                <a:solidFill>
                  <a:srgbClr val="008000"/>
                </a:solidFill>
                <a:miter lim="800000"/>
                <a:headEnd/>
                <a:tailEnd/>
              </a:ln>
            </p:spPr>
            <p:txBody>
              <a:bodyPr/>
              <a:lstStyle/>
              <a:p>
                <a:endParaRPr lang="el-GR"/>
              </a:p>
            </p:txBody>
          </p:sp>
          <p:sp>
            <p:nvSpPr>
              <p:cNvPr id="58011" name="Rectangle 667"/>
              <p:cNvSpPr>
                <a:spLocks noChangeArrowheads="1"/>
              </p:cNvSpPr>
              <p:nvPr/>
            </p:nvSpPr>
            <p:spPr bwMode="auto">
              <a:xfrm>
                <a:off x="2825" y="2758"/>
                <a:ext cx="31" cy="30"/>
              </a:xfrm>
              <a:prstGeom prst="rect">
                <a:avLst/>
              </a:prstGeom>
              <a:solidFill>
                <a:srgbClr val="000000"/>
              </a:solidFill>
              <a:ln w="1588">
                <a:solidFill>
                  <a:srgbClr val="008000"/>
                </a:solidFill>
                <a:miter lim="800000"/>
                <a:headEnd/>
                <a:tailEnd/>
              </a:ln>
            </p:spPr>
            <p:txBody>
              <a:bodyPr/>
              <a:lstStyle/>
              <a:p>
                <a:endParaRPr lang="el-GR"/>
              </a:p>
            </p:txBody>
          </p:sp>
          <p:sp>
            <p:nvSpPr>
              <p:cNvPr id="58012" name="Rectangle 668"/>
              <p:cNvSpPr>
                <a:spLocks noChangeArrowheads="1"/>
              </p:cNvSpPr>
              <p:nvPr/>
            </p:nvSpPr>
            <p:spPr bwMode="auto">
              <a:xfrm>
                <a:off x="2943" y="2750"/>
                <a:ext cx="30" cy="31"/>
              </a:xfrm>
              <a:prstGeom prst="rect">
                <a:avLst/>
              </a:prstGeom>
              <a:solidFill>
                <a:srgbClr val="000000"/>
              </a:solidFill>
              <a:ln w="1588">
                <a:solidFill>
                  <a:srgbClr val="008000"/>
                </a:solidFill>
                <a:miter lim="800000"/>
                <a:headEnd/>
                <a:tailEnd/>
              </a:ln>
            </p:spPr>
            <p:txBody>
              <a:bodyPr/>
              <a:lstStyle/>
              <a:p>
                <a:endParaRPr lang="el-GR"/>
              </a:p>
            </p:txBody>
          </p:sp>
          <p:sp>
            <p:nvSpPr>
              <p:cNvPr id="58013" name="Rectangle 669"/>
              <p:cNvSpPr>
                <a:spLocks noChangeArrowheads="1"/>
              </p:cNvSpPr>
              <p:nvPr/>
            </p:nvSpPr>
            <p:spPr bwMode="auto">
              <a:xfrm>
                <a:off x="3065" y="2708"/>
                <a:ext cx="31" cy="30"/>
              </a:xfrm>
              <a:prstGeom prst="rect">
                <a:avLst/>
              </a:prstGeom>
              <a:solidFill>
                <a:srgbClr val="000000"/>
              </a:solidFill>
              <a:ln w="1588">
                <a:solidFill>
                  <a:srgbClr val="008000"/>
                </a:solidFill>
                <a:miter lim="800000"/>
                <a:headEnd/>
                <a:tailEnd/>
              </a:ln>
            </p:spPr>
            <p:txBody>
              <a:bodyPr/>
              <a:lstStyle/>
              <a:p>
                <a:endParaRPr lang="el-GR"/>
              </a:p>
            </p:txBody>
          </p:sp>
          <p:sp>
            <p:nvSpPr>
              <p:cNvPr id="58014" name="Rectangle 670"/>
              <p:cNvSpPr>
                <a:spLocks noChangeArrowheads="1"/>
              </p:cNvSpPr>
              <p:nvPr/>
            </p:nvSpPr>
            <p:spPr bwMode="auto">
              <a:xfrm>
                <a:off x="2895" y="2385"/>
                <a:ext cx="30" cy="31"/>
              </a:xfrm>
              <a:prstGeom prst="rect">
                <a:avLst/>
              </a:prstGeom>
              <a:solidFill>
                <a:srgbClr val="000000"/>
              </a:solidFill>
              <a:ln w="1588">
                <a:solidFill>
                  <a:srgbClr val="008000"/>
                </a:solidFill>
                <a:miter lim="800000"/>
                <a:headEnd/>
                <a:tailEnd/>
              </a:ln>
            </p:spPr>
            <p:txBody>
              <a:bodyPr/>
              <a:lstStyle/>
              <a:p>
                <a:endParaRPr lang="el-GR"/>
              </a:p>
            </p:txBody>
          </p:sp>
          <p:sp>
            <p:nvSpPr>
              <p:cNvPr id="58015" name="Rectangle 671"/>
              <p:cNvSpPr>
                <a:spLocks noChangeArrowheads="1"/>
              </p:cNvSpPr>
              <p:nvPr/>
            </p:nvSpPr>
            <p:spPr bwMode="auto">
              <a:xfrm>
                <a:off x="2730" y="2295"/>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8016" name="Rectangle 672"/>
              <p:cNvSpPr>
                <a:spLocks noChangeArrowheads="1"/>
              </p:cNvSpPr>
              <p:nvPr/>
            </p:nvSpPr>
            <p:spPr bwMode="auto">
              <a:xfrm>
                <a:off x="3042" y="2281"/>
                <a:ext cx="31" cy="30"/>
              </a:xfrm>
              <a:prstGeom prst="rect">
                <a:avLst/>
              </a:prstGeom>
              <a:solidFill>
                <a:srgbClr val="000000"/>
              </a:solidFill>
              <a:ln w="1588">
                <a:solidFill>
                  <a:srgbClr val="008000"/>
                </a:solidFill>
                <a:miter lim="800000"/>
                <a:headEnd/>
                <a:tailEnd/>
              </a:ln>
            </p:spPr>
            <p:txBody>
              <a:bodyPr/>
              <a:lstStyle/>
              <a:p>
                <a:endParaRPr lang="el-GR"/>
              </a:p>
            </p:txBody>
          </p:sp>
        </p:grpSp>
      </p:grpSp>
      <p:pic>
        <p:nvPicPr>
          <p:cNvPr id="58017" name="Picture 673"/>
          <p:cNvPicPr>
            <a:picLocks noChangeAspect="1" noChangeArrowheads="1"/>
          </p:cNvPicPr>
          <p:nvPr/>
        </p:nvPicPr>
        <p:blipFill>
          <a:blip r:embed="rId7" cstate="screen"/>
          <a:srcRect/>
          <a:stretch>
            <a:fillRect/>
          </a:stretch>
        </p:blipFill>
        <p:spPr bwMode="auto">
          <a:xfrm>
            <a:off x="2527300" y="4097338"/>
            <a:ext cx="1951038" cy="2438400"/>
          </a:xfrm>
          <a:prstGeom prst="rect">
            <a:avLst/>
          </a:prstGeom>
          <a:noFill/>
          <a:ln w="12700">
            <a:solidFill>
              <a:schemeClr val="hlink"/>
            </a:solidFill>
            <a:miter lim="800000"/>
            <a:headEnd/>
            <a:tailEnd/>
          </a:ln>
        </p:spPr>
      </p:pic>
      <p:grpSp>
        <p:nvGrpSpPr>
          <p:cNvPr id="58018" name="Group 674"/>
          <p:cNvGrpSpPr>
            <a:grpSpLocks/>
          </p:cNvGrpSpPr>
          <p:nvPr/>
        </p:nvGrpSpPr>
        <p:grpSpPr bwMode="auto">
          <a:xfrm>
            <a:off x="2941638" y="5303838"/>
            <a:ext cx="1127125" cy="1095375"/>
            <a:chOff x="1923" y="1417"/>
            <a:chExt cx="1879" cy="1825"/>
          </a:xfrm>
        </p:grpSpPr>
        <p:grpSp>
          <p:nvGrpSpPr>
            <p:cNvPr id="58019" name="Group 675"/>
            <p:cNvGrpSpPr>
              <a:grpSpLocks/>
            </p:cNvGrpSpPr>
            <p:nvPr/>
          </p:nvGrpSpPr>
          <p:grpSpPr bwMode="auto">
            <a:xfrm>
              <a:off x="1941" y="1430"/>
              <a:ext cx="1848" cy="1795"/>
              <a:chOff x="1941" y="1430"/>
              <a:chExt cx="1848" cy="1795"/>
            </a:xfrm>
          </p:grpSpPr>
          <p:sp>
            <p:nvSpPr>
              <p:cNvPr id="58020" name="Freeform 676"/>
              <p:cNvSpPr>
                <a:spLocks/>
              </p:cNvSpPr>
              <p:nvPr/>
            </p:nvSpPr>
            <p:spPr bwMode="auto">
              <a:xfrm>
                <a:off x="1941" y="1701"/>
                <a:ext cx="1848" cy="1524"/>
              </a:xfrm>
              <a:custGeom>
                <a:avLst/>
                <a:gdLst/>
                <a:ahLst/>
                <a:cxnLst>
                  <a:cxn ang="0">
                    <a:pos x="0" y="39"/>
                  </a:cxn>
                  <a:cxn ang="0">
                    <a:pos x="30" y="243"/>
                  </a:cxn>
                  <a:cxn ang="0">
                    <a:pos x="78" y="456"/>
                  </a:cxn>
                  <a:cxn ang="0">
                    <a:pos x="114" y="678"/>
                  </a:cxn>
                  <a:cxn ang="0">
                    <a:pos x="180" y="873"/>
                  </a:cxn>
                  <a:cxn ang="0">
                    <a:pos x="279" y="1056"/>
                  </a:cxn>
                  <a:cxn ang="0">
                    <a:pos x="384" y="1197"/>
                  </a:cxn>
                  <a:cxn ang="0">
                    <a:pos x="507" y="1311"/>
                  </a:cxn>
                  <a:cxn ang="0">
                    <a:pos x="645" y="1413"/>
                  </a:cxn>
                  <a:cxn ang="0">
                    <a:pos x="795" y="1491"/>
                  </a:cxn>
                  <a:cxn ang="0">
                    <a:pos x="942" y="1524"/>
                  </a:cxn>
                  <a:cxn ang="0">
                    <a:pos x="1086" y="1506"/>
                  </a:cxn>
                  <a:cxn ang="0">
                    <a:pos x="1230" y="1431"/>
                  </a:cxn>
                  <a:cxn ang="0">
                    <a:pos x="1356" y="1317"/>
                  </a:cxn>
                  <a:cxn ang="0">
                    <a:pos x="1482" y="1188"/>
                  </a:cxn>
                  <a:cxn ang="0">
                    <a:pos x="1584" y="1053"/>
                  </a:cxn>
                  <a:cxn ang="0">
                    <a:pos x="1689" y="861"/>
                  </a:cxn>
                  <a:cxn ang="0">
                    <a:pos x="1764" y="651"/>
                  </a:cxn>
                  <a:cxn ang="0">
                    <a:pos x="1797" y="432"/>
                  </a:cxn>
                  <a:cxn ang="0">
                    <a:pos x="1833" y="198"/>
                  </a:cxn>
                  <a:cxn ang="0">
                    <a:pos x="1848" y="0"/>
                  </a:cxn>
                </a:cxnLst>
                <a:rect l="0" t="0" r="r" b="b"/>
                <a:pathLst>
                  <a:path w="1848" h="1524">
                    <a:moveTo>
                      <a:pt x="0" y="39"/>
                    </a:moveTo>
                    <a:lnTo>
                      <a:pt x="30" y="243"/>
                    </a:lnTo>
                    <a:lnTo>
                      <a:pt x="78" y="456"/>
                    </a:lnTo>
                    <a:lnTo>
                      <a:pt x="114" y="678"/>
                    </a:lnTo>
                    <a:lnTo>
                      <a:pt x="180" y="873"/>
                    </a:lnTo>
                    <a:lnTo>
                      <a:pt x="279" y="1056"/>
                    </a:lnTo>
                    <a:lnTo>
                      <a:pt x="384" y="1197"/>
                    </a:lnTo>
                    <a:lnTo>
                      <a:pt x="507" y="1311"/>
                    </a:lnTo>
                    <a:lnTo>
                      <a:pt x="645" y="1413"/>
                    </a:lnTo>
                    <a:lnTo>
                      <a:pt x="795" y="1491"/>
                    </a:lnTo>
                    <a:lnTo>
                      <a:pt x="942" y="1524"/>
                    </a:lnTo>
                    <a:lnTo>
                      <a:pt x="1086" y="1506"/>
                    </a:lnTo>
                    <a:lnTo>
                      <a:pt x="1230" y="1431"/>
                    </a:lnTo>
                    <a:lnTo>
                      <a:pt x="1356" y="1317"/>
                    </a:lnTo>
                    <a:lnTo>
                      <a:pt x="1482" y="1188"/>
                    </a:lnTo>
                    <a:lnTo>
                      <a:pt x="1584" y="1053"/>
                    </a:lnTo>
                    <a:lnTo>
                      <a:pt x="1689" y="861"/>
                    </a:lnTo>
                    <a:lnTo>
                      <a:pt x="1764" y="651"/>
                    </a:lnTo>
                    <a:lnTo>
                      <a:pt x="1797" y="432"/>
                    </a:lnTo>
                    <a:lnTo>
                      <a:pt x="1833" y="198"/>
                    </a:lnTo>
                    <a:lnTo>
                      <a:pt x="1848" y="0"/>
                    </a:lnTo>
                  </a:path>
                </a:pathLst>
              </a:custGeom>
              <a:noFill/>
              <a:ln w="28575" cmpd="sng">
                <a:solidFill>
                  <a:srgbClr val="9999FF"/>
                </a:solidFill>
                <a:round/>
                <a:headEnd/>
                <a:tailEnd/>
              </a:ln>
              <a:effectLst/>
            </p:spPr>
            <p:txBody>
              <a:bodyPr/>
              <a:lstStyle/>
              <a:p>
                <a:endParaRPr lang="el-GR"/>
              </a:p>
            </p:txBody>
          </p:sp>
          <p:sp>
            <p:nvSpPr>
              <p:cNvPr id="58021" name="Freeform 677"/>
              <p:cNvSpPr>
                <a:spLocks/>
              </p:cNvSpPr>
              <p:nvPr/>
            </p:nvSpPr>
            <p:spPr bwMode="auto">
              <a:xfrm>
                <a:off x="2592" y="2601"/>
                <a:ext cx="612" cy="174"/>
              </a:xfrm>
              <a:custGeom>
                <a:avLst/>
                <a:gdLst/>
                <a:ahLst/>
                <a:cxnLst>
                  <a:cxn ang="0">
                    <a:pos x="0" y="66"/>
                  </a:cxn>
                  <a:cxn ang="0">
                    <a:pos x="123" y="18"/>
                  </a:cxn>
                  <a:cxn ang="0">
                    <a:pos x="234" y="0"/>
                  </a:cxn>
                  <a:cxn ang="0">
                    <a:pos x="321" y="42"/>
                  </a:cxn>
                  <a:cxn ang="0">
                    <a:pos x="393" y="3"/>
                  </a:cxn>
                  <a:cxn ang="0">
                    <a:pos x="492" y="15"/>
                  </a:cxn>
                  <a:cxn ang="0">
                    <a:pos x="612" y="48"/>
                  </a:cxn>
                  <a:cxn ang="0">
                    <a:pos x="486" y="123"/>
                  </a:cxn>
                  <a:cxn ang="0">
                    <a:pos x="366" y="162"/>
                  </a:cxn>
                  <a:cxn ang="0">
                    <a:pos x="249" y="174"/>
                  </a:cxn>
                  <a:cxn ang="0">
                    <a:pos x="117" y="135"/>
                  </a:cxn>
                  <a:cxn ang="0">
                    <a:pos x="0" y="66"/>
                  </a:cxn>
                </a:cxnLst>
                <a:rect l="0" t="0" r="r" b="b"/>
                <a:pathLst>
                  <a:path w="612" h="174">
                    <a:moveTo>
                      <a:pt x="0" y="66"/>
                    </a:moveTo>
                    <a:lnTo>
                      <a:pt x="123" y="18"/>
                    </a:lnTo>
                    <a:lnTo>
                      <a:pt x="234" y="0"/>
                    </a:lnTo>
                    <a:lnTo>
                      <a:pt x="321" y="42"/>
                    </a:lnTo>
                    <a:lnTo>
                      <a:pt x="393" y="3"/>
                    </a:lnTo>
                    <a:lnTo>
                      <a:pt x="492" y="15"/>
                    </a:lnTo>
                    <a:lnTo>
                      <a:pt x="612" y="48"/>
                    </a:lnTo>
                    <a:lnTo>
                      <a:pt x="486" y="123"/>
                    </a:lnTo>
                    <a:lnTo>
                      <a:pt x="366" y="162"/>
                    </a:lnTo>
                    <a:lnTo>
                      <a:pt x="249" y="174"/>
                    </a:lnTo>
                    <a:lnTo>
                      <a:pt x="117" y="135"/>
                    </a:lnTo>
                    <a:lnTo>
                      <a:pt x="0" y="66"/>
                    </a:lnTo>
                    <a:close/>
                  </a:path>
                </a:pathLst>
              </a:custGeom>
              <a:noFill/>
              <a:ln w="28575" cmpd="sng">
                <a:solidFill>
                  <a:srgbClr val="9999FF"/>
                </a:solidFill>
                <a:round/>
                <a:headEnd/>
                <a:tailEnd/>
              </a:ln>
              <a:effectLst/>
            </p:spPr>
            <p:txBody>
              <a:bodyPr/>
              <a:lstStyle/>
              <a:p>
                <a:endParaRPr lang="el-GR"/>
              </a:p>
            </p:txBody>
          </p:sp>
          <p:sp>
            <p:nvSpPr>
              <p:cNvPr id="58022" name="Freeform 678"/>
              <p:cNvSpPr>
                <a:spLocks/>
              </p:cNvSpPr>
              <p:nvPr/>
            </p:nvSpPr>
            <p:spPr bwMode="auto">
              <a:xfrm>
                <a:off x="2103" y="1437"/>
                <a:ext cx="663" cy="945"/>
              </a:xfrm>
              <a:custGeom>
                <a:avLst/>
                <a:gdLst/>
                <a:ahLst/>
                <a:cxnLst>
                  <a:cxn ang="0">
                    <a:pos x="0" y="72"/>
                  </a:cxn>
                  <a:cxn ang="0">
                    <a:pos x="126" y="15"/>
                  </a:cxn>
                  <a:cxn ang="0">
                    <a:pos x="288" y="0"/>
                  </a:cxn>
                  <a:cxn ang="0">
                    <a:pos x="471" y="51"/>
                  </a:cxn>
                  <a:cxn ang="0">
                    <a:pos x="618" y="147"/>
                  </a:cxn>
                  <a:cxn ang="0">
                    <a:pos x="663" y="372"/>
                  </a:cxn>
                  <a:cxn ang="0">
                    <a:pos x="603" y="621"/>
                  </a:cxn>
                  <a:cxn ang="0">
                    <a:pos x="534" y="819"/>
                  </a:cxn>
                  <a:cxn ang="0">
                    <a:pos x="579" y="894"/>
                  </a:cxn>
                  <a:cxn ang="0">
                    <a:pos x="645" y="945"/>
                  </a:cxn>
                </a:cxnLst>
                <a:rect l="0" t="0" r="r" b="b"/>
                <a:pathLst>
                  <a:path w="663" h="945">
                    <a:moveTo>
                      <a:pt x="0" y="72"/>
                    </a:moveTo>
                    <a:lnTo>
                      <a:pt x="126" y="15"/>
                    </a:lnTo>
                    <a:lnTo>
                      <a:pt x="288" y="0"/>
                    </a:lnTo>
                    <a:lnTo>
                      <a:pt x="471" y="51"/>
                    </a:lnTo>
                    <a:lnTo>
                      <a:pt x="618" y="147"/>
                    </a:lnTo>
                    <a:lnTo>
                      <a:pt x="663" y="372"/>
                    </a:lnTo>
                    <a:lnTo>
                      <a:pt x="603" y="621"/>
                    </a:lnTo>
                    <a:lnTo>
                      <a:pt x="534" y="819"/>
                    </a:lnTo>
                    <a:lnTo>
                      <a:pt x="579" y="894"/>
                    </a:lnTo>
                    <a:lnTo>
                      <a:pt x="645" y="945"/>
                    </a:lnTo>
                  </a:path>
                </a:pathLst>
              </a:custGeom>
              <a:noFill/>
              <a:ln w="28575" cmpd="sng">
                <a:solidFill>
                  <a:srgbClr val="9999FF"/>
                </a:solidFill>
                <a:round/>
                <a:headEnd/>
                <a:tailEnd/>
              </a:ln>
              <a:effectLst/>
            </p:spPr>
            <p:txBody>
              <a:bodyPr/>
              <a:lstStyle/>
              <a:p>
                <a:endParaRPr lang="el-GR"/>
              </a:p>
            </p:txBody>
          </p:sp>
          <p:sp>
            <p:nvSpPr>
              <p:cNvPr id="58023" name="Freeform 679"/>
              <p:cNvSpPr>
                <a:spLocks/>
              </p:cNvSpPr>
              <p:nvPr/>
            </p:nvSpPr>
            <p:spPr bwMode="auto">
              <a:xfrm>
                <a:off x="2980" y="1430"/>
                <a:ext cx="654" cy="928"/>
              </a:xfrm>
              <a:custGeom>
                <a:avLst/>
                <a:gdLst/>
                <a:ahLst/>
                <a:cxnLst>
                  <a:cxn ang="0">
                    <a:pos x="654" y="62"/>
                  </a:cxn>
                  <a:cxn ang="0">
                    <a:pos x="512" y="10"/>
                  </a:cxn>
                  <a:cxn ang="0">
                    <a:pos x="338" y="0"/>
                  </a:cxn>
                  <a:cxn ang="0">
                    <a:pos x="160" y="42"/>
                  </a:cxn>
                  <a:cxn ang="0">
                    <a:pos x="20" y="140"/>
                  </a:cxn>
                  <a:cxn ang="0">
                    <a:pos x="0" y="378"/>
                  </a:cxn>
                  <a:cxn ang="0">
                    <a:pos x="86" y="616"/>
                  </a:cxn>
                  <a:cxn ang="0">
                    <a:pos x="172" y="814"/>
                  </a:cxn>
                  <a:cxn ang="0">
                    <a:pos x="130" y="882"/>
                  </a:cxn>
                  <a:cxn ang="0">
                    <a:pos x="66" y="928"/>
                  </a:cxn>
                </a:cxnLst>
                <a:rect l="0" t="0" r="r" b="b"/>
                <a:pathLst>
                  <a:path w="654" h="928">
                    <a:moveTo>
                      <a:pt x="654" y="62"/>
                    </a:moveTo>
                    <a:lnTo>
                      <a:pt x="512" y="10"/>
                    </a:lnTo>
                    <a:lnTo>
                      <a:pt x="338" y="0"/>
                    </a:lnTo>
                    <a:lnTo>
                      <a:pt x="160" y="42"/>
                    </a:lnTo>
                    <a:lnTo>
                      <a:pt x="20" y="140"/>
                    </a:lnTo>
                    <a:lnTo>
                      <a:pt x="0" y="378"/>
                    </a:lnTo>
                    <a:lnTo>
                      <a:pt x="86" y="616"/>
                    </a:lnTo>
                    <a:lnTo>
                      <a:pt x="172" y="814"/>
                    </a:lnTo>
                    <a:lnTo>
                      <a:pt x="130" y="882"/>
                    </a:lnTo>
                    <a:lnTo>
                      <a:pt x="66" y="928"/>
                    </a:lnTo>
                  </a:path>
                </a:pathLst>
              </a:custGeom>
              <a:noFill/>
              <a:ln w="28575" cmpd="sng">
                <a:solidFill>
                  <a:srgbClr val="9999FF"/>
                </a:solidFill>
                <a:round/>
                <a:headEnd/>
                <a:tailEnd/>
              </a:ln>
              <a:effectLst/>
            </p:spPr>
            <p:txBody>
              <a:bodyPr/>
              <a:lstStyle/>
              <a:p>
                <a:endParaRPr lang="el-GR"/>
              </a:p>
            </p:txBody>
          </p:sp>
          <p:sp>
            <p:nvSpPr>
              <p:cNvPr id="58024" name="Freeform 680"/>
              <p:cNvSpPr>
                <a:spLocks/>
              </p:cNvSpPr>
              <p:nvPr/>
            </p:nvSpPr>
            <p:spPr bwMode="auto">
              <a:xfrm>
                <a:off x="2748" y="2295"/>
                <a:ext cx="315" cy="105"/>
              </a:xfrm>
              <a:custGeom>
                <a:avLst/>
                <a:gdLst/>
                <a:ahLst/>
                <a:cxnLst>
                  <a:cxn ang="0">
                    <a:pos x="0" y="15"/>
                  </a:cxn>
                  <a:cxn ang="0">
                    <a:pos x="162" y="105"/>
                  </a:cxn>
                  <a:cxn ang="0">
                    <a:pos x="315" y="0"/>
                  </a:cxn>
                </a:cxnLst>
                <a:rect l="0" t="0" r="r" b="b"/>
                <a:pathLst>
                  <a:path w="315" h="105">
                    <a:moveTo>
                      <a:pt x="0" y="15"/>
                    </a:moveTo>
                    <a:lnTo>
                      <a:pt x="162" y="105"/>
                    </a:lnTo>
                    <a:lnTo>
                      <a:pt x="315" y="0"/>
                    </a:lnTo>
                  </a:path>
                </a:pathLst>
              </a:custGeom>
              <a:noFill/>
              <a:ln w="28575" cmpd="sng">
                <a:solidFill>
                  <a:srgbClr val="9999FF"/>
                </a:solidFill>
                <a:round/>
                <a:headEnd/>
                <a:tailEnd/>
              </a:ln>
              <a:effectLst/>
            </p:spPr>
            <p:txBody>
              <a:bodyPr/>
              <a:lstStyle/>
              <a:p>
                <a:endParaRPr lang="el-GR"/>
              </a:p>
            </p:txBody>
          </p:sp>
          <p:sp>
            <p:nvSpPr>
              <p:cNvPr id="58025" name="Freeform 681"/>
              <p:cNvSpPr>
                <a:spLocks/>
              </p:cNvSpPr>
              <p:nvPr/>
            </p:nvSpPr>
            <p:spPr bwMode="auto">
              <a:xfrm>
                <a:off x="2244" y="1584"/>
                <a:ext cx="372" cy="165"/>
              </a:xfrm>
              <a:custGeom>
                <a:avLst/>
                <a:gdLst/>
                <a:ahLst/>
                <a:cxnLst>
                  <a:cxn ang="0">
                    <a:pos x="0" y="81"/>
                  </a:cxn>
                  <a:cxn ang="0">
                    <a:pos x="81" y="21"/>
                  </a:cxn>
                  <a:cxn ang="0">
                    <a:pos x="186" y="0"/>
                  </a:cxn>
                  <a:cxn ang="0">
                    <a:pos x="294" y="33"/>
                  </a:cxn>
                  <a:cxn ang="0">
                    <a:pos x="372" y="105"/>
                  </a:cxn>
                  <a:cxn ang="0">
                    <a:pos x="285" y="144"/>
                  </a:cxn>
                  <a:cxn ang="0">
                    <a:pos x="180" y="165"/>
                  </a:cxn>
                  <a:cxn ang="0">
                    <a:pos x="78" y="153"/>
                  </a:cxn>
                  <a:cxn ang="0">
                    <a:pos x="0" y="81"/>
                  </a:cxn>
                </a:cxnLst>
                <a:rect l="0" t="0" r="r" b="b"/>
                <a:pathLst>
                  <a:path w="372" h="165">
                    <a:moveTo>
                      <a:pt x="0" y="81"/>
                    </a:moveTo>
                    <a:lnTo>
                      <a:pt x="81" y="21"/>
                    </a:lnTo>
                    <a:lnTo>
                      <a:pt x="186" y="0"/>
                    </a:lnTo>
                    <a:lnTo>
                      <a:pt x="294" y="33"/>
                    </a:lnTo>
                    <a:lnTo>
                      <a:pt x="372" y="105"/>
                    </a:lnTo>
                    <a:lnTo>
                      <a:pt x="285" y="144"/>
                    </a:lnTo>
                    <a:lnTo>
                      <a:pt x="180" y="165"/>
                    </a:lnTo>
                    <a:lnTo>
                      <a:pt x="78" y="153"/>
                    </a:lnTo>
                    <a:lnTo>
                      <a:pt x="0" y="81"/>
                    </a:lnTo>
                    <a:close/>
                  </a:path>
                </a:pathLst>
              </a:custGeom>
              <a:noFill/>
              <a:ln w="28575" cmpd="sng">
                <a:solidFill>
                  <a:srgbClr val="9999FF"/>
                </a:solidFill>
                <a:round/>
                <a:headEnd/>
                <a:tailEnd/>
              </a:ln>
              <a:effectLst/>
            </p:spPr>
            <p:txBody>
              <a:bodyPr/>
              <a:lstStyle/>
              <a:p>
                <a:endParaRPr lang="el-GR"/>
              </a:p>
            </p:txBody>
          </p:sp>
          <p:sp>
            <p:nvSpPr>
              <p:cNvPr id="58026" name="Freeform 682"/>
              <p:cNvSpPr>
                <a:spLocks/>
              </p:cNvSpPr>
              <p:nvPr/>
            </p:nvSpPr>
            <p:spPr bwMode="auto">
              <a:xfrm>
                <a:off x="3094" y="1562"/>
                <a:ext cx="400" cy="164"/>
              </a:xfrm>
              <a:custGeom>
                <a:avLst/>
                <a:gdLst/>
                <a:ahLst/>
                <a:cxnLst>
                  <a:cxn ang="0">
                    <a:pos x="0" y="124"/>
                  </a:cxn>
                  <a:cxn ang="0">
                    <a:pos x="86" y="42"/>
                  </a:cxn>
                  <a:cxn ang="0">
                    <a:pos x="198" y="0"/>
                  </a:cxn>
                  <a:cxn ang="0">
                    <a:pos x="306" y="20"/>
                  </a:cxn>
                  <a:cxn ang="0">
                    <a:pos x="400" y="82"/>
                  </a:cxn>
                  <a:cxn ang="0">
                    <a:pos x="310" y="148"/>
                  </a:cxn>
                  <a:cxn ang="0">
                    <a:pos x="208" y="164"/>
                  </a:cxn>
                  <a:cxn ang="0">
                    <a:pos x="94" y="154"/>
                  </a:cxn>
                  <a:cxn ang="0">
                    <a:pos x="0" y="124"/>
                  </a:cxn>
                </a:cxnLst>
                <a:rect l="0" t="0" r="r" b="b"/>
                <a:pathLst>
                  <a:path w="400" h="164">
                    <a:moveTo>
                      <a:pt x="0" y="124"/>
                    </a:moveTo>
                    <a:lnTo>
                      <a:pt x="86" y="42"/>
                    </a:lnTo>
                    <a:lnTo>
                      <a:pt x="198" y="0"/>
                    </a:lnTo>
                    <a:lnTo>
                      <a:pt x="306" y="20"/>
                    </a:lnTo>
                    <a:lnTo>
                      <a:pt x="400" y="82"/>
                    </a:lnTo>
                    <a:lnTo>
                      <a:pt x="310" y="148"/>
                    </a:lnTo>
                    <a:lnTo>
                      <a:pt x="208" y="164"/>
                    </a:lnTo>
                    <a:lnTo>
                      <a:pt x="94" y="154"/>
                    </a:lnTo>
                    <a:lnTo>
                      <a:pt x="0" y="124"/>
                    </a:lnTo>
                    <a:close/>
                  </a:path>
                </a:pathLst>
              </a:custGeom>
              <a:noFill/>
              <a:ln w="28575" cmpd="sng">
                <a:solidFill>
                  <a:srgbClr val="9999FF"/>
                </a:solidFill>
                <a:round/>
                <a:headEnd/>
                <a:tailEnd/>
              </a:ln>
              <a:effectLst/>
            </p:spPr>
            <p:txBody>
              <a:bodyPr/>
              <a:lstStyle/>
              <a:p>
                <a:endParaRPr lang="el-GR"/>
              </a:p>
            </p:txBody>
          </p:sp>
        </p:grpSp>
        <p:grpSp>
          <p:nvGrpSpPr>
            <p:cNvPr id="58027" name="Group 683"/>
            <p:cNvGrpSpPr>
              <a:grpSpLocks/>
            </p:cNvGrpSpPr>
            <p:nvPr/>
          </p:nvGrpSpPr>
          <p:grpSpPr bwMode="auto">
            <a:xfrm>
              <a:off x="1923" y="1417"/>
              <a:ext cx="1879" cy="1825"/>
              <a:chOff x="1923" y="1417"/>
              <a:chExt cx="1879" cy="1825"/>
            </a:xfrm>
          </p:grpSpPr>
          <p:sp>
            <p:nvSpPr>
              <p:cNvPr id="58028" name="Rectangle 684"/>
              <p:cNvSpPr>
                <a:spLocks noChangeArrowheads="1"/>
              </p:cNvSpPr>
              <p:nvPr/>
            </p:nvSpPr>
            <p:spPr bwMode="auto">
              <a:xfrm>
                <a:off x="2226" y="1652"/>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8029" name="Rectangle 685"/>
              <p:cNvSpPr>
                <a:spLocks noChangeArrowheads="1"/>
              </p:cNvSpPr>
              <p:nvPr/>
            </p:nvSpPr>
            <p:spPr bwMode="auto">
              <a:xfrm>
                <a:off x="2602" y="1676"/>
                <a:ext cx="31" cy="31"/>
              </a:xfrm>
              <a:prstGeom prst="rect">
                <a:avLst/>
              </a:prstGeom>
              <a:solidFill>
                <a:srgbClr val="000000"/>
              </a:solidFill>
              <a:ln w="1588">
                <a:solidFill>
                  <a:srgbClr val="008000"/>
                </a:solidFill>
                <a:miter lim="800000"/>
                <a:headEnd/>
                <a:tailEnd/>
              </a:ln>
            </p:spPr>
            <p:txBody>
              <a:bodyPr/>
              <a:lstStyle/>
              <a:p>
                <a:endParaRPr lang="el-GR"/>
              </a:p>
            </p:txBody>
          </p:sp>
          <p:sp>
            <p:nvSpPr>
              <p:cNvPr id="58030" name="Rectangle 686"/>
              <p:cNvSpPr>
                <a:spLocks noChangeArrowheads="1"/>
              </p:cNvSpPr>
              <p:nvPr/>
            </p:nvSpPr>
            <p:spPr bwMode="auto">
              <a:xfrm>
                <a:off x="2312" y="1589"/>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8031" name="Rectangle 687"/>
              <p:cNvSpPr>
                <a:spLocks noChangeArrowheads="1"/>
              </p:cNvSpPr>
              <p:nvPr/>
            </p:nvSpPr>
            <p:spPr bwMode="auto">
              <a:xfrm>
                <a:off x="2413" y="1570"/>
                <a:ext cx="31" cy="30"/>
              </a:xfrm>
              <a:prstGeom prst="rect">
                <a:avLst/>
              </a:prstGeom>
              <a:solidFill>
                <a:srgbClr val="000000"/>
              </a:solidFill>
              <a:ln w="1588">
                <a:solidFill>
                  <a:srgbClr val="008000"/>
                </a:solidFill>
                <a:miter lim="800000"/>
                <a:headEnd/>
                <a:tailEnd/>
              </a:ln>
            </p:spPr>
            <p:txBody>
              <a:bodyPr/>
              <a:lstStyle/>
              <a:p>
                <a:endParaRPr lang="el-GR"/>
              </a:p>
            </p:txBody>
          </p:sp>
          <p:sp>
            <p:nvSpPr>
              <p:cNvPr id="58032" name="Rectangle 688"/>
              <p:cNvSpPr>
                <a:spLocks noChangeArrowheads="1"/>
              </p:cNvSpPr>
              <p:nvPr/>
            </p:nvSpPr>
            <p:spPr bwMode="auto">
              <a:xfrm>
                <a:off x="2520" y="1602"/>
                <a:ext cx="30" cy="31"/>
              </a:xfrm>
              <a:prstGeom prst="rect">
                <a:avLst/>
              </a:prstGeom>
              <a:solidFill>
                <a:srgbClr val="000000"/>
              </a:solidFill>
              <a:ln w="1588">
                <a:solidFill>
                  <a:srgbClr val="008000"/>
                </a:solidFill>
                <a:miter lim="800000"/>
                <a:headEnd/>
                <a:tailEnd/>
              </a:ln>
            </p:spPr>
            <p:txBody>
              <a:bodyPr/>
              <a:lstStyle/>
              <a:p>
                <a:endParaRPr lang="el-GR"/>
              </a:p>
            </p:txBody>
          </p:sp>
          <p:sp>
            <p:nvSpPr>
              <p:cNvPr id="58033" name="Rectangle 689"/>
              <p:cNvSpPr>
                <a:spLocks noChangeArrowheads="1"/>
              </p:cNvSpPr>
              <p:nvPr/>
            </p:nvSpPr>
            <p:spPr bwMode="auto">
              <a:xfrm>
                <a:off x="2307" y="1719"/>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8034" name="Rectangle 690"/>
              <p:cNvSpPr>
                <a:spLocks noChangeArrowheads="1"/>
              </p:cNvSpPr>
              <p:nvPr/>
            </p:nvSpPr>
            <p:spPr bwMode="auto">
              <a:xfrm>
                <a:off x="2411" y="1737"/>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8035" name="Rectangle 691"/>
              <p:cNvSpPr>
                <a:spLocks noChangeArrowheads="1"/>
              </p:cNvSpPr>
              <p:nvPr/>
            </p:nvSpPr>
            <p:spPr bwMode="auto">
              <a:xfrm>
                <a:off x="2519" y="1715"/>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8036" name="Rectangle 692"/>
              <p:cNvSpPr>
                <a:spLocks noChangeArrowheads="1"/>
              </p:cNvSpPr>
              <p:nvPr/>
            </p:nvSpPr>
            <p:spPr bwMode="auto">
              <a:xfrm>
                <a:off x="3476" y="1630"/>
                <a:ext cx="31" cy="31"/>
              </a:xfrm>
              <a:prstGeom prst="rect">
                <a:avLst/>
              </a:prstGeom>
              <a:solidFill>
                <a:srgbClr val="000000"/>
              </a:solidFill>
              <a:ln w="1588">
                <a:solidFill>
                  <a:srgbClr val="008000"/>
                </a:solidFill>
                <a:miter lim="800000"/>
                <a:headEnd/>
                <a:tailEnd/>
              </a:ln>
            </p:spPr>
            <p:txBody>
              <a:bodyPr/>
              <a:lstStyle/>
              <a:p>
                <a:endParaRPr lang="el-GR"/>
              </a:p>
            </p:txBody>
          </p:sp>
          <p:sp>
            <p:nvSpPr>
              <p:cNvPr id="58037" name="Rectangle 693"/>
              <p:cNvSpPr>
                <a:spLocks noChangeArrowheads="1"/>
              </p:cNvSpPr>
              <p:nvPr/>
            </p:nvSpPr>
            <p:spPr bwMode="auto">
              <a:xfrm>
                <a:off x="3081" y="1673"/>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8038" name="Rectangle 694"/>
              <p:cNvSpPr>
                <a:spLocks noChangeArrowheads="1"/>
              </p:cNvSpPr>
              <p:nvPr/>
            </p:nvSpPr>
            <p:spPr bwMode="auto">
              <a:xfrm>
                <a:off x="3385" y="1567"/>
                <a:ext cx="31" cy="31"/>
              </a:xfrm>
              <a:prstGeom prst="rect">
                <a:avLst/>
              </a:prstGeom>
              <a:solidFill>
                <a:srgbClr val="000000"/>
              </a:solidFill>
              <a:ln w="1588">
                <a:solidFill>
                  <a:srgbClr val="008000"/>
                </a:solidFill>
                <a:miter lim="800000"/>
                <a:headEnd/>
                <a:tailEnd/>
              </a:ln>
            </p:spPr>
            <p:txBody>
              <a:bodyPr/>
              <a:lstStyle/>
              <a:p>
                <a:endParaRPr lang="el-GR"/>
              </a:p>
            </p:txBody>
          </p:sp>
          <p:sp>
            <p:nvSpPr>
              <p:cNvPr id="58039" name="Rectangle 695"/>
              <p:cNvSpPr>
                <a:spLocks noChangeArrowheads="1"/>
              </p:cNvSpPr>
              <p:nvPr/>
            </p:nvSpPr>
            <p:spPr bwMode="auto">
              <a:xfrm>
                <a:off x="3276" y="1548"/>
                <a:ext cx="31" cy="30"/>
              </a:xfrm>
              <a:prstGeom prst="rect">
                <a:avLst/>
              </a:prstGeom>
              <a:solidFill>
                <a:srgbClr val="000000"/>
              </a:solidFill>
              <a:ln w="1588">
                <a:solidFill>
                  <a:srgbClr val="008000"/>
                </a:solidFill>
                <a:miter lim="800000"/>
                <a:headEnd/>
                <a:tailEnd/>
              </a:ln>
            </p:spPr>
            <p:txBody>
              <a:bodyPr/>
              <a:lstStyle/>
              <a:p>
                <a:endParaRPr lang="el-GR"/>
              </a:p>
            </p:txBody>
          </p:sp>
          <p:sp>
            <p:nvSpPr>
              <p:cNvPr id="58040" name="Rectangle 696"/>
              <p:cNvSpPr>
                <a:spLocks noChangeArrowheads="1"/>
              </p:cNvSpPr>
              <p:nvPr/>
            </p:nvSpPr>
            <p:spPr bwMode="auto">
              <a:xfrm>
                <a:off x="3165" y="1589"/>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8041" name="Rectangle 697"/>
              <p:cNvSpPr>
                <a:spLocks noChangeArrowheads="1"/>
              </p:cNvSpPr>
              <p:nvPr/>
            </p:nvSpPr>
            <p:spPr bwMode="auto">
              <a:xfrm>
                <a:off x="3389" y="1697"/>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8042" name="Rectangle 698"/>
              <p:cNvSpPr>
                <a:spLocks noChangeArrowheads="1"/>
              </p:cNvSpPr>
              <p:nvPr/>
            </p:nvSpPr>
            <p:spPr bwMode="auto">
              <a:xfrm>
                <a:off x="3285" y="1715"/>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8043" name="Rectangle 699"/>
              <p:cNvSpPr>
                <a:spLocks noChangeArrowheads="1"/>
              </p:cNvSpPr>
              <p:nvPr/>
            </p:nvSpPr>
            <p:spPr bwMode="auto">
              <a:xfrm>
                <a:off x="3172" y="1699"/>
                <a:ext cx="30" cy="31"/>
              </a:xfrm>
              <a:prstGeom prst="rect">
                <a:avLst/>
              </a:prstGeom>
              <a:solidFill>
                <a:srgbClr val="000000"/>
              </a:solidFill>
              <a:ln w="1588">
                <a:solidFill>
                  <a:srgbClr val="008000"/>
                </a:solidFill>
                <a:miter lim="800000"/>
                <a:headEnd/>
                <a:tailEnd/>
              </a:ln>
            </p:spPr>
            <p:txBody>
              <a:bodyPr/>
              <a:lstStyle/>
              <a:p>
                <a:endParaRPr lang="el-GR"/>
              </a:p>
            </p:txBody>
          </p:sp>
          <p:sp>
            <p:nvSpPr>
              <p:cNvPr id="58044" name="Rectangle 700"/>
              <p:cNvSpPr>
                <a:spLocks noChangeArrowheads="1"/>
              </p:cNvSpPr>
              <p:nvPr/>
            </p:nvSpPr>
            <p:spPr bwMode="auto">
              <a:xfrm>
                <a:off x="2412" y="1634"/>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8045" name="Rectangle 701"/>
              <p:cNvSpPr>
                <a:spLocks noChangeArrowheads="1"/>
              </p:cNvSpPr>
              <p:nvPr/>
            </p:nvSpPr>
            <p:spPr bwMode="auto">
              <a:xfrm>
                <a:off x="3286" y="1615"/>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8046" name="Rectangle 702"/>
              <p:cNvSpPr>
                <a:spLocks noChangeArrowheads="1"/>
              </p:cNvSpPr>
              <p:nvPr/>
            </p:nvSpPr>
            <p:spPr bwMode="auto">
              <a:xfrm>
                <a:off x="1923" y="1730"/>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8047" name="Rectangle 703"/>
              <p:cNvSpPr>
                <a:spLocks noChangeArrowheads="1"/>
              </p:cNvSpPr>
              <p:nvPr/>
            </p:nvSpPr>
            <p:spPr bwMode="auto">
              <a:xfrm>
                <a:off x="1953" y="1932"/>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8048" name="Rectangle 704"/>
              <p:cNvSpPr>
                <a:spLocks noChangeArrowheads="1"/>
              </p:cNvSpPr>
              <p:nvPr/>
            </p:nvSpPr>
            <p:spPr bwMode="auto">
              <a:xfrm>
                <a:off x="2005" y="2147"/>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8049" name="Rectangle 705"/>
              <p:cNvSpPr>
                <a:spLocks noChangeArrowheads="1"/>
              </p:cNvSpPr>
              <p:nvPr/>
            </p:nvSpPr>
            <p:spPr bwMode="auto">
              <a:xfrm>
                <a:off x="2045" y="2361"/>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8050" name="Rectangle 706"/>
              <p:cNvSpPr>
                <a:spLocks noChangeArrowheads="1"/>
              </p:cNvSpPr>
              <p:nvPr/>
            </p:nvSpPr>
            <p:spPr bwMode="auto">
              <a:xfrm>
                <a:off x="2108" y="2561"/>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8051" name="Rectangle 707"/>
              <p:cNvSpPr>
                <a:spLocks noChangeArrowheads="1"/>
              </p:cNvSpPr>
              <p:nvPr/>
            </p:nvSpPr>
            <p:spPr bwMode="auto">
              <a:xfrm>
                <a:off x="2205" y="2739"/>
                <a:ext cx="30" cy="31"/>
              </a:xfrm>
              <a:prstGeom prst="rect">
                <a:avLst/>
              </a:prstGeom>
              <a:solidFill>
                <a:srgbClr val="000000"/>
              </a:solidFill>
              <a:ln w="1588">
                <a:solidFill>
                  <a:srgbClr val="008000"/>
                </a:solidFill>
                <a:miter lim="800000"/>
                <a:headEnd/>
                <a:tailEnd/>
              </a:ln>
            </p:spPr>
            <p:txBody>
              <a:bodyPr/>
              <a:lstStyle/>
              <a:p>
                <a:endParaRPr lang="el-GR"/>
              </a:p>
            </p:txBody>
          </p:sp>
          <p:sp>
            <p:nvSpPr>
              <p:cNvPr id="58052" name="Rectangle 708"/>
              <p:cNvSpPr>
                <a:spLocks noChangeArrowheads="1"/>
              </p:cNvSpPr>
              <p:nvPr/>
            </p:nvSpPr>
            <p:spPr bwMode="auto">
              <a:xfrm>
                <a:off x="2309" y="2882"/>
                <a:ext cx="30" cy="31"/>
              </a:xfrm>
              <a:prstGeom prst="rect">
                <a:avLst/>
              </a:prstGeom>
              <a:solidFill>
                <a:srgbClr val="000000"/>
              </a:solidFill>
              <a:ln w="1588">
                <a:solidFill>
                  <a:srgbClr val="008000"/>
                </a:solidFill>
                <a:miter lim="800000"/>
                <a:headEnd/>
                <a:tailEnd/>
              </a:ln>
            </p:spPr>
            <p:txBody>
              <a:bodyPr/>
              <a:lstStyle/>
              <a:p>
                <a:endParaRPr lang="el-GR"/>
              </a:p>
            </p:txBody>
          </p:sp>
          <p:sp>
            <p:nvSpPr>
              <p:cNvPr id="58053" name="Rectangle 709"/>
              <p:cNvSpPr>
                <a:spLocks noChangeArrowheads="1"/>
              </p:cNvSpPr>
              <p:nvPr/>
            </p:nvSpPr>
            <p:spPr bwMode="auto">
              <a:xfrm>
                <a:off x="2434" y="2996"/>
                <a:ext cx="30" cy="31"/>
              </a:xfrm>
              <a:prstGeom prst="rect">
                <a:avLst/>
              </a:prstGeom>
              <a:solidFill>
                <a:srgbClr val="000000"/>
              </a:solidFill>
              <a:ln w="1588">
                <a:solidFill>
                  <a:srgbClr val="008000"/>
                </a:solidFill>
                <a:miter lim="800000"/>
                <a:headEnd/>
                <a:tailEnd/>
              </a:ln>
            </p:spPr>
            <p:txBody>
              <a:bodyPr/>
              <a:lstStyle/>
              <a:p>
                <a:endParaRPr lang="el-GR"/>
              </a:p>
            </p:txBody>
          </p:sp>
          <p:sp>
            <p:nvSpPr>
              <p:cNvPr id="58054" name="Rectangle 710"/>
              <p:cNvSpPr>
                <a:spLocks noChangeArrowheads="1"/>
              </p:cNvSpPr>
              <p:nvPr/>
            </p:nvSpPr>
            <p:spPr bwMode="auto">
              <a:xfrm>
                <a:off x="2570" y="3096"/>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8055" name="Rectangle 711"/>
              <p:cNvSpPr>
                <a:spLocks noChangeArrowheads="1"/>
              </p:cNvSpPr>
              <p:nvPr/>
            </p:nvSpPr>
            <p:spPr bwMode="auto">
              <a:xfrm>
                <a:off x="2715" y="3173"/>
                <a:ext cx="30" cy="31"/>
              </a:xfrm>
              <a:prstGeom prst="rect">
                <a:avLst/>
              </a:prstGeom>
              <a:solidFill>
                <a:srgbClr val="000000"/>
              </a:solidFill>
              <a:ln w="1588">
                <a:solidFill>
                  <a:srgbClr val="008000"/>
                </a:solidFill>
                <a:miter lim="800000"/>
                <a:headEnd/>
                <a:tailEnd/>
              </a:ln>
            </p:spPr>
            <p:txBody>
              <a:bodyPr/>
              <a:lstStyle/>
              <a:p>
                <a:endParaRPr lang="el-GR"/>
              </a:p>
            </p:txBody>
          </p:sp>
          <p:sp>
            <p:nvSpPr>
              <p:cNvPr id="58056" name="Rectangle 712"/>
              <p:cNvSpPr>
                <a:spLocks noChangeArrowheads="1"/>
              </p:cNvSpPr>
              <p:nvPr/>
            </p:nvSpPr>
            <p:spPr bwMode="auto">
              <a:xfrm>
                <a:off x="2865" y="3212"/>
                <a:ext cx="31" cy="30"/>
              </a:xfrm>
              <a:prstGeom prst="rect">
                <a:avLst/>
              </a:prstGeom>
              <a:solidFill>
                <a:srgbClr val="000000"/>
              </a:solidFill>
              <a:ln w="1588">
                <a:solidFill>
                  <a:srgbClr val="008000"/>
                </a:solidFill>
                <a:miter lim="800000"/>
                <a:headEnd/>
                <a:tailEnd/>
              </a:ln>
            </p:spPr>
            <p:txBody>
              <a:bodyPr/>
              <a:lstStyle/>
              <a:p>
                <a:endParaRPr lang="el-GR"/>
              </a:p>
            </p:txBody>
          </p:sp>
          <p:sp>
            <p:nvSpPr>
              <p:cNvPr id="58057" name="Rectangle 713"/>
              <p:cNvSpPr>
                <a:spLocks noChangeArrowheads="1"/>
              </p:cNvSpPr>
              <p:nvPr/>
            </p:nvSpPr>
            <p:spPr bwMode="auto">
              <a:xfrm>
                <a:off x="3017" y="3194"/>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8058" name="Rectangle 714"/>
              <p:cNvSpPr>
                <a:spLocks noChangeArrowheads="1"/>
              </p:cNvSpPr>
              <p:nvPr/>
            </p:nvSpPr>
            <p:spPr bwMode="auto">
              <a:xfrm>
                <a:off x="3158" y="3117"/>
                <a:ext cx="30" cy="31"/>
              </a:xfrm>
              <a:prstGeom prst="rect">
                <a:avLst/>
              </a:prstGeom>
              <a:solidFill>
                <a:srgbClr val="000000"/>
              </a:solidFill>
              <a:ln w="1588">
                <a:solidFill>
                  <a:srgbClr val="008000"/>
                </a:solidFill>
                <a:miter lim="800000"/>
                <a:headEnd/>
                <a:tailEnd/>
              </a:ln>
            </p:spPr>
            <p:txBody>
              <a:bodyPr/>
              <a:lstStyle/>
              <a:p>
                <a:endParaRPr lang="el-GR"/>
              </a:p>
            </p:txBody>
          </p:sp>
          <p:sp>
            <p:nvSpPr>
              <p:cNvPr id="58059" name="Rectangle 715"/>
              <p:cNvSpPr>
                <a:spLocks noChangeArrowheads="1"/>
              </p:cNvSpPr>
              <p:nvPr/>
            </p:nvSpPr>
            <p:spPr bwMode="auto">
              <a:xfrm>
                <a:off x="3284" y="3002"/>
                <a:ext cx="30" cy="31"/>
              </a:xfrm>
              <a:prstGeom prst="rect">
                <a:avLst/>
              </a:prstGeom>
              <a:solidFill>
                <a:srgbClr val="000000"/>
              </a:solidFill>
              <a:ln w="1588">
                <a:solidFill>
                  <a:srgbClr val="008000"/>
                </a:solidFill>
                <a:miter lim="800000"/>
                <a:headEnd/>
                <a:tailEnd/>
              </a:ln>
            </p:spPr>
            <p:txBody>
              <a:bodyPr/>
              <a:lstStyle/>
              <a:p>
                <a:endParaRPr lang="el-GR"/>
              </a:p>
            </p:txBody>
          </p:sp>
          <p:sp>
            <p:nvSpPr>
              <p:cNvPr id="58060" name="Rectangle 716"/>
              <p:cNvSpPr>
                <a:spLocks noChangeArrowheads="1"/>
              </p:cNvSpPr>
              <p:nvPr/>
            </p:nvSpPr>
            <p:spPr bwMode="auto">
              <a:xfrm>
                <a:off x="3407" y="2875"/>
                <a:ext cx="31" cy="30"/>
              </a:xfrm>
              <a:prstGeom prst="rect">
                <a:avLst/>
              </a:prstGeom>
              <a:solidFill>
                <a:srgbClr val="000000"/>
              </a:solidFill>
              <a:ln w="1588">
                <a:solidFill>
                  <a:srgbClr val="008000"/>
                </a:solidFill>
                <a:miter lim="800000"/>
                <a:headEnd/>
                <a:tailEnd/>
              </a:ln>
            </p:spPr>
            <p:txBody>
              <a:bodyPr/>
              <a:lstStyle/>
              <a:p>
                <a:endParaRPr lang="el-GR"/>
              </a:p>
            </p:txBody>
          </p:sp>
          <p:sp>
            <p:nvSpPr>
              <p:cNvPr id="58061" name="Rectangle 717"/>
              <p:cNvSpPr>
                <a:spLocks noChangeArrowheads="1"/>
              </p:cNvSpPr>
              <p:nvPr/>
            </p:nvSpPr>
            <p:spPr bwMode="auto">
              <a:xfrm>
                <a:off x="3511" y="2736"/>
                <a:ext cx="31" cy="30"/>
              </a:xfrm>
              <a:prstGeom prst="rect">
                <a:avLst/>
              </a:prstGeom>
              <a:solidFill>
                <a:srgbClr val="000000"/>
              </a:solidFill>
              <a:ln w="1588">
                <a:solidFill>
                  <a:srgbClr val="008000"/>
                </a:solidFill>
                <a:miter lim="800000"/>
                <a:headEnd/>
                <a:tailEnd/>
              </a:ln>
            </p:spPr>
            <p:txBody>
              <a:bodyPr/>
              <a:lstStyle/>
              <a:p>
                <a:endParaRPr lang="el-GR"/>
              </a:p>
            </p:txBody>
          </p:sp>
          <p:sp>
            <p:nvSpPr>
              <p:cNvPr id="58062" name="Rectangle 718"/>
              <p:cNvSpPr>
                <a:spLocks noChangeArrowheads="1"/>
              </p:cNvSpPr>
              <p:nvPr/>
            </p:nvSpPr>
            <p:spPr bwMode="auto">
              <a:xfrm>
                <a:off x="3617" y="2547"/>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8063" name="Rectangle 719"/>
              <p:cNvSpPr>
                <a:spLocks noChangeArrowheads="1"/>
              </p:cNvSpPr>
              <p:nvPr/>
            </p:nvSpPr>
            <p:spPr bwMode="auto">
              <a:xfrm>
                <a:off x="3687" y="2337"/>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8064" name="Rectangle 720"/>
              <p:cNvSpPr>
                <a:spLocks noChangeArrowheads="1"/>
              </p:cNvSpPr>
              <p:nvPr/>
            </p:nvSpPr>
            <p:spPr bwMode="auto">
              <a:xfrm>
                <a:off x="3724" y="2115"/>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8065" name="Rectangle 721"/>
              <p:cNvSpPr>
                <a:spLocks noChangeArrowheads="1"/>
              </p:cNvSpPr>
              <p:nvPr/>
            </p:nvSpPr>
            <p:spPr bwMode="auto">
              <a:xfrm>
                <a:off x="3759" y="1887"/>
                <a:ext cx="30" cy="31"/>
              </a:xfrm>
              <a:prstGeom prst="rect">
                <a:avLst/>
              </a:prstGeom>
              <a:solidFill>
                <a:srgbClr val="000000"/>
              </a:solidFill>
              <a:ln w="1588">
                <a:solidFill>
                  <a:srgbClr val="008000"/>
                </a:solidFill>
                <a:miter lim="800000"/>
                <a:headEnd/>
                <a:tailEnd/>
              </a:ln>
            </p:spPr>
            <p:txBody>
              <a:bodyPr/>
              <a:lstStyle/>
              <a:p>
                <a:endParaRPr lang="el-GR"/>
              </a:p>
            </p:txBody>
          </p:sp>
          <p:sp>
            <p:nvSpPr>
              <p:cNvPr id="58066" name="Rectangle 722"/>
              <p:cNvSpPr>
                <a:spLocks noChangeArrowheads="1"/>
              </p:cNvSpPr>
              <p:nvPr/>
            </p:nvSpPr>
            <p:spPr bwMode="auto">
              <a:xfrm>
                <a:off x="3772" y="1686"/>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8067" name="Rectangle 723"/>
              <p:cNvSpPr>
                <a:spLocks noChangeArrowheads="1"/>
              </p:cNvSpPr>
              <p:nvPr/>
            </p:nvSpPr>
            <p:spPr bwMode="auto">
              <a:xfrm>
                <a:off x="2091" y="1496"/>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8068" name="Rectangle 724"/>
              <p:cNvSpPr>
                <a:spLocks noChangeArrowheads="1"/>
              </p:cNvSpPr>
              <p:nvPr/>
            </p:nvSpPr>
            <p:spPr bwMode="auto">
              <a:xfrm>
                <a:off x="2212" y="1436"/>
                <a:ext cx="30" cy="31"/>
              </a:xfrm>
              <a:prstGeom prst="rect">
                <a:avLst/>
              </a:prstGeom>
              <a:solidFill>
                <a:srgbClr val="000000"/>
              </a:solidFill>
              <a:ln w="1588">
                <a:solidFill>
                  <a:srgbClr val="008000"/>
                </a:solidFill>
                <a:miter lim="800000"/>
                <a:headEnd/>
                <a:tailEnd/>
              </a:ln>
            </p:spPr>
            <p:txBody>
              <a:bodyPr/>
              <a:lstStyle/>
              <a:p>
                <a:endParaRPr lang="el-GR"/>
              </a:p>
            </p:txBody>
          </p:sp>
          <p:sp>
            <p:nvSpPr>
              <p:cNvPr id="58069" name="Rectangle 725"/>
              <p:cNvSpPr>
                <a:spLocks noChangeArrowheads="1"/>
              </p:cNvSpPr>
              <p:nvPr/>
            </p:nvSpPr>
            <p:spPr bwMode="auto">
              <a:xfrm>
                <a:off x="2379" y="1426"/>
                <a:ext cx="31" cy="30"/>
              </a:xfrm>
              <a:prstGeom prst="rect">
                <a:avLst/>
              </a:prstGeom>
              <a:solidFill>
                <a:srgbClr val="000000"/>
              </a:solidFill>
              <a:ln w="1588">
                <a:solidFill>
                  <a:srgbClr val="008000"/>
                </a:solidFill>
                <a:miter lim="800000"/>
                <a:headEnd/>
                <a:tailEnd/>
              </a:ln>
            </p:spPr>
            <p:txBody>
              <a:bodyPr/>
              <a:lstStyle/>
              <a:p>
                <a:endParaRPr lang="el-GR"/>
              </a:p>
            </p:txBody>
          </p:sp>
          <p:sp>
            <p:nvSpPr>
              <p:cNvPr id="58070" name="Rectangle 726"/>
              <p:cNvSpPr>
                <a:spLocks noChangeArrowheads="1"/>
              </p:cNvSpPr>
              <p:nvPr/>
            </p:nvSpPr>
            <p:spPr bwMode="auto">
              <a:xfrm>
                <a:off x="2558" y="1470"/>
                <a:ext cx="30" cy="31"/>
              </a:xfrm>
              <a:prstGeom prst="rect">
                <a:avLst/>
              </a:prstGeom>
              <a:solidFill>
                <a:srgbClr val="000000"/>
              </a:solidFill>
              <a:ln w="1588">
                <a:solidFill>
                  <a:srgbClr val="008000"/>
                </a:solidFill>
                <a:miter lim="800000"/>
                <a:headEnd/>
                <a:tailEnd/>
              </a:ln>
            </p:spPr>
            <p:txBody>
              <a:bodyPr/>
              <a:lstStyle/>
              <a:p>
                <a:endParaRPr lang="el-GR"/>
              </a:p>
            </p:txBody>
          </p:sp>
          <p:sp>
            <p:nvSpPr>
              <p:cNvPr id="58071" name="Rectangle 727"/>
              <p:cNvSpPr>
                <a:spLocks noChangeArrowheads="1"/>
              </p:cNvSpPr>
              <p:nvPr/>
            </p:nvSpPr>
            <p:spPr bwMode="auto">
              <a:xfrm>
                <a:off x="2705" y="1570"/>
                <a:ext cx="31" cy="30"/>
              </a:xfrm>
              <a:prstGeom prst="rect">
                <a:avLst/>
              </a:prstGeom>
              <a:solidFill>
                <a:srgbClr val="000000"/>
              </a:solidFill>
              <a:ln w="1588">
                <a:solidFill>
                  <a:srgbClr val="008000"/>
                </a:solidFill>
                <a:miter lim="800000"/>
                <a:headEnd/>
                <a:tailEnd/>
              </a:ln>
            </p:spPr>
            <p:txBody>
              <a:bodyPr/>
              <a:lstStyle/>
              <a:p>
                <a:endParaRPr lang="el-GR"/>
              </a:p>
            </p:txBody>
          </p:sp>
          <p:sp>
            <p:nvSpPr>
              <p:cNvPr id="58072" name="Rectangle 728"/>
              <p:cNvSpPr>
                <a:spLocks noChangeArrowheads="1"/>
              </p:cNvSpPr>
              <p:nvPr/>
            </p:nvSpPr>
            <p:spPr bwMode="auto">
              <a:xfrm>
                <a:off x="2752" y="1801"/>
                <a:ext cx="30" cy="31"/>
              </a:xfrm>
              <a:prstGeom prst="rect">
                <a:avLst/>
              </a:prstGeom>
              <a:solidFill>
                <a:srgbClr val="000000"/>
              </a:solidFill>
              <a:ln w="1588">
                <a:solidFill>
                  <a:srgbClr val="008000"/>
                </a:solidFill>
                <a:miter lim="800000"/>
                <a:headEnd/>
                <a:tailEnd/>
              </a:ln>
            </p:spPr>
            <p:txBody>
              <a:bodyPr/>
              <a:lstStyle/>
              <a:p>
                <a:endParaRPr lang="el-GR"/>
              </a:p>
            </p:txBody>
          </p:sp>
          <p:sp>
            <p:nvSpPr>
              <p:cNvPr id="58073" name="Rectangle 729"/>
              <p:cNvSpPr>
                <a:spLocks noChangeArrowheads="1"/>
              </p:cNvSpPr>
              <p:nvPr/>
            </p:nvSpPr>
            <p:spPr bwMode="auto">
              <a:xfrm>
                <a:off x="2693" y="2046"/>
                <a:ext cx="31" cy="30"/>
              </a:xfrm>
              <a:prstGeom prst="rect">
                <a:avLst/>
              </a:prstGeom>
              <a:solidFill>
                <a:srgbClr val="000000"/>
              </a:solidFill>
              <a:ln w="1588">
                <a:solidFill>
                  <a:srgbClr val="008000"/>
                </a:solidFill>
                <a:miter lim="800000"/>
                <a:headEnd/>
                <a:tailEnd/>
              </a:ln>
            </p:spPr>
            <p:txBody>
              <a:bodyPr/>
              <a:lstStyle/>
              <a:p>
                <a:endParaRPr lang="el-GR"/>
              </a:p>
            </p:txBody>
          </p:sp>
          <p:sp>
            <p:nvSpPr>
              <p:cNvPr id="58074" name="Rectangle 730"/>
              <p:cNvSpPr>
                <a:spLocks noChangeArrowheads="1"/>
              </p:cNvSpPr>
              <p:nvPr/>
            </p:nvSpPr>
            <p:spPr bwMode="auto">
              <a:xfrm>
                <a:off x="2623" y="2244"/>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8075" name="Rectangle 731"/>
              <p:cNvSpPr>
                <a:spLocks noChangeArrowheads="1"/>
              </p:cNvSpPr>
              <p:nvPr/>
            </p:nvSpPr>
            <p:spPr bwMode="auto">
              <a:xfrm>
                <a:off x="2669" y="2318"/>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8076" name="Rectangle 732"/>
              <p:cNvSpPr>
                <a:spLocks noChangeArrowheads="1"/>
              </p:cNvSpPr>
              <p:nvPr/>
            </p:nvSpPr>
            <p:spPr bwMode="auto">
              <a:xfrm>
                <a:off x="2735" y="2365"/>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8077" name="Rectangle 733"/>
              <p:cNvSpPr>
                <a:spLocks noChangeArrowheads="1"/>
              </p:cNvSpPr>
              <p:nvPr/>
            </p:nvSpPr>
            <p:spPr bwMode="auto">
              <a:xfrm>
                <a:off x="3619" y="1476"/>
                <a:ext cx="31" cy="31"/>
              </a:xfrm>
              <a:prstGeom prst="rect">
                <a:avLst/>
              </a:prstGeom>
              <a:solidFill>
                <a:srgbClr val="000000"/>
              </a:solidFill>
              <a:ln w="1588">
                <a:solidFill>
                  <a:srgbClr val="008000"/>
                </a:solidFill>
                <a:miter lim="800000"/>
                <a:headEnd/>
                <a:tailEnd/>
              </a:ln>
            </p:spPr>
            <p:txBody>
              <a:bodyPr/>
              <a:lstStyle/>
              <a:p>
                <a:endParaRPr lang="el-GR"/>
              </a:p>
            </p:txBody>
          </p:sp>
          <p:sp>
            <p:nvSpPr>
              <p:cNvPr id="58078" name="Rectangle 734"/>
              <p:cNvSpPr>
                <a:spLocks noChangeArrowheads="1"/>
              </p:cNvSpPr>
              <p:nvPr/>
            </p:nvSpPr>
            <p:spPr bwMode="auto">
              <a:xfrm>
                <a:off x="3478" y="1424"/>
                <a:ext cx="30" cy="31"/>
              </a:xfrm>
              <a:prstGeom prst="rect">
                <a:avLst/>
              </a:prstGeom>
              <a:solidFill>
                <a:srgbClr val="000000"/>
              </a:solidFill>
              <a:ln w="1588">
                <a:solidFill>
                  <a:srgbClr val="008000"/>
                </a:solidFill>
                <a:miter lim="800000"/>
                <a:headEnd/>
                <a:tailEnd/>
              </a:ln>
            </p:spPr>
            <p:txBody>
              <a:bodyPr/>
              <a:lstStyle/>
              <a:p>
                <a:endParaRPr lang="el-GR"/>
              </a:p>
            </p:txBody>
          </p:sp>
          <p:sp>
            <p:nvSpPr>
              <p:cNvPr id="58079" name="Rectangle 735"/>
              <p:cNvSpPr>
                <a:spLocks noChangeArrowheads="1"/>
              </p:cNvSpPr>
              <p:nvPr/>
            </p:nvSpPr>
            <p:spPr bwMode="auto">
              <a:xfrm>
                <a:off x="3302" y="1417"/>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8080" name="Rectangle 736"/>
              <p:cNvSpPr>
                <a:spLocks noChangeArrowheads="1"/>
              </p:cNvSpPr>
              <p:nvPr/>
            </p:nvSpPr>
            <p:spPr bwMode="auto">
              <a:xfrm>
                <a:off x="3125" y="1458"/>
                <a:ext cx="30" cy="31"/>
              </a:xfrm>
              <a:prstGeom prst="rect">
                <a:avLst/>
              </a:prstGeom>
              <a:solidFill>
                <a:srgbClr val="000000"/>
              </a:solidFill>
              <a:ln w="1588">
                <a:solidFill>
                  <a:srgbClr val="008000"/>
                </a:solidFill>
                <a:miter lim="800000"/>
                <a:headEnd/>
                <a:tailEnd/>
              </a:ln>
            </p:spPr>
            <p:txBody>
              <a:bodyPr/>
              <a:lstStyle/>
              <a:p>
                <a:endParaRPr lang="el-GR"/>
              </a:p>
            </p:txBody>
          </p:sp>
          <p:sp>
            <p:nvSpPr>
              <p:cNvPr id="58081" name="Rectangle 737"/>
              <p:cNvSpPr>
                <a:spLocks noChangeArrowheads="1"/>
              </p:cNvSpPr>
              <p:nvPr/>
            </p:nvSpPr>
            <p:spPr bwMode="auto">
              <a:xfrm>
                <a:off x="2984" y="1556"/>
                <a:ext cx="31" cy="31"/>
              </a:xfrm>
              <a:prstGeom prst="rect">
                <a:avLst/>
              </a:prstGeom>
              <a:solidFill>
                <a:srgbClr val="000000"/>
              </a:solidFill>
              <a:ln w="1588">
                <a:solidFill>
                  <a:srgbClr val="008000"/>
                </a:solidFill>
                <a:miter lim="800000"/>
                <a:headEnd/>
                <a:tailEnd/>
              </a:ln>
            </p:spPr>
            <p:txBody>
              <a:bodyPr/>
              <a:lstStyle/>
              <a:p>
                <a:endParaRPr lang="el-GR"/>
              </a:p>
            </p:txBody>
          </p:sp>
          <p:sp>
            <p:nvSpPr>
              <p:cNvPr id="58082" name="Rectangle 738"/>
              <p:cNvSpPr>
                <a:spLocks noChangeArrowheads="1"/>
              </p:cNvSpPr>
              <p:nvPr/>
            </p:nvSpPr>
            <p:spPr bwMode="auto">
              <a:xfrm>
                <a:off x="2968" y="1793"/>
                <a:ext cx="31" cy="30"/>
              </a:xfrm>
              <a:prstGeom prst="rect">
                <a:avLst/>
              </a:prstGeom>
              <a:solidFill>
                <a:srgbClr val="000000"/>
              </a:solidFill>
              <a:ln w="1588">
                <a:solidFill>
                  <a:srgbClr val="008000"/>
                </a:solidFill>
                <a:miter lim="800000"/>
                <a:headEnd/>
                <a:tailEnd/>
              </a:ln>
            </p:spPr>
            <p:txBody>
              <a:bodyPr/>
              <a:lstStyle/>
              <a:p>
                <a:endParaRPr lang="el-GR"/>
              </a:p>
            </p:txBody>
          </p:sp>
          <p:sp>
            <p:nvSpPr>
              <p:cNvPr id="58083" name="Rectangle 739"/>
              <p:cNvSpPr>
                <a:spLocks noChangeArrowheads="1"/>
              </p:cNvSpPr>
              <p:nvPr/>
            </p:nvSpPr>
            <p:spPr bwMode="auto">
              <a:xfrm>
                <a:off x="3050" y="2035"/>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8084" name="Rectangle 740"/>
              <p:cNvSpPr>
                <a:spLocks noChangeArrowheads="1"/>
              </p:cNvSpPr>
              <p:nvPr/>
            </p:nvSpPr>
            <p:spPr bwMode="auto">
              <a:xfrm>
                <a:off x="3136" y="2229"/>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8085" name="Rectangle 741"/>
              <p:cNvSpPr>
                <a:spLocks noChangeArrowheads="1"/>
              </p:cNvSpPr>
              <p:nvPr/>
            </p:nvSpPr>
            <p:spPr bwMode="auto">
              <a:xfrm>
                <a:off x="3095" y="2296"/>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8086" name="Rectangle 742"/>
              <p:cNvSpPr>
                <a:spLocks noChangeArrowheads="1"/>
              </p:cNvSpPr>
              <p:nvPr/>
            </p:nvSpPr>
            <p:spPr bwMode="auto">
              <a:xfrm>
                <a:off x="3031" y="2341"/>
                <a:ext cx="31" cy="30"/>
              </a:xfrm>
              <a:prstGeom prst="rect">
                <a:avLst/>
              </a:prstGeom>
              <a:solidFill>
                <a:srgbClr val="000000"/>
              </a:solidFill>
              <a:ln w="1588">
                <a:solidFill>
                  <a:srgbClr val="008000"/>
                </a:solidFill>
                <a:miter lim="800000"/>
                <a:headEnd/>
                <a:tailEnd/>
              </a:ln>
            </p:spPr>
            <p:txBody>
              <a:bodyPr/>
              <a:lstStyle/>
              <a:p>
                <a:endParaRPr lang="el-GR"/>
              </a:p>
            </p:txBody>
          </p:sp>
          <p:sp>
            <p:nvSpPr>
              <p:cNvPr id="58087" name="Rectangle 743"/>
              <p:cNvSpPr>
                <a:spLocks noChangeArrowheads="1"/>
              </p:cNvSpPr>
              <p:nvPr/>
            </p:nvSpPr>
            <p:spPr bwMode="auto">
              <a:xfrm>
                <a:off x="2577" y="2652"/>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8088" name="Rectangle 744"/>
              <p:cNvSpPr>
                <a:spLocks noChangeArrowheads="1"/>
              </p:cNvSpPr>
              <p:nvPr/>
            </p:nvSpPr>
            <p:spPr bwMode="auto">
              <a:xfrm>
                <a:off x="3187" y="2631"/>
                <a:ext cx="30" cy="31"/>
              </a:xfrm>
              <a:prstGeom prst="rect">
                <a:avLst/>
              </a:prstGeom>
              <a:solidFill>
                <a:srgbClr val="000000"/>
              </a:solidFill>
              <a:ln w="1588">
                <a:solidFill>
                  <a:srgbClr val="008000"/>
                </a:solidFill>
                <a:miter lim="800000"/>
                <a:headEnd/>
                <a:tailEnd/>
              </a:ln>
            </p:spPr>
            <p:txBody>
              <a:bodyPr/>
              <a:lstStyle/>
              <a:p>
                <a:endParaRPr lang="el-GR"/>
              </a:p>
            </p:txBody>
          </p:sp>
          <p:sp>
            <p:nvSpPr>
              <p:cNvPr id="58089" name="Rectangle 745"/>
              <p:cNvSpPr>
                <a:spLocks noChangeArrowheads="1"/>
              </p:cNvSpPr>
              <p:nvPr/>
            </p:nvSpPr>
            <p:spPr bwMode="auto">
              <a:xfrm>
                <a:off x="2898" y="2628"/>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8090" name="Rectangle 746"/>
              <p:cNvSpPr>
                <a:spLocks noChangeArrowheads="1"/>
              </p:cNvSpPr>
              <p:nvPr/>
            </p:nvSpPr>
            <p:spPr bwMode="auto">
              <a:xfrm>
                <a:off x="2703" y="2606"/>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8091" name="Rectangle 747"/>
              <p:cNvSpPr>
                <a:spLocks noChangeArrowheads="1"/>
              </p:cNvSpPr>
              <p:nvPr/>
            </p:nvSpPr>
            <p:spPr bwMode="auto">
              <a:xfrm>
                <a:off x="2811" y="2590"/>
                <a:ext cx="30" cy="31"/>
              </a:xfrm>
              <a:prstGeom prst="rect">
                <a:avLst/>
              </a:prstGeom>
              <a:solidFill>
                <a:srgbClr val="000000"/>
              </a:solidFill>
              <a:ln w="1588">
                <a:solidFill>
                  <a:srgbClr val="008000"/>
                </a:solidFill>
                <a:miter lim="800000"/>
                <a:headEnd/>
                <a:tailEnd/>
              </a:ln>
            </p:spPr>
            <p:txBody>
              <a:bodyPr/>
              <a:lstStyle/>
              <a:p>
                <a:endParaRPr lang="el-GR"/>
              </a:p>
            </p:txBody>
          </p:sp>
          <p:sp>
            <p:nvSpPr>
              <p:cNvPr id="58092" name="Rectangle 748"/>
              <p:cNvSpPr>
                <a:spLocks noChangeArrowheads="1"/>
              </p:cNvSpPr>
              <p:nvPr/>
            </p:nvSpPr>
            <p:spPr bwMode="auto">
              <a:xfrm>
                <a:off x="3067" y="2602"/>
                <a:ext cx="30" cy="31"/>
              </a:xfrm>
              <a:prstGeom prst="rect">
                <a:avLst/>
              </a:prstGeom>
              <a:solidFill>
                <a:srgbClr val="000000"/>
              </a:solidFill>
              <a:ln w="1588">
                <a:solidFill>
                  <a:srgbClr val="008000"/>
                </a:solidFill>
                <a:miter lim="800000"/>
                <a:headEnd/>
                <a:tailEnd/>
              </a:ln>
            </p:spPr>
            <p:txBody>
              <a:bodyPr/>
              <a:lstStyle/>
              <a:p>
                <a:endParaRPr lang="el-GR"/>
              </a:p>
            </p:txBody>
          </p:sp>
          <p:sp>
            <p:nvSpPr>
              <p:cNvPr id="58093" name="Rectangle 749"/>
              <p:cNvSpPr>
                <a:spLocks noChangeArrowheads="1"/>
              </p:cNvSpPr>
              <p:nvPr/>
            </p:nvSpPr>
            <p:spPr bwMode="auto">
              <a:xfrm>
                <a:off x="2970" y="2590"/>
                <a:ext cx="30" cy="31"/>
              </a:xfrm>
              <a:prstGeom prst="rect">
                <a:avLst/>
              </a:prstGeom>
              <a:solidFill>
                <a:srgbClr val="000000"/>
              </a:solidFill>
              <a:ln w="1588">
                <a:solidFill>
                  <a:srgbClr val="008000"/>
                </a:solidFill>
                <a:miter lim="800000"/>
                <a:headEnd/>
                <a:tailEnd/>
              </a:ln>
            </p:spPr>
            <p:txBody>
              <a:bodyPr/>
              <a:lstStyle/>
              <a:p>
                <a:endParaRPr lang="el-GR"/>
              </a:p>
            </p:txBody>
          </p:sp>
          <p:sp>
            <p:nvSpPr>
              <p:cNvPr id="58094" name="Rectangle 750"/>
              <p:cNvSpPr>
                <a:spLocks noChangeArrowheads="1"/>
              </p:cNvSpPr>
              <p:nvPr/>
            </p:nvSpPr>
            <p:spPr bwMode="auto">
              <a:xfrm>
                <a:off x="2693" y="2725"/>
                <a:ext cx="31" cy="30"/>
              </a:xfrm>
              <a:prstGeom prst="rect">
                <a:avLst/>
              </a:prstGeom>
              <a:solidFill>
                <a:srgbClr val="000000"/>
              </a:solidFill>
              <a:ln w="1588">
                <a:solidFill>
                  <a:srgbClr val="008000"/>
                </a:solidFill>
                <a:miter lim="800000"/>
                <a:headEnd/>
                <a:tailEnd/>
              </a:ln>
            </p:spPr>
            <p:txBody>
              <a:bodyPr/>
              <a:lstStyle/>
              <a:p>
                <a:endParaRPr lang="el-GR"/>
              </a:p>
            </p:txBody>
          </p:sp>
          <p:sp>
            <p:nvSpPr>
              <p:cNvPr id="58095" name="Rectangle 751"/>
              <p:cNvSpPr>
                <a:spLocks noChangeArrowheads="1"/>
              </p:cNvSpPr>
              <p:nvPr/>
            </p:nvSpPr>
            <p:spPr bwMode="auto">
              <a:xfrm>
                <a:off x="2825" y="2758"/>
                <a:ext cx="31" cy="30"/>
              </a:xfrm>
              <a:prstGeom prst="rect">
                <a:avLst/>
              </a:prstGeom>
              <a:solidFill>
                <a:srgbClr val="000000"/>
              </a:solidFill>
              <a:ln w="1588">
                <a:solidFill>
                  <a:srgbClr val="008000"/>
                </a:solidFill>
                <a:miter lim="800000"/>
                <a:headEnd/>
                <a:tailEnd/>
              </a:ln>
            </p:spPr>
            <p:txBody>
              <a:bodyPr/>
              <a:lstStyle/>
              <a:p>
                <a:endParaRPr lang="el-GR"/>
              </a:p>
            </p:txBody>
          </p:sp>
          <p:sp>
            <p:nvSpPr>
              <p:cNvPr id="58096" name="Rectangle 752"/>
              <p:cNvSpPr>
                <a:spLocks noChangeArrowheads="1"/>
              </p:cNvSpPr>
              <p:nvPr/>
            </p:nvSpPr>
            <p:spPr bwMode="auto">
              <a:xfrm>
                <a:off x="2943" y="2750"/>
                <a:ext cx="30" cy="31"/>
              </a:xfrm>
              <a:prstGeom prst="rect">
                <a:avLst/>
              </a:prstGeom>
              <a:solidFill>
                <a:srgbClr val="000000"/>
              </a:solidFill>
              <a:ln w="1588">
                <a:solidFill>
                  <a:srgbClr val="008000"/>
                </a:solidFill>
                <a:miter lim="800000"/>
                <a:headEnd/>
                <a:tailEnd/>
              </a:ln>
            </p:spPr>
            <p:txBody>
              <a:bodyPr/>
              <a:lstStyle/>
              <a:p>
                <a:endParaRPr lang="el-GR"/>
              </a:p>
            </p:txBody>
          </p:sp>
          <p:sp>
            <p:nvSpPr>
              <p:cNvPr id="58097" name="Rectangle 753"/>
              <p:cNvSpPr>
                <a:spLocks noChangeArrowheads="1"/>
              </p:cNvSpPr>
              <p:nvPr/>
            </p:nvSpPr>
            <p:spPr bwMode="auto">
              <a:xfrm>
                <a:off x="3065" y="2708"/>
                <a:ext cx="31" cy="30"/>
              </a:xfrm>
              <a:prstGeom prst="rect">
                <a:avLst/>
              </a:prstGeom>
              <a:solidFill>
                <a:srgbClr val="000000"/>
              </a:solidFill>
              <a:ln w="1588">
                <a:solidFill>
                  <a:srgbClr val="008000"/>
                </a:solidFill>
                <a:miter lim="800000"/>
                <a:headEnd/>
                <a:tailEnd/>
              </a:ln>
            </p:spPr>
            <p:txBody>
              <a:bodyPr/>
              <a:lstStyle/>
              <a:p>
                <a:endParaRPr lang="el-GR"/>
              </a:p>
            </p:txBody>
          </p:sp>
          <p:sp>
            <p:nvSpPr>
              <p:cNvPr id="58098" name="Rectangle 754"/>
              <p:cNvSpPr>
                <a:spLocks noChangeArrowheads="1"/>
              </p:cNvSpPr>
              <p:nvPr/>
            </p:nvSpPr>
            <p:spPr bwMode="auto">
              <a:xfrm>
                <a:off x="2895" y="2385"/>
                <a:ext cx="30" cy="31"/>
              </a:xfrm>
              <a:prstGeom prst="rect">
                <a:avLst/>
              </a:prstGeom>
              <a:solidFill>
                <a:srgbClr val="000000"/>
              </a:solidFill>
              <a:ln w="1588">
                <a:solidFill>
                  <a:srgbClr val="008000"/>
                </a:solidFill>
                <a:miter lim="800000"/>
                <a:headEnd/>
                <a:tailEnd/>
              </a:ln>
            </p:spPr>
            <p:txBody>
              <a:bodyPr/>
              <a:lstStyle/>
              <a:p>
                <a:endParaRPr lang="el-GR"/>
              </a:p>
            </p:txBody>
          </p:sp>
          <p:sp>
            <p:nvSpPr>
              <p:cNvPr id="58099" name="Rectangle 755"/>
              <p:cNvSpPr>
                <a:spLocks noChangeArrowheads="1"/>
              </p:cNvSpPr>
              <p:nvPr/>
            </p:nvSpPr>
            <p:spPr bwMode="auto">
              <a:xfrm>
                <a:off x="2730" y="2295"/>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58100" name="Rectangle 756"/>
              <p:cNvSpPr>
                <a:spLocks noChangeArrowheads="1"/>
              </p:cNvSpPr>
              <p:nvPr/>
            </p:nvSpPr>
            <p:spPr bwMode="auto">
              <a:xfrm>
                <a:off x="3042" y="2281"/>
                <a:ext cx="31" cy="30"/>
              </a:xfrm>
              <a:prstGeom prst="rect">
                <a:avLst/>
              </a:prstGeom>
              <a:solidFill>
                <a:srgbClr val="000000"/>
              </a:solidFill>
              <a:ln w="1588">
                <a:solidFill>
                  <a:srgbClr val="008000"/>
                </a:solidFill>
                <a:miter lim="800000"/>
                <a:headEnd/>
                <a:tailEnd/>
              </a:ln>
            </p:spPr>
            <p:txBody>
              <a:bodyPr/>
              <a:lstStyle/>
              <a:p>
                <a:endParaRPr lang="el-GR"/>
              </a:p>
            </p:txBody>
          </p:sp>
        </p:gr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1972" name="Picture 4"/>
          <p:cNvPicPr>
            <a:picLocks noChangeAspect="1" noChangeArrowheads="1"/>
          </p:cNvPicPr>
          <p:nvPr/>
        </p:nvPicPr>
        <p:blipFill>
          <a:blip r:embed="rId3" cstate="screen"/>
          <a:srcRect/>
          <a:stretch>
            <a:fillRect/>
          </a:stretch>
        </p:blipFill>
        <p:spPr bwMode="auto">
          <a:xfrm>
            <a:off x="2406650" y="341313"/>
            <a:ext cx="2112963" cy="2732087"/>
          </a:xfrm>
          <a:prstGeom prst="rect">
            <a:avLst/>
          </a:prstGeom>
          <a:noFill/>
          <a:ln w="12700">
            <a:solidFill>
              <a:schemeClr val="hlink"/>
            </a:solidFill>
            <a:miter lim="800000"/>
            <a:headEnd/>
            <a:tailEnd/>
          </a:ln>
        </p:spPr>
      </p:pic>
      <p:pic>
        <p:nvPicPr>
          <p:cNvPr id="211973" name="Picture 5"/>
          <p:cNvPicPr>
            <a:picLocks noChangeAspect="1" noChangeArrowheads="1"/>
          </p:cNvPicPr>
          <p:nvPr/>
        </p:nvPicPr>
        <p:blipFill>
          <a:blip r:embed="rId4" cstate="screen"/>
          <a:srcRect/>
          <a:stretch>
            <a:fillRect/>
          </a:stretch>
        </p:blipFill>
        <p:spPr bwMode="auto">
          <a:xfrm>
            <a:off x="88900" y="341313"/>
            <a:ext cx="2228850" cy="2732087"/>
          </a:xfrm>
          <a:prstGeom prst="rect">
            <a:avLst/>
          </a:prstGeom>
          <a:noFill/>
          <a:ln w="12700">
            <a:solidFill>
              <a:schemeClr val="hlink"/>
            </a:solidFill>
            <a:miter lim="800000"/>
            <a:headEnd/>
            <a:tailEnd/>
          </a:ln>
        </p:spPr>
      </p:pic>
      <p:sp>
        <p:nvSpPr>
          <p:cNvPr id="211975" name="Text Box 7"/>
          <p:cNvSpPr txBox="1">
            <a:spLocks noChangeArrowheads="1"/>
          </p:cNvSpPr>
          <p:nvPr/>
        </p:nvSpPr>
        <p:spPr bwMode="auto">
          <a:xfrm>
            <a:off x="2408238" y="3341688"/>
            <a:ext cx="4325937" cy="2771775"/>
          </a:xfrm>
          <a:prstGeom prst="rect">
            <a:avLst/>
          </a:prstGeom>
          <a:noFill/>
          <a:ln w="9525">
            <a:noFill/>
            <a:miter lim="800000"/>
            <a:headEnd/>
            <a:tailEnd/>
          </a:ln>
          <a:effectLst/>
        </p:spPr>
        <p:txBody>
          <a:bodyPr wrap="none">
            <a:spAutoFit/>
          </a:bodyPr>
          <a:lstStyle/>
          <a:p>
            <a:pPr marL="268288" indent="-268288"/>
            <a:r>
              <a:rPr lang="el-GR" sz="2200"/>
              <a:t>Ποιος έχει:</a:t>
            </a:r>
          </a:p>
          <a:p>
            <a:pPr marL="268288" indent="-268288">
              <a:buFontTx/>
              <a:buChar char="•"/>
            </a:pPr>
            <a:r>
              <a:rPr lang="el-GR" sz="2200"/>
              <a:t>αυξημένη κατακόρυφη πρόταξη;</a:t>
            </a:r>
          </a:p>
          <a:p>
            <a:pPr marL="268288" indent="-268288">
              <a:buFontTx/>
              <a:buChar char="•"/>
            </a:pPr>
            <a:r>
              <a:rPr lang="el-GR" sz="2200"/>
              <a:t>στενό οδοντικό τόξο;</a:t>
            </a:r>
          </a:p>
          <a:p>
            <a:pPr marL="268288" indent="-268288">
              <a:buFontTx/>
              <a:buChar char="•"/>
            </a:pPr>
            <a:r>
              <a:rPr lang="el-GR" sz="2200"/>
              <a:t>οπισθογναθισμό της κάτω γνάθου;</a:t>
            </a:r>
          </a:p>
          <a:p>
            <a:pPr marL="268288" indent="-268288">
              <a:buFontTx/>
              <a:buChar char="•"/>
            </a:pPr>
            <a:r>
              <a:rPr lang="el-GR" sz="2200"/>
              <a:t>ουλοχαμόγελο;</a:t>
            </a:r>
          </a:p>
          <a:p>
            <a:pPr marL="268288" indent="-268288">
              <a:buFontTx/>
              <a:buChar char="•"/>
            </a:pPr>
            <a:r>
              <a:rPr lang="el-GR" sz="2200"/>
              <a:t>μεγάλη δύναμη δήξης;</a:t>
            </a:r>
          </a:p>
          <a:p>
            <a:pPr marL="268288" indent="-268288">
              <a:buFontTx/>
              <a:buChar char="•"/>
            </a:pPr>
            <a:r>
              <a:rPr lang="el-GR" sz="2200"/>
              <a:t>στοματική αναπνοή;</a:t>
            </a:r>
          </a:p>
          <a:p>
            <a:pPr marL="268288" indent="-268288">
              <a:buFontTx/>
              <a:buChar char="•"/>
            </a:pPr>
            <a:r>
              <a:rPr lang="el-GR" sz="2200"/>
              <a:t>αλλεργίες; …</a:t>
            </a:r>
          </a:p>
        </p:txBody>
      </p:sp>
      <p:pic>
        <p:nvPicPr>
          <p:cNvPr id="211978" name="Picture 10"/>
          <p:cNvPicPr>
            <a:picLocks noChangeAspect="1" noChangeArrowheads="1"/>
          </p:cNvPicPr>
          <p:nvPr/>
        </p:nvPicPr>
        <p:blipFill>
          <a:blip r:embed="rId5" cstate="screen"/>
          <a:srcRect/>
          <a:stretch>
            <a:fillRect/>
          </a:stretch>
        </p:blipFill>
        <p:spPr bwMode="auto">
          <a:xfrm>
            <a:off x="4608513" y="341313"/>
            <a:ext cx="2224087" cy="2728912"/>
          </a:xfrm>
          <a:prstGeom prst="rect">
            <a:avLst/>
          </a:prstGeom>
          <a:noFill/>
          <a:ln w="12700">
            <a:solidFill>
              <a:schemeClr val="hlink"/>
            </a:solidFill>
            <a:miter lim="800000"/>
            <a:headEnd/>
            <a:tailEnd/>
          </a:ln>
        </p:spPr>
      </p:pic>
      <p:pic>
        <p:nvPicPr>
          <p:cNvPr id="211979" name="Picture 11"/>
          <p:cNvPicPr>
            <a:picLocks noChangeAspect="1" noChangeArrowheads="1"/>
          </p:cNvPicPr>
          <p:nvPr/>
        </p:nvPicPr>
        <p:blipFill>
          <a:blip r:embed="rId6" cstate="screen"/>
          <a:srcRect/>
          <a:stretch>
            <a:fillRect/>
          </a:stretch>
        </p:blipFill>
        <p:spPr bwMode="auto">
          <a:xfrm>
            <a:off x="6921500" y="341313"/>
            <a:ext cx="2133600" cy="2727325"/>
          </a:xfrm>
          <a:prstGeom prst="rect">
            <a:avLst/>
          </a:prstGeom>
          <a:noFill/>
          <a:ln w="12700">
            <a:solidFill>
              <a:schemeClr val="hlink"/>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197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197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197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11975">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11975">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11975">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11975">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1197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975"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l-GR"/>
              <a:t>Ποικιλότητα σχήματος</a:t>
            </a:r>
          </a:p>
        </p:txBody>
      </p:sp>
      <p:grpSp>
        <p:nvGrpSpPr>
          <p:cNvPr id="13579" name="Group 267"/>
          <p:cNvGrpSpPr>
            <a:grpSpLocks/>
          </p:cNvGrpSpPr>
          <p:nvPr/>
        </p:nvGrpSpPr>
        <p:grpSpPr bwMode="auto">
          <a:xfrm>
            <a:off x="2649538" y="1460500"/>
            <a:ext cx="3844925" cy="4535488"/>
            <a:chOff x="1739" y="920"/>
            <a:chExt cx="2422" cy="2857"/>
          </a:xfrm>
        </p:grpSpPr>
        <p:sp>
          <p:nvSpPr>
            <p:cNvPr id="13567" name="Freeform 255"/>
            <p:cNvSpPr>
              <a:spLocks/>
            </p:cNvSpPr>
            <p:nvPr/>
          </p:nvSpPr>
          <p:spPr bwMode="auto">
            <a:xfrm>
              <a:off x="2885" y="973"/>
              <a:ext cx="274" cy="762"/>
            </a:xfrm>
            <a:custGeom>
              <a:avLst/>
              <a:gdLst/>
              <a:ahLst/>
              <a:cxnLst>
                <a:cxn ang="0">
                  <a:pos x="4" y="16"/>
                </a:cxn>
                <a:cxn ang="0">
                  <a:pos x="13" y="37"/>
                </a:cxn>
                <a:cxn ang="0">
                  <a:pos x="21" y="58"/>
                </a:cxn>
                <a:cxn ang="0">
                  <a:pos x="31" y="75"/>
                </a:cxn>
                <a:cxn ang="0">
                  <a:pos x="42" y="94"/>
                </a:cxn>
                <a:cxn ang="0">
                  <a:pos x="56" y="114"/>
                </a:cxn>
                <a:cxn ang="0">
                  <a:pos x="69" y="131"/>
                </a:cxn>
                <a:cxn ang="0">
                  <a:pos x="83" y="150"/>
                </a:cxn>
                <a:cxn ang="0">
                  <a:pos x="98" y="167"/>
                </a:cxn>
                <a:cxn ang="0">
                  <a:pos x="115" y="185"/>
                </a:cxn>
                <a:cxn ang="0">
                  <a:pos x="130" y="200"/>
                </a:cxn>
                <a:cxn ang="0">
                  <a:pos x="142" y="213"/>
                </a:cxn>
                <a:cxn ang="0">
                  <a:pos x="159" y="231"/>
                </a:cxn>
                <a:cxn ang="0">
                  <a:pos x="175" y="246"/>
                </a:cxn>
                <a:cxn ang="0">
                  <a:pos x="190" y="263"/>
                </a:cxn>
                <a:cxn ang="0">
                  <a:pos x="205" y="280"/>
                </a:cxn>
                <a:cxn ang="0">
                  <a:pos x="221" y="298"/>
                </a:cxn>
                <a:cxn ang="0">
                  <a:pos x="234" y="317"/>
                </a:cxn>
                <a:cxn ang="0">
                  <a:pos x="246" y="332"/>
                </a:cxn>
                <a:cxn ang="0">
                  <a:pos x="257" y="353"/>
                </a:cxn>
                <a:cxn ang="0">
                  <a:pos x="269" y="373"/>
                </a:cxn>
                <a:cxn ang="0">
                  <a:pos x="274" y="396"/>
                </a:cxn>
                <a:cxn ang="0">
                  <a:pos x="274" y="415"/>
                </a:cxn>
                <a:cxn ang="0">
                  <a:pos x="269" y="438"/>
                </a:cxn>
                <a:cxn ang="0">
                  <a:pos x="257" y="459"/>
                </a:cxn>
                <a:cxn ang="0">
                  <a:pos x="242" y="476"/>
                </a:cxn>
                <a:cxn ang="0">
                  <a:pos x="226" y="490"/>
                </a:cxn>
                <a:cxn ang="0">
                  <a:pos x="205" y="501"/>
                </a:cxn>
                <a:cxn ang="0">
                  <a:pos x="184" y="511"/>
                </a:cxn>
                <a:cxn ang="0">
                  <a:pos x="163" y="522"/>
                </a:cxn>
                <a:cxn ang="0">
                  <a:pos x="150" y="536"/>
                </a:cxn>
                <a:cxn ang="0">
                  <a:pos x="138" y="557"/>
                </a:cxn>
                <a:cxn ang="0">
                  <a:pos x="132" y="580"/>
                </a:cxn>
                <a:cxn ang="0">
                  <a:pos x="134" y="605"/>
                </a:cxn>
                <a:cxn ang="0">
                  <a:pos x="138" y="628"/>
                </a:cxn>
                <a:cxn ang="0">
                  <a:pos x="150" y="647"/>
                </a:cxn>
                <a:cxn ang="0">
                  <a:pos x="161" y="666"/>
                </a:cxn>
                <a:cxn ang="0">
                  <a:pos x="171" y="687"/>
                </a:cxn>
                <a:cxn ang="0">
                  <a:pos x="171" y="709"/>
                </a:cxn>
                <a:cxn ang="0">
                  <a:pos x="161" y="730"/>
                </a:cxn>
                <a:cxn ang="0">
                  <a:pos x="146" y="743"/>
                </a:cxn>
                <a:cxn ang="0">
                  <a:pos x="127" y="755"/>
                </a:cxn>
                <a:cxn ang="0">
                  <a:pos x="104" y="760"/>
                </a:cxn>
              </a:cxnLst>
              <a:rect l="0" t="0" r="r" b="b"/>
              <a:pathLst>
                <a:path w="274" h="762">
                  <a:moveTo>
                    <a:pt x="0" y="0"/>
                  </a:moveTo>
                  <a:lnTo>
                    <a:pt x="2" y="8"/>
                  </a:lnTo>
                  <a:lnTo>
                    <a:pt x="4" y="16"/>
                  </a:lnTo>
                  <a:lnTo>
                    <a:pt x="8" y="21"/>
                  </a:lnTo>
                  <a:lnTo>
                    <a:pt x="10" y="29"/>
                  </a:lnTo>
                  <a:lnTo>
                    <a:pt x="13" y="37"/>
                  </a:lnTo>
                  <a:lnTo>
                    <a:pt x="15" y="44"/>
                  </a:lnTo>
                  <a:lnTo>
                    <a:pt x="17" y="50"/>
                  </a:lnTo>
                  <a:lnTo>
                    <a:pt x="21" y="58"/>
                  </a:lnTo>
                  <a:lnTo>
                    <a:pt x="25" y="64"/>
                  </a:lnTo>
                  <a:lnTo>
                    <a:pt x="27" y="67"/>
                  </a:lnTo>
                  <a:lnTo>
                    <a:pt x="31" y="75"/>
                  </a:lnTo>
                  <a:lnTo>
                    <a:pt x="35" y="81"/>
                  </a:lnTo>
                  <a:lnTo>
                    <a:pt x="38" y="89"/>
                  </a:lnTo>
                  <a:lnTo>
                    <a:pt x="42" y="94"/>
                  </a:lnTo>
                  <a:lnTo>
                    <a:pt x="46" y="100"/>
                  </a:lnTo>
                  <a:lnTo>
                    <a:pt x="50" y="108"/>
                  </a:lnTo>
                  <a:lnTo>
                    <a:pt x="56" y="114"/>
                  </a:lnTo>
                  <a:lnTo>
                    <a:pt x="59" y="119"/>
                  </a:lnTo>
                  <a:lnTo>
                    <a:pt x="63" y="125"/>
                  </a:lnTo>
                  <a:lnTo>
                    <a:pt x="69" y="131"/>
                  </a:lnTo>
                  <a:lnTo>
                    <a:pt x="73" y="137"/>
                  </a:lnTo>
                  <a:lnTo>
                    <a:pt x="79" y="144"/>
                  </a:lnTo>
                  <a:lnTo>
                    <a:pt x="83" y="150"/>
                  </a:lnTo>
                  <a:lnTo>
                    <a:pt x="88" y="156"/>
                  </a:lnTo>
                  <a:lnTo>
                    <a:pt x="94" y="161"/>
                  </a:lnTo>
                  <a:lnTo>
                    <a:pt x="98" y="167"/>
                  </a:lnTo>
                  <a:lnTo>
                    <a:pt x="104" y="173"/>
                  </a:lnTo>
                  <a:lnTo>
                    <a:pt x="109" y="179"/>
                  </a:lnTo>
                  <a:lnTo>
                    <a:pt x="115" y="185"/>
                  </a:lnTo>
                  <a:lnTo>
                    <a:pt x="119" y="188"/>
                  </a:lnTo>
                  <a:lnTo>
                    <a:pt x="125" y="194"/>
                  </a:lnTo>
                  <a:lnTo>
                    <a:pt x="130" y="200"/>
                  </a:lnTo>
                  <a:lnTo>
                    <a:pt x="132" y="204"/>
                  </a:lnTo>
                  <a:lnTo>
                    <a:pt x="138" y="208"/>
                  </a:lnTo>
                  <a:lnTo>
                    <a:pt x="142" y="213"/>
                  </a:lnTo>
                  <a:lnTo>
                    <a:pt x="148" y="219"/>
                  </a:lnTo>
                  <a:lnTo>
                    <a:pt x="154" y="225"/>
                  </a:lnTo>
                  <a:lnTo>
                    <a:pt x="159" y="231"/>
                  </a:lnTo>
                  <a:lnTo>
                    <a:pt x="163" y="236"/>
                  </a:lnTo>
                  <a:lnTo>
                    <a:pt x="169" y="242"/>
                  </a:lnTo>
                  <a:lnTo>
                    <a:pt x="175" y="246"/>
                  </a:lnTo>
                  <a:lnTo>
                    <a:pt x="178" y="252"/>
                  </a:lnTo>
                  <a:lnTo>
                    <a:pt x="184" y="257"/>
                  </a:lnTo>
                  <a:lnTo>
                    <a:pt x="190" y="263"/>
                  </a:lnTo>
                  <a:lnTo>
                    <a:pt x="194" y="269"/>
                  </a:lnTo>
                  <a:lnTo>
                    <a:pt x="200" y="275"/>
                  </a:lnTo>
                  <a:lnTo>
                    <a:pt x="205" y="280"/>
                  </a:lnTo>
                  <a:lnTo>
                    <a:pt x="209" y="286"/>
                  </a:lnTo>
                  <a:lnTo>
                    <a:pt x="215" y="292"/>
                  </a:lnTo>
                  <a:lnTo>
                    <a:pt x="221" y="298"/>
                  </a:lnTo>
                  <a:lnTo>
                    <a:pt x="225" y="305"/>
                  </a:lnTo>
                  <a:lnTo>
                    <a:pt x="228" y="311"/>
                  </a:lnTo>
                  <a:lnTo>
                    <a:pt x="234" y="317"/>
                  </a:lnTo>
                  <a:lnTo>
                    <a:pt x="238" y="323"/>
                  </a:lnTo>
                  <a:lnTo>
                    <a:pt x="242" y="328"/>
                  </a:lnTo>
                  <a:lnTo>
                    <a:pt x="246" y="332"/>
                  </a:lnTo>
                  <a:lnTo>
                    <a:pt x="249" y="338"/>
                  </a:lnTo>
                  <a:lnTo>
                    <a:pt x="253" y="346"/>
                  </a:lnTo>
                  <a:lnTo>
                    <a:pt x="257" y="353"/>
                  </a:lnTo>
                  <a:lnTo>
                    <a:pt x="261" y="359"/>
                  </a:lnTo>
                  <a:lnTo>
                    <a:pt x="265" y="367"/>
                  </a:lnTo>
                  <a:lnTo>
                    <a:pt x="269" y="373"/>
                  </a:lnTo>
                  <a:lnTo>
                    <a:pt x="271" y="380"/>
                  </a:lnTo>
                  <a:lnTo>
                    <a:pt x="272" y="388"/>
                  </a:lnTo>
                  <a:lnTo>
                    <a:pt x="274" y="396"/>
                  </a:lnTo>
                  <a:lnTo>
                    <a:pt x="274" y="399"/>
                  </a:lnTo>
                  <a:lnTo>
                    <a:pt x="274" y="407"/>
                  </a:lnTo>
                  <a:lnTo>
                    <a:pt x="274" y="415"/>
                  </a:lnTo>
                  <a:lnTo>
                    <a:pt x="272" y="423"/>
                  </a:lnTo>
                  <a:lnTo>
                    <a:pt x="271" y="430"/>
                  </a:lnTo>
                  <a:lnTo>
                    <a:pt x="269" y="438"/>
                  </a:lnTo>
                  <a:lnTo>
                    <a:pt x="265" y="444"/>
                  </a:lnTo>
                  <a:lnTo>
                    <a:pt x="261" y="451"/>
                  </a:lnTo>
                  <a:lnTo>
                    <a:pt x="257" y="459"/>
                  </a:lnTo>
                  <a:lnTo>
                    <a:pt x="253" y="465"/>
                  </a:lnTo>
                  <a:lnTo>
                    <a:pt x="248" y="472"/>
                  </a:lnTo>
                  <a:lnTo>
                    <a:pt x="242" y="476"/>
                  </a:lnTo>
                  <a:lnTo>
                    <a:pt x="236" y="482"/>
                  </a:lnTo>
                  <a:lnTo>
                    <a:pt x="232" y="486"/>
                  </a:lnTo>
                  <a:lnTo>
                    <a:pt x="226" y="490"/>
                  </a:lnTo>
                  <a:lnTo>
                    <a:pt x="219" y="494"/>
                  </a:lnTo>
                  <a:lnTo>
                    <a:pt x="213" y="497"/>
                  </a:lnTo>
                  <a:lnTo>
                    <a:pt x="205" y="501"/>
                  </a:lnTo>
                  <a:lnTo>
                    <a:pt x="198" y="505"/>
                  </a:lnTo>
                  <a:lnTo>
                    <a:pt x="190" y="509"/>
                  </a:lnTo>
                  <a:lnTo>
                    <a:pt x="184" y="511"/>
                  </a:lnTo>
                  <a:lnTo>
                    <a:pt x="177" y="515"/>
                  </a:lnTo>
                  <a:lnTo>
                    <a:pt x="171" y="518"/>
                  </a:lnTo>
                  <a:lnTo>
                    <a:pt x="163" y="522"/>
                  </a:lnTo>
                  <a:lnTo>
                    <a:pt x="159" y="526"/>
                  </a:lnTo>
                  <a:lnTo>
                    <a:pt x="154" y="532"/>
                  </a:lnTo>
                  <a:lnTo>
                    <a:pt x="150" y="536"/>
                  </a:lnTo>
                  <a:lnTo>
                    <a:pt x="146" y="543"/>
                  </a:lnTo>
                  <a:lnTo>
                    <a:pt x="142" y="549"/>
                  </a:lnTo>
                  <a:lnTo>
                    <a:pt x="138" y="557"/>
                  </a:lnTo>
                  <a:lnTo>
                    <a:pt x="136" y="565"/>
                  </a:lnTo>
                  <a:lnTo>
                    <a:pt x="134" y="572"/>
                  </a:lnTo>
                  <a:lnTo>
                    <a:pt x="132" y="580"/>
                  </a:lnTo>
                  <a:lnTo>
                    <a:pt x="132" y="588"/>
                  </a:lnTo>
                  <a:lnTo>
                    <a:pt x="132" y="597"/>
                  </a:lnTo>
                  <a:lnTo>
                    <a:pt x="134" y="605"/>
                  </a:lnTo>
                  <a:lnTo>
                    <a:pt x="134" y="613"/>
                  </a:lnTo>
                  <a:lnTo>
                    <a:pt x="136" y="620"/>
                  </a:lnTo>
                  <a:lnTo>
                    <a:pt x="138" y="628"/>
                  </a:lnTo>
                  <a:lnTo>
                    <a:pt x="142" y="634"/>
                  </a:lnTo>
                  <a:lnTo>
                    <a:pt x="146" y="641"/>
                  </a:lnTo>
                  <a:lnTo>
                    <a:pt x="150" y="647"/>
                  </a:lnTo>
                  <a:lnTo>
                    <a:pt x="154" y="653"/>
                  </a:lnTo>
                  <a:lnTo>
                    <a:pt x="157" y="661"/>
                  </a:lnTo>
                  <a:lnTo>
                    <a:pt x="161" y="666"/>
                  </a:lnTo>
                  <a:lnTo>
                    <a:pt x="165" y="674"/>
                  </a:lnTo>
                  <a:lnTo>
                    <a:pt x="169" y="682"/>
                  </a:lnTo>
                  <a:lnTo>
                    <a:pt x="171" y="687"/>
                  </a:lnTo>
                  <a:lnTo>
                    <a:pt x="171" y="693"/>
                  </a:lnTo>
                  <a:lnTo>
                    <a:pt x="171" y="701"/>
                  </a:lnTo>
                  <a:lnTo>
                    <a:pt x="171" y="709"/>
                  </a:lnTo>
                  <a:lnTo>
                    <a:pt x="167" y="714"/>
                  </a:lnTo>
                  <a:lnTo>
                    <a:pt x="165" y="722"/>
                  </a:lnTo>
                  <a:lnTo>
                    <a:pt x="161" y="730"/>
                  </a:lnTo>
                  <a:lnTo>
                    <a:pt x="155" y="735"/>
                  </a:lnTo>
                  <a:lnTo>
                    <a:pt x="150" y="741"/>
                  </a:lnTo>
                  <a:lnTo>
                    <a:pt x="146" y="743"/>
                  </a:lnTo>
                  <a:lnTo>
                    <a:pt x="140" y="749"/>
                  </a:lnTo>
                  <a:lnTo>
                    <a:pt x="132" y="753"/>
                  </a:lnTo>
                  <a:lnTo>
                    <a:pt x="127" y="755"/>
                  </a:lnTo>
                  <a:lnTo>
                    <a:pt x="119" y="756"/>
                  </a:lnTo>
                  <a:lnTo>
                    <a:pt x="111" y="758"/>
                  </a:lnTo>
                  <a:lnTo>
                    <a:pt x="104" y="760"/>
                  </a:lnTo>
                  <a:lnTo>
                    <a:pt x="96" y="760"/>
                  </a:lnTo>
                  <a:lnTo>
                    <a:pt x="90" y="762"/>
                  </a:lnTo>
                </a:path>
              </a:pathLst>
            </a:custGeom>
            <a:noFill/>
            <a:ln w="9525">
              <a:solidFill>
                <a:srgbClr val="000000"/>
              </a:solidFill>
              <a:prstDash val="solid"/>
              <a:round/>
              <a:headEnd/>
              <a:tailEnd/>
            </a:ln>
          </p:spPr>
          <p:txBody>
            <a:bodyPr/>
            <a:lstStyle/>
            <a:p>
              <a:endParaRPr lang="el-GR"/>
            </a:p>
          </p:txBody>
        </p:sp>
        <p:sp>
          <p:nvSpPr>
            <p:cNvPr id="13568" name="Freeform 256"/>
            <p:cNvSpPr>
              <a:spLocks/>
            </p:cNvSpPr>
            <p:nvPr/>
          </p:nvSpPr>
          <p:spPr bwMode="auto">
            <a:xfrm>
              <a:off x="2772" y="1756"/>
              <a:ext cx="249" cy="473"/>
            </a:xfrm>
            <a:custGeom>
              <a:avLst/>
              <a:gdLst/>
              <a:ahLst/>
              <a:cxnLst>
                <a:cxn ang="0">
                  <a:pos x="205" y="4"/>
                </a:cxn>
                <a:cxn ang="0">
                  <a:pos x="219" y="12"/>
                </a:cxn>
                <a:cxn ang="0">
                  <a:pos x="232" y="21"/>
                </a:cxn>
                <a:cxn ang="0">
                  <a:pos x="240" y="29"/>
                </a:cxn>
                <a:cxn ang="0">
                  <a:pos x="245" y="43"/>
                </a:cxn>
                <a:cxn ang="0">
                  <a:pos x="249" y="58"/>
                </a:cxn>
                <a:cxn ang="0">
                  <a:pos x="249" y="69"/>
                </a:cxn>
                <a:cxn ang="0">
                  <a:pos x="245" y="85"/>
                </a:cxn>
                <a:cxn ang="0">
                  <a:pos x="238" y="98"/>
                </a:cxn>
                <a:cxn ang="0">
                  <a:pos x="224" y="110"/>
                </a:cxn>
                <a:cxn ang="0">
                  <a:pos x="213" y="119"/>
                </a:cxn>
                <a:cxn ang="0">
                  <a:pos x="199" y="125"/>
                </a:cxn>
                <a:cxn ang="0">
                  <a:pos x="184" y="133"/>
                </a:cxn>
                <a:cxn ang="0">
                  <a:pos x="172" y="142"/>
                </a:cxn>
                <a:cxn ang="0">
                  <a:pos x="163" y="156"/>
                </a:cxn>
                <a:cxn ang="0">
                  <a:pos x="157" y="171"/>
                </a:cxn>
                <a:cxn ang="0">
                  <a:pos x="159" y="187"/>
                </a:cxn>
                <a:cxn ang="0">
                  <a:pos x="163" y="202"/>
                </a:cxn>
                <a:cxn ang="0">
                  <a:pos x="169" y="215"/>
                </a:cxn>
                <a:cxn ang="0">
                  <a:pos x="174" y="231"/>
                </a:cxn>
                <a:cxn ang="0">
                  <a:pos x="180" y="246"/>
                </a:cxn>
                <a:cxn ang="0">
                  <a:pos x="184" y="259"/>
                </a:cxn>
                <a:cxn ang="0">
                  <a:pos x="186" y="277"/>
                </a:cxn>
                <a:cxn ang="0">
                  <a:pos x="186" y="294"/>
                </a:cxn>
                <a:cxn ang="0">
                  <a:pos x="184" y="309"/>
                </a:cxn>
                <a:cxn ang="0">
                  <a:pos x="182" y="323"/>
                </a:cxn>
                <a:cxn ang="0">
                  <a:pos x="178" y="340"/>
                </a:cxn>
                <a:cxn ang="0">
                  <a:pos x="172" y="354"/>
                </a:cxn>
                <a:cxn ang="0">
                  <a:pos x="165" y="369"/>
                </a:cxn>
                <a:cxn ang="0">
                  <a:pos x="157" y="382"/>
                </a:cxn>
                <a:cxn ang="0">
                  <a:pos x="148" y="394"/>
                </a:cxn>
                <a:cxn ang="0">
                  <a:pos x="140" y="403"/>
                </a:cxn>
                <a:cxn ang="0">
                  <a:pos x="130" y="415"/>
                </a:cxn>
                <a:cxn ang="0">
                  <a:pos x="119" y="425"/>
                </a:cxn>
                <a:cxn ang="0">
                  <a:pos x="105" y="432"/>
                </a:cxn>
                <a:cxn ang="0">
                  <a:pos x="92" y="440"/>
                </a:cxn>
                <a:cxn ang="0">
                  <a:pos x="78" y="446"/>
                </a:cxn>
                <a:cxn ang="0">
                  <a:pos x="63" y="451"/>
                </a:cxn>
                <a:cxn ang="0">
                  <a:pos x="50" y="457"/>
                </a:cxn>
                <a:cxn ang="0">
                  <a:pos x="34" y="463"/>
                </a:cxn>
                <a:cxn ang="0">
                  <a:pos x="19" y="467"/>
                </a:cxn>
                <a:cxn ang="0">
                  <a:pos x="4" y="473"/>
                </a:cxn>
                <a:cxn ang="0">
                  <a:pos x="0" y="473"/>
                </a:cxn>
              </a:cxnLst>
              <a:rect l="0" t="0" r="r" b="b"/>
              <a:pathLst>
                <a:path w="249" h="473">
                  <a:moveTo>
                    <a:pt x="199" y="0"/>
                  </a:moveTo>
                  <a:lnTo>
                    <a:pt x="205" y="4"/>
                  </a:lnTo>
                  <a:lnTo>
                    <a:pt x="213" y="8"/>
                  </a:lnTo>
                  <a:lnTo>
                    <a:pt x="219" y="12"/>
                  </a:lnTo>
                  <a:lnTo>
                    <a:pt x="226" y="16"/>
                  </a:lnTo>
                  <a:lnTo>
                    <a:pt x="232" y="21"/>
                  </a:lnTo>
                  <a:lnTo>
                    <a:pt x="234" y="23"/>
                  </a:lnTo>
                  <a:lnTo>
                    <a:pt x="240" y="29"/>
                  </a:lnTo>
                  <a:lnTo>
                    <a:pt x="243" y="37"/>
                  </a:lnTo>
                  <a:lnTo>
                    <a:pt x="245" y="43"/>
                  </a:lnTo>
                  <a:lnTo>
                    <a:pt x="247" y="50"/>
                  </a:lnTo>
                  <a:lnTo>
                    <a:pt x="249" y="58"/>
                  </a:lnTo>
                  <a:lnTo>
                    <a:pt x="249" y="62"/>
                  </a:lnTo>
                  <a:lnTo>
                    <a:pt x="249" y="69"/>
                  </a:lnTo>
                  <a:lnTo>
                    <a:pt x="247" y="77"/>
                  </a:lnTo>
                  <a:lnTo>
                    <a:pt x="245" y="85"/>
                  </a:lnTo>
                  <a:lnTo>
                    <a:pt x="242" y="92"/>
                  </a:lnTo>
                  <a:lnTo>
                    <a:pt x="238" y="98"/>
                  </a:lnTo>
                  <a:lnTo>
                    <a:pt x="232" y="106"/>
                  </a:lnTo>
                  <a:lnTo>
                    <a:pt x="224" y="110"/>
                  </a:lnTo>
                  <a:lnTo>
                    <a:pt x="219" y="116"/>
                  </a:lnTo>
                  <a:lnTo>
                    <a:pt x="213" y="119"/>
                  </a:lnTo>
                  <a:lnTo>
                    <a:pt x="205" y="123"/>
                  </a:lnTo>
                  <a:lnTo>
                    <a:pt x="199" y="125"/>
                  </a:lnTo>
                  <a:lnTo>
                    <a:pt x="192" y="129"/>
                  </a:lnTo>
                  <a:lnTo>
                    <a:pt x="184" y="133"/>
                  </a:lnTo>
                  <a:lnTo>
                    <a:pt x="178" y="137"/>
                  </a:lnTo>
                  <a:lnTo>
                    <a:pt x="172" y="142"/>
                  </a:lnTo>
                  <a:lnTo>
                    <a:pt x="167" y="148"/>
                  </a:lnTo>
                  <a:lnTo>
                    <a:pt x="163" y="156"/>
                  </a:lnTo>
                  <a:lnTo>
                    <a:pt x="159" y="164"/>
                  </a:lnTo>
                  <a:lnTo>
                    <a:pt x="157" y="171"/>
                  </a:lnTo>
                  <a:lnTo>
                    <a:pt x="157" y="179"/>
                  </a:lnTo>
                  <a:lnTo>
                    <a:pt x="159" y="187"/>
                  </a:lnTo>
                  <a:lnTo>
                    <a:pt x="161" y="194"/>
                  </a:lnTo>
                  <a:lnTo>
                    <a:pt x="163" y="202"/>
                  </a:lnTo>
                  <a:lnTo>
                    <a:pt x="167" y="210"/>
                  </a:lnTo>
                  <a:lnTo>
                    <a:pt x="169" y="215"/>
                  </a:lnTo>
                  <a:lnTo>
                    <a:pt x="172" y="223"/>
                  </a:lnTo>
                  <a:lnTo>
                    <a:pt x="174" y="231"/>
                  </a:lnTo>
                  <a:lnTo>
                    <a:pt x="176" y="238"/>
                  </a:lnTo>
                  <a:lnTo>
                    <a:pt x="180" y="246"/>
                  </a:lnTo>
                  <a:lnTo>
                    <a:pt x="182" y="254"/>
                  </a:lnTo>
                  <a:lnTo>
                    <a:pt x="184" y="259"/>
                  </a:lnTo>
                  <a:lnTo>
                    <a:pt x="184" y="267"/>
                  </a:lnTo>
                  <a:lnTo>
                    <a:pt x="186" y="277"/>
                  </a:lnTo>
                  <a:lnTo>
                    <a:pt x="186" y="286"/>
                  </a:lnTo>
                  <a:lnTo>
                    <a:pt x="186" y="294"/>
                  </a:lnTo>
                  <a:lnTo>
                    <a:pt x="186" y="302"/>
                  </a:lnTo>
                  <a:lnTo>
                    <a:pt x="184" y="309"/>
                  </a:lnTo>
                  <a:lnTo>
                    <a:pt x="184" y="317"/>
                  </a:lnTo>
                  <a:lnTo>
                    <a:pt x="182" y="323"/>
                  </a:lnTo>
                  <a:lnTo>
                    <a:pt x="180" y="332"/>
                  </a:lnTo>
                  <a:lnTo>
                    <a:pt x="178" y="340"/>
                  </a:lnTo>
                  <a:lnTo>
                    <a:pt x="174" y="346"/>
                  </a:lnTo>
                  <a:lnTo>
                    <a:pt x="172" y="354"/>
                  </a:lnTo>
                  <a:lnTo>
                    <a:pt x="169" y="361"/>
                  </a:lnTo>
                  <a:lnTo>
                    <a:pt x="165" y="369"/>
                  </a:lnTo>
                  <a:lnTo>
                    <a:pt x="161" y="377"/>
                  </a:lnTo>
                  <a:lnTo>
                    <a:pt x="157" y="382"/>
                  </a:lnTo>
                  <a:lnTo>
                    <a:pt x="153" y="388"/>
                  </a:lnTo>
                  <a:lnTo>
                    <a:pt x="148" y="394"/>
                  </a:lnTo>
                  <a:lnTo>
                    <a:pt x="144" y="402"/>
                  </a:lnTo>
                  <a:lnTo>
                    <a:pt x="140" y="403"/>
                  </a:lnTo>
                  <a:lnTo>
                    <a:pt x="134" y="409"/>
                  </a:lnTo>
                  <a:lnTo>
                    <a:pt x="130" y="415"/>
                  </a:lnTo>
                  <a:lnTo>
                    <a:pt x="125" y="419"/>
                  </a:lnTo>
                  <a:lnTo>
                    <a:pt x="119" y="425"/>
                  </a:lnTo>
                  <a:lnTo>
                    <a:pt x="113" y="428"/>
                  </a:lnTo>
                  <a:lnTo>
                    <a:pt x="105" y="432"/>
                  </a:lnTo>
                  <a:lnTo>
                    <a:pt x="100" y="436"/>
                  </a:lnTo>
                  <a:lnTo>
                    <a:pt x="92" y="440"/>
                  </a:lnTo>
                  <a:lnTo>
                    <a:pt x="86" y="444"/>
                  </a:lnTo>
                  <a:lnTo>
                    <a:pt x="78" y="446"/>
                  </a:lnTo>
                  <a:lnTo>
                    <a:pt x="71" y="450"/>
                  </a:lnTo>
                  <a:lnTo>
                    <a:pt x="63" y="451"/>
                  </a:lnTo>
                  <a:lnTo>
                    <a:pt x="57" y="455"/>
                  </a:lnTo>
                  <a:lnTo>
                    <a:pt x="50" y="457"/>
                  </a:lnTo>
                  <a:lnTo>
                    <a:pt x="42" y="461"/>
                  </a:lnTo>
                  <a:lnTo>
                    <a:pt x="34" y="463"/>
                  </a:lnTo>
                  <a:lnTo>
                    <a:pt x="27" y="465"/>
                  </a:lnTo>
                  <a:lnTo>
                    <a:pt x="19" y="467"/>
                  </a:lnTo>
                  <a:lnTo>
                    <a:pt x="11" y="469"/>
                  </a:lnTo>
                  <a:lnTo>
                    <a:pt x="4" y="473"/>
                  </a:lnTo>
                  <a:lnTo>
                    <a:pt x="0" y="473"/>
                  </a:lnTo>
                  <a:lnTo>
                    <a:pt x="0" y="473"/>
                  </a:lnTo>
                </a:path>
              </a:pathLst>
            </a:custGeom>
            <a:noFill/>
            <a:ln w="9525">
              <a:solidFill>
                <a:srgbClr val="000000"/>
              </a:solidFill>
              <a:prstDash val="solid"/>
              <a:round/>
              <a:headEnd/>
              <a:tailEnd/>
            </a:ln>
          </p:spPr>
          <p:txBody>
            <a:bodyPr/>
            <a:lstStyle/>
            <a:p>
              <a:endParaRPr lang="el-GR"/>
            </a:p>
          </p:txBody>
        </p:sp>
        <p:sp>
          <p:nvSpPr>
            <p:cNvPr id="13569" name="Freeform 257"/>
            <p:cNvSpPr>
              <a:spLocks/>
            </p:cNvSpPr>
            <p:nvPr/>
          </p:nvSpPr>
          <p:spPr bwMode="auto">
            <a:xfrm>
              <a:off x="2885" y="2493"/>
              <a:ext cx="276" cy="762"/>
            </a:xfrm>
            <a:custGeom>
              <a:avLst/>
              <a:gdLst/>
              <a:ahLst/>
              <a:cxnLst>
                <a:cxn ang="0">
                  <a:pos x="6" y="16"/>
                </a:cxn>
                <a:cxn ang="0">
                  <a:pos x="13" y="37"/>
                </a:cxn>
                <a:cxn ang="0">
                  <a:pos x="23" y="58"/>
                </a:cxn>
                <a:cxn ang="0">
                  <a:pos x="33" y="75"/>
                </a:cxn>
                <a:cxn ang="0">
                  <a:pos x="44" y="94"/>
                </a:cxn>
                <a:cxn ang="0">
                  <a:pos x="56" y="114"/>
                </a:cxn>
                <a:cxn ang="0">
                  <a:pos x="71" y="131"/>
                </a:cxn>
                <a:cxn ang="0">
                  <a:pos x="84" y="150"/>
                </a:cxn>
                <a:cxn ang="0">
                  <a:pos x="100" y="165"/>
                </a:cxn>
                <a:cxn ang="0">
                  <a:pos x="115" y="185"/>
                </a:cxn>
                <a:cxn ang="0">
                  <a:pos x="132" y="200"/>
                </a:cxn>
                <a:cxn ang="0">
                  <a:pos x="144" y="213"/>
                </a:cxn>
                <a:cxn ang="0">
                  <a:pos x="159" y="231"/>
                </a:cxn>
                <a:cxn ang="0">
                  <a:pos x="177" y="246"/>
                </a:cxn>
                <a:cxn ang="0">
                  <a:pos x="192" y="263"/>
                </a:cxn>
                <a:cxn ang="0">
                  <a:pos x="205" y="281"/>
                </a:cxn>
                <a:cxn ang="0">
                  <a:pos x="221" y="298"/>
                </a:cxn>
                <a:cxn ang="0">
                  <a:pos x="234" y="317"/>
                </a:cxn>
                <a:cxn ang="0">
                  <a:pos x="246" y="332"/>
                </a:cxn>
                <a:cxn ang="0">
                  <a:pos x="259" y="352"/>
                </a:cxn>
                <a:cxn ang="0">
                  <a:pos x="269" y="373"/>
                </a:cxn>
                <a:cxn ang="0">
                  <a:pos x="276" y="396"/>
                </a:cxn>
                <a:cxn ang="0">
                  <a:pos x="276" y="415"/>
                </a:cxn>
                <a:cxn ang="0">
                  <a:pos x="271" y="438"/>
                </a:cxn>
                <a:cxn ang="0">
                  <a:pos x="259" y="459"/>
                </a:cxn>
                <a:cxn ang="0">
                  <a:pos x="244" y="476"/>
                </a:cxn>
                <a:cxn ang="0">
                  <a:pos x="228" y="490"/>
                </a:cxn>
                <a:cxn ang="0">
                  <a:pos x="207" y="501"/>
                </a:cxn>
                <a:cxn ang="0">
                  <a:pos x="186" y="511"/>
                </a:cxn>
                <a:cxn ang="0">
                  <a:pos x="165" y="522"/>
                </a:cxn>
                <a:cxn ang="0">
                  <a:pos x="150" y="536"/>
                </a:cxn>
                <a:cxn ang="0">
                  <a:pos x="140" y="557"/>
                </a:cxn>
                <a:cxn ang="0">
                  <a:pos x="134" y="580"/>
                </a:cxn>
                <a:cxn ang="0">
                  <a:pos x="134" y="605"/>
                </a:cxn>
                <a:cxn ang="0">
                  <a:pos x="140" y="628"/>
                </a:cxn>
                <a:cxn ang="0">
                  <a:pos x="150" y="647"/>
                </a:cxn>
                <a:cxn ang="0">
                  <a:pos x="163" y="666"/>
                </a:cxn>
                <a:cxn ang="0">
                  <a:pos x="173" y="688"/>
                </a:cxn>
                <a:cxn ang="0">
                  <a:pos x="171" y="707"/>
                </a:cxn>
                <a:cxn ang="0">
                  <a:pos x="161" y="728"/>
                </a:cxn>
                <a:cxn ang="0">
                  <a:pos x="148" y="743"/>
                </a:cxn>
                <a:cxn ang="0">
                  <a:pos x="127" y="755"/>
                </a:cxn>
                <a:cxn ang="0">
                  <a:pos x="106" y="759"/>
                </a:cxn>
              </a:cxnLst>
              <a:rect l="0" t="0" r="r" b="b"/>
              <a:pathLst>
                <a:path w="276" h="762">
                  <a:moveTo>
                    <a:pt x="0" y="0"/>
                  </a:moveTo>
                  <a:lnTo>
                    <a:pt x="4" y="8"/>
                  </a:lnTo>
                  <a:lnTo>
                    <a:pt x="6" y="16"/>
                  </a:lnTo>
                  <a:lnTo>
                    <a:pt x="8" y="22"/>
                  </a:lnTo>
                  <a:lnTo>
                    <a:pt x="12" y="29"/>
                  </a:lnTo>
                  <a:lnTo>
                    <a:pt x="13" y="37"/>
                  </a:lnTo>
                  <a:lnTo>
                    <a:pt x="17" y="43"/>
                  </a:lnTo>
                  <a:lnTo>
                    <a:pt x="19" y="50"/>
                  </a:lnTo>
                  <a:lnTo>
                    <a:pt x="23" y="58"/>
                  </a:lnTo>
                  <a:lnTo>
                    <a:pt x="27" y="64"/>
                  </a:lnTo>
                  <a:lnTo>
                    <a:pt x="29" y="68"/>
                  </a:lnTo>
                  <a:lnTo>
                    <a:pt x="33" y="75"/>
                  </a:lnTo>
                  <a:lnTo>
                    <a:pt x="36" y="81"/>
                  </a:lnTo>
                  <a:lnTo>
                    <a:pt x="40" y="87"/>
                  </a:lnTo>
                  <a:lnTo>
                    <a:pt x="44" y="94"/>
                  </a:lnTo>
                  <a:lnTo>
                    <a:pt x="48" y="100"/>
                  </a:lnTo>
                  <a:lnTo>
                    <a:pt x="52" y="106"/>
                  </a:lnTo>
                  <a:lnTo>
                    <a:pt x="56" y="114"/>
                  </a:lnTo>
                  <a:lnTo>
                    <a:pt x="61" y="119"/>
                  </a:lnTo>
                  <a:lnTo>
                    <a:pt x="65" y="125"/>
                  </a:lnTo>
                  <a:lnTo>
                    <a:pt x="71" y="131"/>
                  </a:lnTo>
                  <a:lnTo>
                    <a:pt x="75" y="137"/>
                  </a:lnTo>
                  <a:lnTo>
                    <a:pt x="81" y="142"/>
                  </a:lnTo>
                  <a:lnTo>
                    <a:pt x="84" y="150"/>
                  </a:lnTo>
                  <a:lnTo>
                    <a:pt x="90" y="154"/>
                  </a:lnTo>
                  <a:lnTo>
                    <a:pt x="96" y="162"/>
                  </a:lnTo>
                  <a:lnTo>
                    <a:pt x="100" y="165"/>
                  </a:lnTo>
                  <a:lnTo>
                    <a:pt x="106" y="173"/>
                  </a:lnTo>
                  <a:lnTo>
                    <a:pt x="111" y="177"/>
                  </a:lnTo>
                  <a:lnTo>
                    <a:pt x="115" y="185"/>
                  </a:lnTo>
                  <a:lnTo>
                    <a:pt x="121" y="189"/>
                  </a:lnTo>
                  <a:lnTo>
                    <a:pt x="127" y="194"/>
                  </a:lnTo>
                  <a:lnTo>
                    <a:pt x="132" y="200"/>
                  </a:lnTo>
                  <a:lnTo>
                    <a:pt x="134" y="202"/>
                  </a:lnTo>
                  <a:lnTo>
                    <a:pt x="140" y="208"/>
                  </a:lnTo>
                  <a:lnTo>
                    <a:pt x="144" y="213"/>
                  </a:lnTo>
                  <a:lnTo>
                    <a:pt x="150" y="219"/>
                  </a:lnTo>
                  <a:lnTo>
                    <a:pt x="155" y="225"/>
                  </a:lnTo>
                  <a:lnTo>
                    <a:pt x="159" y="231"/>
                  </a:lnTo>
                  <a:lnTo>
                    <a:pt x="165" y="236"/>
                  </a:lnTo>
                  <a:lnTo>
                    <a:pt x="171" y="240"/>
                  </a:lnTo>
                  <a:lnTo>
                    <a:pt x="177" y="246"/>
                  </a:lnTo>
                  <a:lnTo>
                    <a:pt x="180" y="252"/>
                  </a:lnTo>
                  <a:lnTo>
                    <a:pt x="186" y="258"/>
                  </a:lnTo>
                  <a:lnTo>
                    <a:pt x="192" y="263"/>
                  </a:lnTo>
                  <a:lnTo>
                    <a:pt x="196" y="269"/>
                  </a:lnTo>
                  <a:lnTo>
                    <a:pt x="201" y="275"/>
                  </a:lnTo>
                  <a:lnTo>
                    <a:pt x="205" y="281"/>
                  </a:lnTo>
                  <a:lnTo>
                    <a:pt x="211" y="286"/>
                  </a:lnTo>
                  <a:lnTo>
                    <a:pt x="217" y="292"/>
                  </a:lnTo>
                  <a:lnTo>
                    <a:pt x="221" y="298"/>
                  </a:lnTo>
                  <a:lnTo>
                    <a:pt x="226" y="304"/>
                  </a:lnTo>
                  <a:lnTo>
                    <a:pt x="230" y="311"/>
                  </a:lnTo>
                  <a:lnTo>
                    <a:pt x="234" y="317"/>
                  </a:lnTo>
                  <a:lnTo>
                    <a:pt x="240" y="323"/>
                  </a:lnTo>
                  <a:lnTo>
                    <a:pt x="244" y="329"/>
                  </a:lnTo>
                  <a:lnTo>
                    <a:pt x="246" y="332"/>
                  </a:lnTo>
                  <a:lnTo>
                    <a:pt x="251" y="338"/>
                  </a:lnTo>
                  <a:lnTo>
                    <a:pt x="255" y="346"/>
                  </a:lnTo>
                  <a:lnTo>
                    <a:pt x="259" y="352"/>
                  </a:lnTo>
                  <a:lnTo>
                    <a:pt x="263" y="359"/>
                  </a:lnTo>
                  <a:lnTo>
                    <a:pt x="267" y="367"/>
                  </a:lnTo>
                  <a:lnTo>
                    <a:pt x="269" y="373"/>
                  </a:lnTo>
                  <a:lnTo>
                    <a:pt x="272" y="380"/>
                  </a:lnTo>
                  <a:lnTo>
                    <a:pt x="274" y="388"/>
                  </a:lnTo>
                  <a:lnTo>
                    <a:pt x="276" y="396"/>
                  </a:lnTo>
                  <a:lnTo>
                    <a:pt x="276" y="400"/>
                  </a:lnTo>
                  <a:lnTo>
                    <a:pt x="276" y="407"/>
                  </a:lnTo>
                  <a:lnTo>
                    <a:pt x="276" y="415"/>
                  </a:lnTo>
                  <a:lnTo>
                    <a:pt x="274" y="423"/>
                  </a:lnTo>
                  <a:lnTo>
                    <a:pt x="272" y="430"/>
                  </a:lnTo>
                  <a:lnTo>
                    <a:pt x="271" y="438"/>
                  </a:lnTo>
                  <a:lnTo>
                    <a:pt x="267" y="444"/>
                  </a:lnTo>
                  <a:lnTo>
                    <a:pt x="263" y="451"/>
                  </a:lnTo>
                  <a:lnTo>
                    <a:pt x="259" y="459"/>
                  </a:lnTo>
                  <a:lnTo>
                    <a:pt x="253" y="465"/>
                  </a:lnTo>
                  <a:lnTo>
                    <a:pt x="249" y="471"/>
                  </a:lnTo>
                  <a:lnTo>
                    <a:pt x="244" y="476"/>
                  </a:lnTo>
                  <a:lnTo>
                    <a:pt x="238" y="482"/>
                  </a:lnTo>
                  <a:lnTo>
                    <a:pt x="234" y="486"/>
                  </a:lnTo>
                  <a:lnTo>
                    <a:pt x="228" y="490"/>
                  </a:lnTo>
                  <a:lnTo>
                    <a:pt x="221" y="494"/>
                  </a:lnTo>
                  <a:lnTo>
                    <a:pt x="213" y="498"/>
                  </a:lnTo>
                  <a:lnTo>
                    <a:pt x="207" y="501"/>
                  </a:lnTo>
                  <a:lnTo>
                    <a:pt x="200" y="505"/>
                  </a:lnTo>
                  <a:lnTo>
                    <a:pt x="192" y="509"/>
                  </a:lnTo>
                  <a:lnTo>
                    <a:pt x="186" y="511"/>
                  </a:lnTo>
                  <a:lnTo>
                    <a:pt x="178" y="515"/>
                  </a:lnTo>
                  <a:lnTo>
                    <a:pt x="171" y="519"/>
                  </a:lnTo>
                  <a:lnTo>
                    <a:pt x="165" y="522"/>
                  </a:lnTo>
                  <a:lnTo>
                    <a:pt x="159" y="526"/>
                  </a:lnTo>
                  <a:lnTo>
                    <a:pt x="155" y="532"/>
                  </a:lnTo>
                  <a:lnTo>
                    <a:pt x="150" y="536"/>
                  </a:lnTo>
                  <a:lnTo>
                    <a:pt x="146" y="542"/>
                  </a:lnTo>
                  <a:lnTo>
                    <a:pt x="142" y="549"/>
                  </a:lnTo>
                  <a:lnTo>
                    <a:pt x="140" y="557"/>
                  </a:lnTo>
                  <a:lnTo>
                    <a:pt x="138" y="565"/>
                  </a:lnTo>
                  <a:lnTo>
                    <a:pt x="136" y="572"/>
                  </a:lnTo>
                  <a:lnTo>
                    <a:pt x="134" y="580"/>
                  </a:lnTo>
                  <a:lnTo>
                    <a:pt x="134" y="588"/>
                  </a:lnTo>
                  <a:lnTo>
                    <a:pt x="134" y="597"/>
                  </a:lnTo>
                  <a:lnTo>
                    <a:pt x="134" y="605"/>
                  </a:lnTo>
                  <a:lnTo>
                    <a:pt x="136" y="613"/>
                  </a:lnTo>
                  <a:lnTo>
                    <a:pt x="138" y="620"/>
                  </a:lnTo>
                  <a:lnTo>
                    <a:pt x="140" y="628"/>
                  </a:lnTo>
                  <a:lnTo>
                    <a:pt x="144" y="634"/>
                  </a:lnTo>
                  <a:lnTo>
                    <a:pt x="148" y="641"/>
                  </a:lnTo>
                  <a:lnTo>
                    <a:pt x="150" y="647"/>
                  </a:lnTo>
                  <a:lnTo>
                    <a:pt x="154" y="653"/>
                  </a:lnTo>
                  <a:lnTo>
                    <a:pt x="159" y="661"/>
                  </a:lnTo>
                  <a:lnTo>
                    <a:pt x="163" y="666"/>
                  </a:lnTo>
                  <a:lnTo>
                    <a:pt x="167" y="674"/>
                  </a:lnTo>
                  <a:lnTo>
                    <a:pt x="171" y="680"/>
                  </a:lnTo>
                  <a:lnTo>
                    <a:pt x="173" y="688"/>
                  </a:lnTo>
                  <a:lnTo>
                    <a:pt x="173" y="691"/>
                  </a:lnTo>
                  <a:lnTo>
                    <a:pt x="173" y="699"/>
                  </a:lnTo>
                  <a:lnTo>
                    <a:pt x="171" y="707"/>
                  </a:lnTo>
                  <a:lnTo>
                    <a:pt x="169" y="714"/>
                  </a:lnTo>
                  <a:lnTo>
                    <a:pt x="167" y="722"/>
                  </a:lnTo>
                  <a:lnTo>
                    <a:pt x="161" y="728"/>
                  </a:lnTo>
                  <a:lnTo>
                    <a:pt x="157" y="736"/>
                  </a:lnTo>
                  <a:lnTo>
                    <a:pt x="152" y="741"/>
                  </a:lnTo>
                  <a:lnTo>
                    <a:pt x="148" y="743"/>
                  </a:lnTo>
                  <a:lnTo>
                    <a:pt x="142" y="747"/>
                  </a:lnTo>
                  <a:lnTo>
                    <a:pt x="134" y="751"/>
                  </a:lnTo>
                  <a:lnTo>
                    <a:pt x="127" y="755"/>
                  </a:lnTo>
                  <a:lnTo>
                    <a:pt x="119" y="757"/>
                  </a:lnTo>
                  <a:lnTo>
                    <a:pt x="113" y="759"/>
                  </a:lnTo>
                  <a:lnTo>
                    <a:pt x="106" y="759"/>
                  </a:lnTo>
                  <a:lnTo>
                    <a:pt x="98" y="760"/>
                  </a:lnTo>
                  <a:lnTo>
                    <a:pt x="92" y="762"/>
                  </a:lnTo>
                </a:path>
              </a:pathLst>
            </a:custGeom>
            <a:noFill/>
            <a:ln w="9525">
              <a:solidFill>
                <a:srgbClr val="000000"/>
              </a:solidFill>
              <a:prstDash val="solid"/>
              <a:round/>
              <a:headEnd/>
              <a:tailEnd/>
            </a:ln>
          </p:spPr>
          <p:txBody>
            <a:bodyPr/>
            <a:lstStyle/>
            <a:p>
              <a:endParaRPr lang="el-GR"/>
            </a:p>
          </p:txBody>
        </p:sp>
        <p:sp>
          <p:nvSpPr>
            <p:cNvPr id="13570" name="Freeform 258"/>
            <p:cNvSpPr>
              <a:spLocks/>
            </p:cNvSpPr>
            <p:nvPr/>
          </p:nvSpPr>
          <p:spPr bwMode="auto">
            <a:xfrm>
              <a:off x="2774" y="3277"/>
              <a:ext cx="249" cy="472"/>
            </a:xfrm>
            <a:custGeom>
              <a:avLst/>
              <a:gdLst/>
              <a:ahLst/>
              <a:cxnLst>
                <a:cxn ang="0">
                  <a:pos x="205" y="3"/>
                </a:cxn>
                <a:cxn ang="0">
                  <a:pos x="218" y="11"/>
                </a:cxn>
                <a:cxn ang="0">
                  <a:pos x="230" y="19"/>
                </a:cxn>
                <a:cxn ang="0">
                  <a:pos x="238" y="28"/>
                </a:cxn>
                <a:cxn ang="0">
                  <a:pos x="245" y="42"/>
                </a:cxn>
                <a:cxn ang="0">
                  <a:pos x="249" y="57"/>
                </a:cxn>
                <a:cxn ang="0">
                  <a:pos x="249" y="69"/>
                </a:cxn>
                <a:cxn ang="0">
                  <a:pos x="245" y="84"/>
                </a:cxn>
                <a:cxn ang="0">
                  <a:pos x="238" y="97"/>
                </a:cxn>
                <a:cxn ang="0">
                  <a:pos x="224" y="109"/>
                </a:cxn>
                <a:cxn ang="0">
                  <a:pos x="211" y="117"/>
                </a:cxn>
                <a:cxn ang="0">
                  <a:pos x="197" y="124"/>
                </a:cxn>
                <a:cxn ang="0">
                  <a:pos x="184" y="132"/>
                </a:cxn>
                <a:cxn ang="0">
                  <a:pos x="172" y="142"/>
                </a:cxn>
                <a:cxn ang="0">
                  <a:pos x="163" y="155"/>
                </a:cxn>
                <a:cxn ang="0">
                  <a:pos x="157" y="168"/>
                </a:cxn>
                <a:cxn ang="0">
                  <a:pos x="159" y="186"/>
                </a:cxn>
                <a:cxn ang="0">
                  <a:pos x="163" y="201"/>
                </a:cxn>
                <a:cxn ang="0">
                  <a:pos x="169" y="214"/>
                </a:cxn>
                <a:cxn ang="0">
                  <a:pos x="174" y="230"/>
                </a:cxn>
                <a:cxn ang="0">
                  <a:pos x="178" y="243"/>
                </a:cxn>
                <a:cxn ang="0">
                  <a:pos x="182" y="259"/>
                </a:cxn>
                <a:cxn ang="0">
                  <a:pos x="186" y="276"/>
                </a:cxn>
                <a:cxn ang="0">
                  <a:pos x="186" y="291"/>
                </a:cxn>
                <a:cxn ang="0">
                  <a:pos x="184" y="307"/>
                </a:cxn>
                <a:cxn ang="0">
                  <a:pos x="182" y="322"/>
                </a:cxn>
                <a:cxn ang="0">
                  <a:pos x="178" y="339"/>
                </a:cxn>
                <a:cxn ang="0">
                  <a:pos x="170" y="353"/>
                </a:cxn>
                <a:cxn ang="0">
                  <a:pos x="165" y="368"/>
                </a:cxn>
                <a:cxn ang="0">
                  <a:pos x="157" y="381"/>
                </a:cxn>
                <a:cxn ang="0">
                  <a:pos x="147" y="393"/>
                </a:cxn>
                <a:cxn ang="0">
                  <a:pos x="140" y="403"/>
                </a:cxn>
                <a:cxn ang="0">
                  <a:pos x="128" y="414"/>
                </a:cxn>
                <a:cxn ang="0">
                  <a:pos x="119" y="422"/>
                </a:cxn>
                <a:cxn ang="0">
                  <a:pos x="105" y="431"/>
                </a:cxn>
                <a:cxn ang="0">
                  <a:pos x="92" y="439"/>
                </a:cxn>
                <a:cxn ang="0">
                  <a:pos x="78" y="445"/>
                </a:cxn>
                <a:cxn ang="0">
                  <a:pos x="63" y="451"/>
                </a:cxn>
                <a:cxn ang="0">
                  <a:pos x="50" y="456"/>
                </a:cxn>
                <a:cxn ang="0">
                  <a:pos x="34" y="462"/>
                </a:cxn>
                <a:cxn ang="0">
                  <a:pos x="19" y="466"/>
                </a:cxn>
                <a:cxn ang="0">
                  <a:pos x="4" y="470"/>
                </a:cxn>
                <a:cxn ang="0">
                  <a:pos x="0" y="472"/>
                </a:cxn>
              </a:cxnLst>
              <a:rect l="0" t="0" r="r" b="b"/>
              <a:pathLst>
                <a:path w="249" h="472">
                  <a:moveTo>
                    <a:pt x="197" y="0"/>
                  </a:moveTo>
                  <a:lnTo>
                    <a:pt x="205" y="3"/>
                  </a:lnTo>
                  <a:lnTo>
                    <a:pt x="213" y="7"/>
                  </a:lnTo>
                  <a:lnTo>
                    <a:pt x="218" y="11"/>
                  </a:lnTo>
                  <a:lnTo>
                    <a:pt x="226" y="15"/>
                  </a:lnTo>
                  <a:lnTo>
                    <a:pt x="230" y="19"/>
                  </a:lnTo>
                  <a:lnTo>
                    <a:pt x="234" y="23"/>
                  </a:lnTo>
                  <a:lnTo>
                    <a:pt x="238" y="28"/>
                  </a:lnTo>
                  <a:lnTo>
                    <a:pt x="241" y="34"/>
                  </a:lnTo>
                  <a:lnTo>
                    <a:pt x="245" y="42"/>
                  </a:lnTo>
                  <a:lnTo>
                    <a:pt x="247" y="49"/>
                  </a:lnTo>
                  <a:lnTo>
                    <a:pt x="249" y="57"/>
                  </a:lnTo>
                  <a:lnTo>
                    <a:pt x="249" y="61"/>
                  </a:lnTo>
                  <a:lnTo>
                    <a:pt x="249" y="69"/>
                  </a:lnTo>
                  <a:lnTo>
                    <a:pt x="247" y="76"/>
                  </a:lnTo>
                  <a:lnTo>
                    <a:pt x="245" y="84"/>
                  </a:lnTo>
                  <a:lnTo>
                    <a:pt x="241" y="90"/>
                  </a:lnTo>
                  <a:lnTo>
                    <a:pt x="238" y="97"/>
                  </a:lnTo>
                  <a:lnTo>
                    <a:pt x="230" y="105"/>
                  </a:lnTo>
                  <a:lnTo>
                    <a:pt x="224" y="109"/>
                  </a:lnTo>
                  <a:lnTo>
                    <a:pt x="218" y="113"/>
                  </a:lnTo>
                  <a:lnTo>
                    <a:pt x="211" y="117"/>
                  </a:lnTo>
                  <a:lnTo>
                    <a:pt x="205" y="120"/>
                  </a:lnTo>
                  <a:lnTo>
                    <a:pt x="197" y="124"/>
                  </a:lnTo>
                  <a:lnTo>
                    <a:pt x="192" y="128"/>
                  </a:lnTo>
                  <a:lnTo>
                    <a:pt x="184" y="132"/>
                  </a:lnTo>
                  <a:lnTo>
                    <a:pt x="178" y="136"/>
                  </a:lnTo>
                  <a:lnTo>
                    <a:pt x="172" y="142"/>
                  </a:lnTo>
                  <a:lnTo>
                    <a:pt x="167" y="147"/>
                  </a:lnTo>
                  <a:lnTo>
                    <a:pt x="163" y="155"/>
                  </a:lnTo>
                  <a:lnTo>
                    <a:pt x="159" y="161"/>
                  </a:lnTo>
                  <a:lnTo>
                    <a:pt x="157" y="168"/>
                  </a:lnTo>
                  <a:lnTo>
                    <a:pt x="157" y="178"/>
                  </a:lnTo>
                  <a:lnTo>
                    <a:pt x="159" y="186"/>
                  </a:lnTo>
                  <a:lnTo>
                    <a:pt x="159" y="193"/>
                  </a:lnTo>
                  <a:lnTo>
                    <a:pt x="163" y="201"/>
                  </a:lnTo>
                  <a:lnTo>
                    <a:pt x="167" y="209"/>
                  </a:lnTo>
                  <a:lnTo>
                    <a:pt x="169" y="214"/>
                  </a:lnTo>
                  <a:lnTo>
                    <a:pt x="172" y="222"/>
                  </a:lnTo>
                  <a:lnTo>
                    <a:pt x="174" y="230"/>
                  </a:lnTo>
                  <a:lnTo>
                    <a:pt x="176" y="238"/>
                  </a:lnTo>
                  <a:lnTo>
                    <a:pt x="178" y="243"/>
                  </a:lnTo>
                  <a:lnTo>
                    <a:pt x="182" y="251"/>
                  </a:lnTo>
                  <a:lnTo>
                    <a:pt x="182" y="259"/>
                  </a:lnTo>
                  <a:lnTo>
                    <a:pt x="184" y="266"/>
                  </a:lnTo>
                  <a:lnTo>
                    <a:pt x="186" y="276"/>
                  </a:lnTo>
                  <a:lnTo>
                    <a:pt x="186" y="284"/>
                  </a:lnTo>
                  <a:lnTo>
                    <a:pt x="186" y="291"/>
                  </a:lnTo>
                  <a:lnTo>
                    <a:pt x="186" y="299"/>
                  </a:lnTo>
                  <a:lnTo>
                    <a:pt x="184" y="307"/>
                  </a:lnTo>
                  <a:lnTo>
                    <a:pt x="182" y="314"/>
                  </a:lnTo>
                  <a:lnTo>
                    <a:pt x="182" y="322"/>
                  </a:lnTo>
                  <a:lnTo>
                    <a:pt x="180" y="332"/>
                  </a:lnTo>
                  <a:lnTo>
                    <a:pt x="178" y="339"/>
                  </a:lnTo>
                  <a:lnTo>
                    <a:pt x="174" y="345"/>
                  </a:lnTo>
                  <a:lnTo>
                    <a:pt x="170" y="353"/>
                  </a:lnTo>
                  <a:lnTo>
                    <a:pt x="169" y="360"/>
                  </a:lnTo>
                  <a:lnTo>
                    <a:pt x="165" y="368"/>
                  </a:lnTo>
                  <a:lnTo>
                    <a:pt x="161" y="374"/>
                  </a:lnTo>
                  <a:lnTo>
                    <a:pt x="157" y="381"/>
                  </a:lnTo>
                  <a:lnTo>
                    <a:pt x="151" y="387"/>
                  </a:lnTo>
                  <a:lnTo>
                    <a:pt x="147" y="393"/>
                  </a:lnTo>
                  <a:lnTo>
                    <a:pt x="144" y="399"/>
                  </a:lnTo>
                  <a:lnTo>
                    <a:pt x="140" y="403"/>
                  </a:lnTo>
                  <a:lnTo>
                    <a:pt x="134" y="408"/>
                  </a:lnTo>
                  <a:lnTo>
                    <a:pt x="128" y="414"/>
                  </a:lnTo>
                  <a:lnTo>
                    <a:pt x="123" y="418"/>
                  </a:lnTo>
                  <a:lnTo>
                    <a:pt x="119" y="422"/>
                  </a:lnTo>
                  <a:lnTo>
                    <a:pt x="111" y="428"/>
                  </a:lnTo>
                  <a:lnTo>
                    <a:pt x="105" y="431"/>
                  </a:lnTo>
                  <a:lnTo>
                    <a:pt x="99" y="435"/>
                  </a:lnTo>
                  <a:lnTo>
                    <a:pt x="92" y="439"/>
                  </a:lnTo>
                  <a:lnTo>
                    <a:pt x="84" y="441"/>
                  </a:lnTo>
                  <a:lnTo>
                    <a:pt x="78" y="445"/>
                  </a:lnTo>
                  <a:lnTo>
                    <a:pt x="71" y="449"/>
                  </a:lnTo>
                  <a:lnTo>
                    <a:pt x="63" y="451"/>
                  </a:lnTo>
                  <a:lnTo>
                    <a:pt x="57" y="454"/>
                  </a:lnTo>
                  <a:lnTo>
                    <a:pt x="50" y="456"/>
                  </a:lnTo>
                  <a:lnTo>
                    <a:pt x="42" y="460"/>
                  </a:lnTo>
                  <a:lnTo>
                    <a:pt x="34" y="462"/>
                  </a:lnTo>
                  <a:lnTo>
                    <a:pt x="27" y="464"/>
                  </a:lnTo>
                  <a:lnTo>
                    <a:pt x="19" y="466"/>
                  </a:lnTo>
                  <a:lnTo>
                    <a:pt x="11" y="468"/>
                  </a:lnTo>
                  <a:lnTo>
                    <a:pt x="4" y="470"/>
                  </a:lnTo>
                  <a:lnTo>
                    <a:pt x="0" y="472"/>
                  </a:lnTo>
                  <a:lnTo>
                    <a:pt x="0" y="472"/>
                  </a:lnTo>
                </a:path>
              </a:pathLst>
            </a:custGeom>
            <a:noFill/>
            <a:ln w="9525">
              <a:solidFill>
                <a:srgbClr val="000000"/>
              </a:solidFill>
              <a:prstDash val="solid"/>
              <a:round/>
              <a:headEnd/>
              <a:tailEnd/>
            </a:ln>
          </p:spPr>
          <p:txBody>
            <a:bodyPr/>
            <a:lstStyle/>
            <a:p>
              <a:endParaRPr lang="el-GR"/>
            </a:p>
          </p:txBody>
        </p:sp>
        <p:sp>
          <p:nvSpPr>
            <p:cNvPr id="13571" name="Freeform 259"/>
            <p:cNvSpPr>
              <a:spLocks/>
            </p:cNvSpPr>
            <p:nvPr/>
          </p:nvSpPr>
          <p:spPr bwMode="auto">
            <a:xfrm>
              <a:off x="1864" y="920"/>
              <a:ext cx="313" cy="834"/>
            </a:xfrm>
            <a:custGeom>
              <a:avLst/>
              <a:gdLst/>
              <a:ahLst/>
              <a:cxnLst>
                <a:cxn ang="0">
                  <a:pos x="6" y="15"/>
                </a:cxn>
                <a:cxn ang="0">
                  <a:pos x="14" y="36"/>
                </a:cxn>
                <a:cxn ang="0">
                  <a:pos x="23" y="57"/>
                </a:cxn>
                <a:cxn ang="0">
                  <a:pos x="33" y="78"/>
                </a:cxn>
                <a:cxn ang="0">
                  <a:pos x="44" y="97"/>
                </a:cxn>
                <a:cxn ang="0">
                  <a:pos x="58" y="117"/>
                </a:cxn>
                <a:cxn ang="0">
                  <a:pos x="71" y="136"/>
                </a:cxn>
                <a:cxn ang="0">
                  <a:pos x="85" y="153"/>
                </a:cxn>
                <a:cxn ang="0">
                  <a:pos x="100" y="170"/>
                </a:cxn>
                <a:cxn ang="0">
                  <a:pos x="115" y="190"/>
                </a:cxn>
                <a:cxn ang="0">
                  <a:pos x="131" y="207"/>
                </a:cxn>
                <a:cxn ang="0">
                  <a:pos x="146" y="224"/>
                </a:cxn>
                <a:cxn ang="0">
                  <a:pos x="159" y="238"/>
                </a:cxn>
                <a:cxn ang="0">
                  <a:pos x="175" y="255"/>
                </a:cxn>
                <a:cxn ang="0">
                  <a:pos x="188" y="272"/>
                </a:cxn>
                <a:cxn ang="0">
                  <a:pos x="202" y="291"/>
                </a:cxn>
                <a:cxn ang="0">
                  <a:pos x="217" y="309"/>
                </a:cxn>
                <a:cxn ang="0">
                  <a:pos x="230" y="328"/>
                </a:cxn>
                <a:cxn ang="0">
                  <a:pos x="242" y="345"/>
                </a:cxn>
                <a:cxn ang="0">
                  <a:pos x="255" y="364"/>
                </a:cxn>
                <a:cxn ang="0">
                  <a:pos x="269" y="383"/>
                </a:cxn>
                <a:cxn ang="0">
                  <a:pos x="280" y="403"/>
                </a:cxn>
                <a:cxn ang="0">
                  <a:pos x="292" y="422"/>
                </a:cxn>
                <a:cxn ang="0">
                  <a:pos x="303" y="443"/>
                </a:cxn>
                <a:cxn ang="0">
                  <a:pos x="309" y="464"/>
                </a:cxn>
                <a:cxn ang="0">
                  <a:pos x="313" y="489"/>
                </a:cxn>
                <a:cxn ang="0">
                  <a:pos x="309" y="510"/>
                </a:cxn>
                <a:cxn ang="0">
                  <a:pos x="298" y="533"/>
                </a:cxn>
                <a:cxn ang="0">
                  <a:pos x="286" y="552"/>
                </a:cxn>
                <a:cxn ang="0">
                  <a:pos x="269" y="570"/>
                </a:cxn>
                <a:cxn ang="0">
                  <a:pos x="246" y="585"/>
                </a:cxn>
                <a:cxn ang="0">
                  <a:pos x="225" y="595"/>
                </a:cxn>
                <a:cxn ang="0">
                  <a:pos x="202" y="602"/>
                </a:cxn>
                <a:cxn ang="0">
                  <a:pos x="181" y="612"/>
                </a:cxn>
                <a:cxn ang="0">
                  <a:pos x="161" y="621"/>
                </a:cxn>
                <a:cxn ang="0">
                  <a:pos x="146" y="633"/>
                </a:cxn>
                <a:cxn ang="0">
                  <a:pos x="133" y="652"/>
                </a:cxn>
                <a:cxn ang="0">
                  <a:pos x="123" y="675"/>
                </a:cxn>
                <a:cxn ang="0">
                  <a:pos x="119" y="698"/>
                </a:cxn>
                <a:cxn ang="0">
                  <a:pos x="121" y="719"/>
                </a:cxn>
                <a:cxn ang="0">
                  <a:pos x="127" y="742"/>
                </a:cxn>
                <a:cxn ang="0">
                  <a:pos x="135" y="765"/>
                </a:cxn>
                <a:cxn ang="0">
                  <a:pos x="133" y="790"/>
                </a:cxn>
                <a:cxn ang="0">
                  <a:pos x="121" y="809"/>
                </a:cxn>
                <a:cxn ang="0">
                  <a:pos x="104" y="825"/>
                </a:cxn>
                <a:cxn ang="0">
                  <a:pos x="81" y="831"/>
                </a:cxn>
                <a:cxn ang="0">
                  <a:pos x="58" y="834"/>
                </a:cxn>
              </a:cxnLst>
              <a:rect l="0" t="0" r="r" b="b"/>
              <a:pathLst>
                <a:path w="313" h="834">
                  <a:moveTo>
                    <a:pt x="0" y="0"/>
                  </a:moveTo>
                  <a:lnTo>
                    <a:pt x="4" y="7"/>
                  </a:lnTo>
                  <a:lnTo>
                    <a:pt x="6" y="15"/>
                  </a:lnTo>
                  <a:lnTo>
                    <a:pt x="8" y="21"/>
                  </a:lnTo>
                  <a:lnTo>
                    <a:pt x="12" y="28"/>
                  </a:lnTo>
                  <a:lnTo>
                    <a:pt x="14" y="36"/>
                  </a:lnTo>
                  <a:lnTo>
                    <a:pt x="17" y="42"/>
                  </a:lnTo>
                  <a:lnTo>
                    <a:pt x="19" y="49"/>
                  </a:lnTo>
                  <a:lnTo>
                    <a:pt x="23" y="57"/>
                  </a:lnTo>
                  <a:lnTo>
                    <a:pt x="25" y="63"/>
                  </a:lnTo>
                  <a:lnTo>
                    <a:pt x="29" y="71"/>
                  </a:lnTo>
                  <a:lnTo>
                    <a:pt x="33" y="78"/>
                  </a:lnTo>
                  <a:lnTo>
                    <a:pt x="37" y="86"/>
                  </a:lnTo>
                  <a:lnTo>
                    <a:pt x="40" y="92"/>
                  </a:lnTo>
                  <a:lnTo>
                    <a:pt x="44" y="97"/>
                  </a:lnTo>
                  <a:lnTo>
                    <a:pt x="50" y="105"/>
                  </a:lnTo>
                  <a:lnTo>
                    <a:pt x="54" y="111"/>
                  </a:lnTo>
                  <a:lnTo>
                    <a:pt x="58" y="117"/>
                  </a:lnTo>
                  <a:lnTo>
                    <a:pt x="62" y="124"/>
                  </a:lnTo>
                  <a:lnTo>
                    <a:pt x="67" y="130"/>
                  </a:lnTo>
                  <a:lnTo>
                    <a:pt x="71" y="136"/>
                  </a:lnTo>
                  <a:lnTo>
                    <a:pt x="77" y="142"/>
                  </a:lnTo>
                  <a:lnTo>
                    <a:pt x="81" y="147"/>
                  </a:lnTo>
                  <a:lnTo>
                    <a:pt x="85" y="153"/>
                  </a:lnTo>
                  <a:lnTo>
                    <a:pt x="90" y="161"/>
                  </a:lnTo>
                  <a:lnTo>
                    <a:pt x="96" y="167"/>
                  </a:lnTo>
                  <a:lnTo>
                    <a:pt x="100" y="170"/>
                  </a:lnTo>
                  <a:lnTo>
                    <a:pt x="106" y="178"/>
                  </a:lnTo>
                  <a:lnTo>
                    <a:pt x="111" y="184"/>
                  </a:lnTo>
                  <a:lnTo>
                    <a:pt x="115" y="190"/>
                  </a:lnTo>
                  <a:lnTo>
                    <a:pt x="121" y="195"/>
                  </a:lnTo>
                  <a:lnTo>
                    <a:pt x="127" y="201"/>
                  </a:lnTo>
                  <a:lnTo>
                    <a:pt x="131" y="207"/>
                  </a:lnTo>
                  <a:lnTo>
                    <a:pt x="136" y="213"/>
                  </a:lnTo>
                  <a:lnTo>
                    <a:pt x="142" y="218"/>
                  </a:lnTo>
                  <a:lnTo>
                    <a:pt x="146" y="224"/>
                  </a:lnTo>
                  <a:lnTo>
                    <a:pt x="152" y="230"/>
                  </a:lnTo>
                  <a:lnTo>
                    <a:pt x="156" y="234"/>
                  </a:lnTo>
                  <a:lnTo>
                    <a:pt x="159" y="238"/>
                  </a:lnTo>
                  <a:lnTo>
                    <a:pt x="163" y="243"/>
                  </a:lnTo>
                  <a:lnTo>
                    <a:pt x="169" y="249"/>
                  </a:lnTo>
                  <a:lnTo>
                    <a:pt x="175" y="255"/>
                  </a:lnTo>
                  <a:lnTo>
                    <a:pt x="179" y="261"/>
                  </a:lnTo>
                  <a:lnTo>
                    <a:pt x="182" y="266"/>
                  </a:lnTo>
                  <a:lnTo>
                    <a:pt x="188" y="272"/>
                  </a:lnTo>
                  <a:lnTo>
                    <a:pt x="194" y="280"/>
                  </a:lnTo>
                  <a:lnTo>
                    <a:pt x="198" y="284"/>
                  </a:lnTo>
                  <a:lnTo>
                    <a:pt x="202" y="291"/>
                  </a:lnTo>
                  <a:lnTo>
                    <a:pt x="207" y="297"/>
                  </a:lnTo>
                  <a:lnTo>
                    <a:pt x="211" y="303"/>
                  </a:lnTo>
                  <a:lnTo>
                    <a:pt x="217" y="309"/>
                  </a:lnTo>
                  <a:lnTo>
                    <a:pt x="221" y="314"/>
                  </a:lnTo>
                  <a:lnTo>
                    <a:pt x="225" y="320"/>
                  </a:lnTo>
                  <a:lnTo>
                    <a:pt x="230" y="328"/>
                  </a:lnTo>
                  <a:lnTo>
                    <a:pt x="234" y="333"/>
                  </a:lnTo>
                  <a:lnTo>
                    <a:pt x="238" y="339"/>
                  </a:lnTo>
                  <a:lnTo>
                    <a:pt x="242" y="345"/>
                  </a:lnTo>
                  <a:lnTo>
                    <a:pt x="248" y="351"/>
                  </a:lnTo>
                  <a:lnTo>
                    <a:pt x="252" y="358"/>
                  </a:lnTo>
                  <a:lnTo>
                    <a:pt x="255" y="364"/>
                  </a:lnTo>
                  <a:lnTo>
                    <a:pt x="261" y="370"/>
                  </a:lnTo>
                  <a:lnTo>
                    <a:pt x="265" y="378"/>
                  </a:lnTo>
                  <a:lnTo>
                    <a:pt x="269" y="383"/>
                  </a:lnTo>
                  <a:lnTo>
                    <a:pt x="273" y="391"/>
                  </a:lnTo>
                  <a:lnTo>
                    <a:pt x="277" y="397"/>
                  </a:lnTo>
                  <a:lnTo>
                    <a:pt x="280" y="403"/>
                  </a:lnTo>
                  <a:lnTo>
                    <a:pt x="284" y="408"/>
                  </a:lnTo>
                  <a:lnTo>
                    <a:pt x="288" y="414"/>
                  </a:lnTo>
                  <a:lnTo>
                    <a:pt x="292" y="422"/>
                  </a:lnTo>
                  <a:lnTo>
                    <a:pt x="296" y="429"/>
                  </a:lnTo>
                  <a:lnTo>
                    <a:pt x="300" y="435"/>
                  </a:lnTo>
                  <a:lnTo>
                    <a:pt x="303" y="443"/>
                  </a:lnTo>
                  <a:lnTo>
                    <a:pt x="305" y="451"/>
                  </a:lnTo>
                  <a:lnTo>
                    <a:pt x="309" y="458"/>
                  </a:lnTo>
                  <a:lnTo>
                    <a:pt x="309" y="464"/>
                  </a:lnTo>
                  <a:lnTo>
                    <a:pt x="311" y="472"/>
                  </a:lnTo>
                  <a:lnTo>
                    <a:pt x="313" y="481"/>
                  </a:lnTo>
                  <a:lnTo>
                    <a:pt x="313" y="489"/>
                  </a:lnTo>
                  <a:lnTo>
                    <a:pt x="311" y="497"/>
                  </a:lnTo>
                  <a:lnTo>
                    <a:pt x="309" y="502"/>
                  </a:lnTo>
                  <a:lnTo>
                    <a:pt x="309" y="510"/>
                  </a:lnTo>
                  <a:lnTo>
                    <a:pt x="305" y="518"/>
                  </a:lnTo>
                  <a:lnTo>
                    <a:pt x="301" y="525"/>
                  </a:lnTo>
                  <a:lnTo>
                    <a:pt x="298" y="533"/>
                  </a:lnTo>
                  <a:lnTo>
                    <a:pt x="294" y="541"/>
                  </a:lnTo>
                  <a:lnTo>
                    <a:pt x="290" y="547"/>
                  </a:lnTo>
                  <a:lnTo>
                    <a:pt x="286" y="552"/>
                  </a:lnTo>
                  <a:lnTo>
                    <a:pt x="280" y="560"/>
                  </a:lnTo>
                  <a:lnTo>
                    <a:pt x="275" y="566"/>
                  </a:lnTo>
                  <a:lnTo>
                    <a:pt x="269" y="570"/>
                  </a:lnTo>
                  <a:lnTo>
                    <a:pt x="261" y="575"/>
                  </a:lnTo>
                  <a:lnTo>
                    <a:pt x="253" y="581"/>
                  </a:lnTo>
                  <a:lnTo>
                    <a:pt x="246" y="585"/>
                  </a:lnTo>
                  <a:lnTo>
                    <a:pt x="240" y="589"/>
                  </a:lnTo>
                  <a:lnTo>
                    <a:pt x="232" y="593"/>
                  </a:lnTo>
                  <a:lnTo>
                    <a:pt x="225" y="595"/>
                  </a:lnTo>
                  <a:lnTo>
                    <a:pt x="217" y="598"/>
                  </a:lnTo>
                  <a:lnTo>
                    <a:pt x="209" y="600"/>
                  </a:lnTo>
                  <a:lnTo>
                    <a:pt x="202" y="602"/>
                  </a:lnTo>
                  <a:lnTo>
                    <a:pt x="196" y="606"/>
                  </a:lnTo>
                  <a:lnTo>
                    <a:pt x="188" y="608"/>
                  </a:lnTo>
                  <a:lnTo>
                    <a:pt x="181" y="612"/>
                  </a:lnTo>
                  <a:lnTo>
                    <a:pt x="175" y="614"/>
                  </a:lnTo>
                  <a:lnTo>
                    <a:pt x="167" y="618"/>
                  </a:lnTo>
                  <a:lnTo>
                    <a:pt x="161" y="621"/>
                  </a:lnTo>
                  <a:lnTo>
                    <a:pt x="156" y="625"/>
                  </a:lnTo>
                  <a:lnTo>
                    <a:pt x="148" y="629"/>
                  </a:lnTo>
                  <a:lnTo>
                    <a:pt x="146" y="633"/>
                  </a:lnTo>
                  <a:lnTo>
                    <a:pt x="140" y="639"/>
                  </a:lnTo>
                  <a:lnTo>
                    <a:pt x="136" y="644"/>
                  </a:lnTo>
                  <a:lnTo>
                    <a:pt x="133" y="652"/>
                  </a:lnTo>
                  <a:lnTo>
                    <a:pt x="129" y="660"/>
                  </a:lnTo>
                  <a:lnTo>
                    <a:pt x="127" y="667"/>
                  </a:lnTo>
                  <a:lnTo>
                    <a:pt x="123" y="675"/>
                  </a:lnTo>
                  <a:lnTo>
                    <a:pt x="121" y="683"/>
                  </a:lnTo>
                  <a:lnTo>
                    <a:pt x="121" y="690"/>
                  </a:lnTo>
                  <a:lnTo>
                    <a:pt x="119" y="698"/>
                  </a:lnTo>
                  <a:lnTo>
                    <a:pt x="119" y="706"/>
                  </a:lnTo>
                  <a:lnTo>
                    <a:pt x="119" y="712"/>
                  </a:lnTo>
                  <a:lnTo>
                    <a:pt x="121" y="719"/>
                  </a:lnTo>
                  <a:lnTo>
                    <a:pt x="123" y="727"/>
                  </a:lnTo>
                  <a:lnTo>
                    <a:pt x="125" y="735"/>
                  </a:lnTo>
                  <a:lnTo>
                    <a:pt x="127" y="742"/>
                  </a:lnTo>
                  <a:lnTo>
                    <a:pt x="131" y="750"/>
                  </a:lnTo>
                  <a:lnTo>
                    <a:pt x="133" y="758"/>
                  </a:lnTo>
                  <a:lnTo>
                    <a:pt x="135" y="765"/>
                  </a:lnTo>
                  <a:lnTo>
                    <a:pt x="135" y="775"/>
                  </a:lnTo>
                  <a:lnTo>
                    <a:pt x="135" y="783"/>
                  </a:lnTo>
                  <a:lnTo>
                    <a:pt x="133" y="790"/>
                  </a:lnTo>
                  <a:lnTo>
                    <a:pt x="129" y="796"/>
                  </a:lnTo>
                  <a:lnTo>
                    <a:pt x="125" y="804"/>
                  </a:lnTo>
                  <a:lnTo>
                    <a:pt x="121" y="809"/>
                  </a:lnTo>
                  <a:lnTo>
                    <a:pt x="115" y="815"/>
                  </a:lnTo>
                  <a:lnTo>
                    <a:pt x="110" y="821"/>
                  </a:lnTo>
                  <a:lnTo>
                    <a:pt x="104" y="825"/>
                  </a:lnTo>
                  <a:lnTo>
                    <a:pt x="96" y="827"/>
                  </a:lnTo>
                  <a:lnTo>
                    <a:pt x="88" y="829"/>
                  </a:lnTo>
                  <a:lnTo>
                    <a:pt x="81" y="831"/>
                  </a:lnTo>
                  <a:lnTo>
                    <a:pt x="75" y="833"/>
                  </a:lnTo>
                  <a:lnTo>
                    <a:pt x="67" y="834"/>
                  </a:lnTo>
                  <a:lnTo>
                    <a:pt x="58" y="834"/>
                  </a:lnTo>
                </a:path>
              </a:pathLst>
            </a:custGeom>
            <a:noFill/>
            <a:ln w="9525">
              <a:solidFill>
                <a:srgbClr val="000000"/>
              </a:solidFill>
              <a:prstDash val="solid"/>
              <a:round/>
              <a:headEnd/>
              <a:tailEnd/>
            </a:ln>
          </p:spPr>
          <p:txBody>
            <a:bodyPr/>
            <a:lstStyle/>
            <a:p>
              <a:endParaRPr lang="el-GR"/>
            </a:p>
          </p:txBody>
        </p:sp>
        <p:sp>
          <p:nvSpPr>
            <p:cNvPr id="13572" name="Freeform 260"/>
            <p:cNvSpPr>
              <a:spLocks/>
            </p:cNvSpPr>
            <p:nvPr/>
          </p:nvSpPr>
          <p:spPr bwMode="auto">
            <a:xfrm>
              <a:off x="1807" y="1733"/>
              <a:ext cx="178" cy="499"/>
            </a:xfrm>
            <a:custGeom>
              <a:avLst/>
              <a:gdLst/>
              <a:ahLst/>
              <a:cxnLst>
                <a:cxn ang="0">
                  <a:pos x="134" y="4"/>
                </a:cxn>
                <a:cxn ang="0">
                  <a:pos x="147" y="12"/>
                </a:cxn>
                <a:cxn ang="0">
                  <a:pos x="159" y="21"/>
                </a:cxn>
                <a:cxn ang="0">
                  <a:pos x="168" y="35"/>
                </a:cxn>
                <a:cxn ang="0">
                  <a:pos x="172" y="50"/>
                </a:cxn>
                <a:cxn ang="0">
                  <a:pos x="172" y="64"/>
                </a:cxn>
                <a:cxn ang="0">
                  <a:pos x="168" y="77"/>
                </a:cxn>
                <a:cxn ang="0">
                  <a:pos x="161" y="91"/>
                </a:cxn>
                <a:cxn ang="0">
                  <a:pos x="151" y="102"/>
                </a:cxn>
                <a:cxn ang="0">
                  <a:pos x="142" y="115"/>
                </a:cxn>
                <a:cxn ang="0">
                  <a:pos x="132" y="127"/>
                </a:cxn>
                <a:cxn ang="0">
                  <a:pos x="124" y="139"/>
                </a:cxn>
                <a:cxn ang="0">
                  <a:pos x="119" y="152"/>
                </a:cxn>
                <a:cxn ang="0">
                  <a:pos x="119" y="171"/>
                </a:cxn>
                <a:cxn ang="0">
                  <a:pos x="121" y="185"/>
                </a:cxn>
                <a:cxn ang="0">
                  <a:pos x="128" y="198"/>
                </a:cxn>
                <a:cxn ang="0">
                  <a:pos x="138" y="213"/>
                </a:cxn>
                <a:cxn ang="0">
                  <a:pos x="145" y="227"/>
                </a:cxn>
                <a:cxn ang="0">
                  <a:pos x="153" y="242"/>
                </a:cxn>
                <a:cxn ang="0">
                  <a:pos x="159" y="256"/>
                </a:cxn>
                <a:cxn ang="0">
                  <a:pos x="165" y="269"/>
                </a:cxn>
                <a:cxn ang="0">
                  <a:pos x="170" y="282"/>
                </a:cxn>
                <a:cxn ang="0">
                  <a:pos x="174" y="298"/>
                </a:cxn>
                <a:cxn ang="0">
                  <a:pos x="176" y="313"/>
                </a:cxn>
                <a:cxn ang="0">
                  <a:pos x="178" y="325"/>
                </a:cxn>
                <a:cxn ang="0">
                  <a:pos x="176" y="340"/>
                </a:cxn>
                <a:cxn ang="0">
                  <a:pos x="174" y="355"/>
                </a:cxn>
                <a:cxn ang="0">
                  <a:pos x="170" y="371"/>
                </a:cxn>
                <a:cxn ang="0">
                  <a:pos x="165" y="386"/>
                </a:cxn>
                <a:cxn ang="0">
                  <a:pos x="159" y="401"/>
                </a:cxn>
                <a:cxn ang="0">
                  <a:pos x="151" y="413"/>
                </a:cxn>
                <a:cxn ang="0">
                  <a:pos x="142" y="426"/>
                </a:cxn>
                <a:cxn ang="0">
                  <a:pos x="132" y="438"/>
                </a:cxn>
                <a:cxn ang="0">
                  <a:pos x="121" y="448"/>
                </a:cxn>
                <a:cxn ang="0">
                  <a:pos x="109" y="457"/>
                </a:cxn>
                <a:cxn ang="0">
                  <a:pos x="96" y="465"/>
                </a:cxn>
                <a:cxn ang="0">
                  <a:pos x="82" y="471"/>
                </a:cxn>
                <a:cxn ang="0">
                  <a:pos x="69" y="476"/>
                </a:cxn>
                <a:cxn ang="0">
                  <a:pos x="53" y="482"/>
                </a:cxn>
                <a:cxn ang="0">
                  <a:pos x="40" y="488"/>
                </a:cxn>
                <a:cxn ang="0">
                  <a:pos x="25" y="492"/>
                </a:cxn>
                <a:cxn ang="0">
                  <a:pos x="7" y="496"/>
                </a:cxn>
                <a:cxn ang="0">
                  <a:pos x="0" y="499"/>
                </a:cxn>
              </a:cxnLst>
              <a:rect l="0" t="0" r="r" b="b"/>
              <a:pathLst>
                <a:path w="178" h="499">
                  <a:moveTo>
                    <a:pt x="128" y="0"/>
                  </a:moveTo>
                  <a:lnTo>
                    <a:pt x="134" y="4"/>
                  </a:lnTo>
                  <a:lnTo>
                    <a:pt x="142" y="8"/>
                  </a:lnTo>
                  <a:lnTo>
                    <a:pt x="147" y="12"/>
                  </a:lnTo>
                  <a:lnTo>
                    <a:pt x="153" y="18"/>
                  </a:lnTo>
                  <a:lnTo>
                    <a:pt x="159" y="21"/>
                  </a:lnTo>
                  <a:lnTo>
                    <a:pt x="165" y="29"/>
                  </a:lnTo>
                  <a:lnTo>
                    <a:pt x="168" y="35"/>
                  </a:lnTo>
                  <a:lnTo>
                    <a:pt x="170" y="43"/>
                  </a:lnTo>
                  <a:lnTo>
                    <a:pt x="172" y="50"/>
                  </a:lnTo>
                  <a:lnTo>
                    <a:pt x="174" y="56"/>
                  </a:lnTo>
                  <a:lnTo>
                    <a:pt x="172" y="64"/>
                  </a:lnTo>
                  <a:lnTo>
                    <a:pt x="170" y="71"/>
                  </a:lnTo>
                  <a:lnTo>
                    <a:pt x="168" y="77"/>
                  </a:lnTo>
                  <a:lnTo>
                    <a:pt x="165" y="85"/>
                  </a:lnTo>
                  <a:lnTo>
                    <a:pt x="161" y="91"/>
                  </a:lnTo>
                  <a:lnTo>
                    <a:pt x="157" y="96"/>
                  </a:lnTo>
                  <a:lnTo>
                    <a:pt x="151" y="102"/>
                  </a:lnTo>
                  <a:lnTo>
                    <a:pt x="145" y="108"/>
                  </a:lnTo>
                  <a:lnTo>
                    <a:pt x="142" y="115"/>
                  </a:lnTo>
                  <a:lnTo>
                    <a:pt x="136" y="119"/>
                  </a:lnTo>
                  <a:lnTo>
                    <a:pt x="132" y="127"/>
                  </a:lnTo>
                  <a:lnTo>
                    <a:pt x="128" y="133"/>
                  </a:lnTo>
                  <a:lnTo>
                    <a:pt x="124" y="139"/>
                  </a:lnTo>
                  <a:lnTo>
                    <a:pt x="121" y="144"/>
                  </a:lnTo>
                  <a:lnTo>
                    <a:pt x="119" y="152"/>
                  </a:lnTo>
                  <a:lnTo>
                    <a:pt x="119" y="160"/>
                  </a:lnTo>
                  <a:lnTo>
                    <a:pt x="119" y="171"/>
                  </a:lnTo>
                  <a:lnTo>
                    <a:pt x="119" y="179"/>
                  </a:lnTo>
                  <a:lnTo>
                    <a:pt x="121" y="185"/>
                  </a:lnTo>
                  <a:lnTo>
                    <a:pt x="124" y="192"/>
                  </a:lnTo>
                  <a:lnTo>
                    <a:pt x="128" y="198"/>
                  </a:lnTo>
                  <a:lnTo>
                    <a:pt x="132" y="206"/>
                  </a:lnTo>
                  <a:lnTo>
                    <a:pt x="138" y="213"/>
                  </a:lnTo>
                  <a:lnTo>
                    <a:pt x="142" y="221"/>
                  </a:lnTo>
                  <a:lnTo>
                    <a:pt x="145" y="227"/>
                  </a:lnTo>
                  <a:lnTo>
                    <a:pt x="149" y="235"/>
                  </a:lnTo>
                  <a:lnTo>
                    <a:pt x="153" y="242"/>
                  </a:lnTo>
                  <a:lnTo>
                    <a:pt x="157" y="248"/>
                  </a:lnTo>
                  <a:lnTo>
                    <a:pt x="159" y="256"/>
                  </a:lnTo>
                  <a:lnTo>
                    <a:pt x="163" y="261"/>
                  </a:lnTo>
                  <a:lnTo>
                    <a:pt x="165" y="269"/>
                  </a:lnTo>
                  <a:lnTo>
                    <a:pt x="168" y="277"/>
                  </a:lnTo>
                  <a:lnTo>
                    <a:pt x="170" y="282"/>
                  </a:lnTo>
                  <a:lnTo>
                    <a:pt x="172" y="290"/>
                  </a:lnTo>
                  <a:lnTo>
                    <a:pt x="174" y="298"/>
                  </a:lnTo>
                  <a:lnTo>
                    <a:pt x="176" y="306"/>
                  </a:lnTo>
                  <a:lnTo>
                    <a:pt x="176" y="313"/>
                  </a:lnTo>
                  <a:lnTo>
                    <a:pt x="176" y="317"/>
                  </a:lnTo>
                  <a:lnTo>
                    <a:pt x="178" y="325"/>
                  </a:lnTo>
                  <a:lnTo>
                    <a:pt x="178" y="332"/>
                  </a:lnTo>
                  <a:lnTo>
                    <a:pt x="176" y="340"/>
                  </a:lnTo>
                  <a:lnTo>
                    <a:pt x="176" y="348"/>
                  </a:lnTo>
                  <a:lnTo>
                    <a:pt x="174" y="355"/>
                  </a:lnTo>
                  <a:lnTo>
                    <a:pt x="172" y="363"/>
                  </a:lnTo>
                  <a:lnTo>
                    <a:pt x="170" y="371"/>
                  </a:lnTo>
                  <a:lnTo>
                    <a:pt x="168" y="378"/>
                  </a:lnTo>
                  <a:lnTo>
                    <a:pt x="165" y="386"/>
                  </a:lnTo>
                  <a:lnTo>
                    <a:pt x="163" y="394"/>
                  </a:lnTo>
                  <a:lnTo>
                    <a:pt x="159" y="401"/>
                  </a:lnTo>
                  <a:lnTo>
                    <a:pt x="155" y="407"/>
                  </a:lnTo>
                  <a:lnTo>
                    <a:pt x="151" y="413"/>
                  </a:lnTo>
                  <a:lnTo>
                    <a:pt x="145" y="421"/>
                  </a:lnTo>
                  <a:lnTo>
                    <a:pt x="142" y="426"/>
                  </a:lnTo>
                  <a:lnTo>
                    <a:pt x="136" y="432"/>
                  </a:lnTo>
                  <a:lnTo>
                    <a:pt x="132" y="438"/>
                  </a:lnTo>
                  <a:lnTo>
                    <a:pt x="126" y="442"/>
                  </a:lnTo>
                  <a:lnTo>
                    <a:pt x="121" y="448"/>
                  </a:lnTo>
                  <a:lnTo>
                    <a:pt x="115" y="451"/>
                  </a:lnTo>
                  <a:lnTo>
                    <a:pt x="109" y="457"/>
                  </a:lnTo>
                  <a:lnTo>
                    <a:pt x="103" y="461"/>
                  </a:lnTo>
                  <a:lnTo>
                    <a:pt x="96" y="465"/>
                  </a:lnTo>
                  <a:lnTo>
                    <a:pt x="90" y="469"/>
                  </a:lnTo>
                  <a:lnTo>
                    <a:pt x="82" y="471"/>
                  </a:lnTo>
                  <a:lnTo>
                    <a:pt x="76" y="474"/>
                  </a:lnTo>
                  <a:lnTo>
                    <a:pt x="69" y="476"/>
                  </a:lnTo>
                  <a:lnTo>
                    <a:pt x="61" y="480"/>
                  </a:lnTo>
                  <a:lnTo>
                    <a:pt x="53" y="482"/>
                  </a:lnTo>
                  <a:lnTo>
                    <a:pt x="46" y="484"/>
                  </a:lnTo>
                  <a:lnTo>
                    <a:pt x="40" y="488"/>
                  </a:lnTo>
                  <a:lnTo>
                    <a:pt x="32" y="490"/>
                  </a:lnTo>
                  <a:lnTo>
                    <a:pt x="25" y="492"/>
                  </a:lnTo>
                  <a:lnTo>
                    <a:pt x="17" y="494"/>
                  </a:lnTo>
                  <a:lnTo>
                    <a:pt x="7" y="496"/>
                  </a:lnTo>
                  <a:lnTo>
                    <a:pt x="0" y="499"/>
                  </a:lnTo>
                  <a:lnTo>
                    <a:pt x="0" y="499"/>
                  </a:lnTo>
                </a:path>
              </a:pathLst>
            </a:custGeom>
            <a:noFill/>
            <a:ln w="9525">
              <a:solidFill>
                <a:srgbClr val="000000"/>
              </a:solidFill>
              <a:prstDash val="solid"/>
              <a:round/>
              <a:headEnd/>
              <a:tailEnd/>
            </a:ln>
          </p:spPr>
          <p:txBody>
            <a:bodyPr/>
            <a:lstStyle/>
            <a:p>
              <a:endParaRPr lang="el-GR"/>
            </a:p>
          </p:txBody>
        </p:sp>
        <p:sp>
          <p:nvSpPr>
            <p:cNvPr id="13573" name="Freeform 261"/>
            <p:cNvSpPr>
              <a:spLocks/>
            </p:cNvSpPr>
            <p:nvPr/>
          </p:nvSpPr>
          <p:spPr bwMode="auto">
            <a:xfrm>
              <a:off x="3908" y="1029"/>
              <a:ext cx="240" cy="687"/>
            </a:xfrm>
            <a:custGeom>
              <a:avLst/>
              <a:gdLst/>
              <a:ahLst/>
              <a:cxnLst>
                <a:cxn ang="0">
                  <a:pos x="2" y="8"/>
                </a:cxn>
                <a:cxn ang="0">
                  <a:pos x="7" y="21"/>
                </a:cxn>
                <a:cxn ang="0">
                  <a:pos x="13" y="34"/>
                </a:cxn>
                <a:cxn ang="0">
                  <a:pos x="19" y="50"/>
                </a:cxn>
                <a:cxn ang="0">
                  <a:pos x="25" y="61"/>
                </a:cxn>
                <a:cxn ang="0">
                  <a:pos x="32" y="75"/>
                </a:cxn>
                <a:cxn ang="0">
                  <a:pos x="40" y="88"/>
                </a:cxn>
                <a:cxn ang="0">
                  <a:pos x="48" y="102"/>
                </a:cxn>
                <a:cxn ang="0">
                  <a:pos x="57" y="113"/>
                </a:cxn>
                <a:cxn ang="0">
                  <a:pos x="67" y="125"/>
                </a:cxn>
                <a:cxn ang="0">
                  <a:pos x="78" y="136"/>
                </a:cxn>
                <a:cxn ang="0">
                  <a:pos x="90" y="148"/>
                </a:cxn>
                <a:cxn ang="0">
                  <a:pos x="100" y="159"/>
                </a:cxn>
                <a:cxn ang="0">
                  <a:pos x="107" y="165"/>
                </a:cxn>
                <a:cxn ang="0">
                  <a:pos x="119" y="177"/>
                </a:cxn>
                <a:cxn ang="0">
                  <a:pos x="130" y="186"/>
                </a:cxn>
                <a:cxn ang="0">
                  <a:pos x="142" y="196"/>
                </a:cxn>
                <a:cxn ang="0">
                  <a:pos x="153" y="205"/>
                </a:cxn>
                <a:cxn ang="0">
                  <a:pos x="165" y="215"/>
                </a:cxn>
                <a:cxn ang="0">
                  <a:pos x="176" y="224"/>
                </a:cxn>
                <a:cxn ang="0">
                  <a:pos x="188" y="236"/>
                </a:cxn>
                <a:cxn ang="0">
                  <a:pos x="199" y="248"/>
                </a:cxn>
                <a:cxn ang="0">
                  <a:pos x="209" y="257"/>
                </a:cxn>
                <a:cxn ang="0">
                  <a:pos x="217" y="267"/>
                </a:cxn>
                <a:cxn ang="0">
                  <a:pos x="224" y="280"/>
                </a:cxn>
                <a:cxn ang="0">
                  <a:pos x="232" y="296"/>
                </a:cxn>
                <a:cxn ang="0">
                  <a:pos x="236" y="309"/>
                </a:cxn>
                <a:cxn ang="0">
                  <a:pos x="240" y="322"/>
                </a:cxn>
                <a:cxn ang="0">
                  <a:pos x="238" y="338"/>
                </a:cxn>
                <a:cxn ang="0">
                  <a:pos x="234" y="353"/>
                </a:cxn>
                <a:cxn ang="0">
                  <a:pos x="228" y="368"/>
                </a:cxn>
                <a:cxn ang="0">
                  <a:pos x="218" y="382"/>
                </a:cxn>
                <a:cxn ang="0">
                  <a:pos x="207" y="391"/>
                </a:cxn>
                <a:cxn ang="0">
                  <a:pos x="194" y="403"/>
                </a:cxn>
                <a:cxn ang="0">
                  <a:pos x="182" y="411"/>
                </a:cxn>
                <a:cxn ang="0">
                  <a:pos x="169" y="420"/>
                </a:cxn>
                <a:cxn ang="0">
                  <a:pos x="159" y="432"/>
                </a:cxn>
                <a:cxn ang="0">
                  <a:pos x="151" y="445"/>
                </a:cxn>
                <a:cxn ang="0">
                  <a:pos x="147" y="459"/>
                </a:cxn>
                <a:cxn ang="0">
                  <a:pos x="146" y="476"/>
                </a:cxn>
                <a:cxn ang="0">
                  <a:pos x="147" y="489"/>
                </a:cxn>
                <a:cxn ang="0">
                  <a:pos x="149" y="505"/>
                </a:cxn>
                <a:cxn ang="0">
                  <a:pos x="155" y="518"/>
                </a:cxn>
                <a:cxn ang="0">
                  <a:pos x="161" y="534"/>
                </a:cxn>
                <a:cxn ang="0">
                  <a:pos x="169" y="545"/>
                </a:cxn>
                <a:cxn ang="0">
                  <a:pos x="176" y="555"/>
                </a:cxn>
                <a:cxn ang="0">
                  <a:pos x="186" y="568"/>
                </a:cxn>
                <a:cxn ang="0">
                  <a:pos x="197" y="580"/>
                </a:cxn>
                <a:cxn ang="0">
                  <a:pos x="205" y="593"/>
                </a:cxn>
                <a:cxn ang="0">
                  <a:pos x="211" y="608"/>
                </a:cxn>
                <a:cxn ang="0">
                  <a:pos x="209" y="624"/>
                </a:cxn>
                <a:cxn ang="0">
                  <a:pos x="205" y="639"/>
                </a:cxn>
                <a:cxn ang="0">
                  <a:pos x="195" y="653"/>
                </a:cxn>
                <a:cxn ang="0">
                  <a:pos x="184" y="666"/>
                </a:cxn>
                <a:cxn ang="0">
                  <a:pos x="172" y="674"/>
                </a:cxn>
                <a:cxn ang="0">
                  <a:pos x="157" y="679"/>
                </a:cxn>
                <a:cxn ang="0">
                  <a:pos x="142" y="683"/>
                </a:cxn>
                <a:cxn ang="0">
                  <a:pos x="126" y="687"/>
                </a:cxn>
              </a:cxnLst>
              <a:rect l="0" t="0" r="r" b="b"/>
              <a:pathLst>
                <a:path w="240" h="687">
                  <a:moveTo>
                    <a:pt x="0" y="0"/>
                  </a:moveTo>
                  <a:lnTo>
                    <a:pt x="2" y="8"/>
                  </a:lnTo>
                  <a:lnTo>
                    <a:pt x="4" y="13"/>
                  </a:lnTo>
                  <a:lnTo>
                    <a:pt x="7" y="21"/>
                  </a:lnTo>
                  <a:lnTo>
                    <a:pt x="9" y="29"/>
                  </a:lnTo>
                  <a:lnTo>
                    <a:pt x="13" y="34"/>
                  </a:lnTo>
                  <a:lnTo>
                    <a:pt x="15" y="42"/>
                  </a:lnTo>
                  <a:lnTo>
                    <a:pt x="19" y="50"/>
                  </a:lnTo>
                  <a:lnTo>
                    <a:pt x="21" y="56"/>
                  </a:lnTo>
                  <a:lnTo>
                    <a:pt x="25" y="61"/>
                  </a:lnTo>
                  <a:lnTo>
                    <a:pt x="29" y="69"/>
                  </a:lnTo>
                  <a:lnTo>
                    <a:pt x="32" y="75"/>
                  </a:lnTo>
                  <a:lnTo>
                    <a:pt x="36" y="82"/>
                  </a:lnTo>
                  <a:lnTo>
                    <a:pt x="40" y="88"/>
                  </a:lnTo>
                  <a:lnTo>
                    <a:pt x="44" y="94"/>
                  </a:lnTo>
                  <a:lnTo>
                    <a:pt x="48" y="102"/>
                  </a:lnTo>
                  <a:lnTo>
                    <a:pt x="53" y="107"/>
                  </a:lnTo>
                  <a:lnTo>
                    <a:pt x="57" y="113"/>
                  </a:lnTo>
                  <a:lnTo>
                    <a:pt x="63" y="119"/>
                  </a:lnTo>
                  <a:lnTo>
                    <a:pt x="67" y="125"/>
                  </a:lnTo>
                  <a:lnTo>
                    <a:pt x="73" y="130"/>
                  </a:lnTo>
                  <a:lnTo>
                    <a:pt x="78" y="136"/>
                  </a:lnTo>
                  <a:lnTo>
                    <a:pt x="82" y="142"/>
                  </a:lnTo>
                  <a:lnTo>
                    <a:pt x="90" y="148"/>
                  </a:lnTo>
                  <a:lnTo>
                    <a:pt x="94" y="153"/>
                  </a:lnTo>
                  <a:lnTo>
                    <a:pt x="100" y="159"/>
                  </a:lnTo>
                  <a:lnTo>
                    <a:pt x="105" y="165"/>
                  </a:lnTo>
                  <a:lnTo>
                    <a:pt x="107" y="165"/>
                  </a:lnTo>
                  <a:lnTo>
                    <a:pt x="113" y="171"/>
                  </a:lnTo>
                  <a:lnTo>
                    <a:pt x="119" y="177"/>
                  </a:lnTo>
                  <a:lnTo>
                    <a:pt x="124" y="180"/>
                  </a:lnTo>
                  <a:lnTo>
                    <a:pt x="130" y="186"/>
                  </a:lnTo>
                  <a:lnTo>
                    <a:pt x="136" y="190"/>
                  </a:lnTo>
                  <a:lnTo>
                    <a:pt x="142" y="196"/>
                  </a:lnTo>
                  <a:lnTo>
                    <a:pt x="149" y="200"/>
                  </a:lnTo>
                  <a:lnTo>
                    <a:pt x="153" y="205"/>
                  </a:lnTo>
                  <a:lnTo>
                    <a:pt x="161" y="209"/>
                  </a:lnTo>
                  <a:lnTo>
                    <a:pt x="165" y="215"/>
                  </a:lnTo>
                  <a:lnTo>
                    <a:pt x="172" y="221"/>
                  </a:lnTo>
                  <a:lnTo>
                    <a:pt x="176" y="224"/>
                  </a:lnTo>
                  <a:lnTo>
                    <a:pt x="182" y="230"/>
                  </a:lnTo>
                  <a:lnTo>
                    <a:pt x="188" y="236"/>
                  </a:lnTo>
                  <a:lnTo>
                    <a:pt x="194" y="242"/>
                  </a:lnTo>
                  <a:lnTo>
                    <a:pt x="199" y="248"/>
                  </a:lnTo>
                  <a:lnTo>
                    <a:pt x="205" y="251"/>
                  </a:lnTo>
                  <a:lnTo>
                    <a:pt x="209" y="257"/>
                  </a:lnTo>
                  <a:lnTo>
                    <a:pt x="211" y="261"/>
                  </a:lnTo>
                  <a:lnTo>
                    <a:pt x="217" y="267"/>
                  </a:lnTo>
                  <a:lnTo>
                    <a:pt x="220" y="274"/>
                  </a:lnTo>
                  <a:lnTo>
                    <a:pt x="224" y="280"/>
                  </a:lnTo>
                  <a:lnTo>
                    <a:pt x="228" y="288"/>
                  </a:lnTo>
                  <a:lnTo>
                    <a:pt x="232" y="296"/>
                  </a:lnTo>
                  <a:lnTo>
                    <a:pt x="236" y="301"/>
                  </a:lnTo>
                  <a:lnTo>
                    <a:pt x="236" y="309"/>
                  </a:lnTo>
                  <a:lnTo>
                    <a:pt x="238" y="315"/>
                  </a:lnTo>
                  <a:lnTo>
                    <a:pt x="240" y="322"/>
                  </a:lnTo>
                  <a:lnTo>
                    <a:pt x="240" y="330"/>
                  </a:lnTo>
                  <a:lnTo>
                    <a:pt x="238" y="338"/>
                  </a:lnTo>
                  <a:lnTo>
                    <a:pt x="236" y="347"/>
                  </a:lnTo>
                  <a:lnTo>
                    <a:pt x="234" y="353"/>
                  </a:lnTo>
                  <a:lnTo>
                    <a:pt x="230" y="361"/>
                  </a:lnTo>
                  <a:lnTo>
                    <a:pt x="228" y="368"/>
                  </a:lnTo>
                  <a:lnTo>
                    <a:pt x="222" y="374"/>
                  </a:lnTo>
                  <a:lnTo>
                    <a:pt x="218" y="382"/>
                  </a:lnTo>
                  <a:lnTo>
                    <a:pt x="213" y="388"/>
                  </a:lnTo>
                  <a:lnTo>
                    <a:pt x="207" y="391"/>
                  </a:lnTo>
                  <a:lnTo>
                    <a:pt x="201" y="397"/>
                  </a:lnTo>
                  <a:lnTo>
                    <a:pt x="194" y="403"/>
                  </a:lnTo>
                  <a:lnTo>
                    <a:pt x="188" y="407"/>
                  </a:lnTo>
                  <a:lnTo>
                    <a:pt x="182" y="411"/>
                  </a:lnTo>
                  <a:lnTo>
                    <a:pt x="176" y="416"/>
                  </a:lnTo>
                  <a:lnTo>
                    <a:pt x="169" y="420"/>
                  </a:lnTo>
                  <a:lnTo>
                    <a:pt x="165" y="426"/>
                  </a:lnTo>
                  <a:lnTo>
                    <a:pt x="159" y="432"/>
                  </a:lnTo>
                  <a:lnTo>
                    <a:pt x="153" y="438"/>
                  </a:lnTo>
                  <a:lnTo>
                    <a:pt x="151" y="445"/>
                  </a:lnTo>
                  <a:lnTo>
                    <a:pt x="149" y="451"/>
                  </a:lnTo>
                  <a:lnTo>
                    <a:pt x="147" y="459"/>
                  </a:lnTo>
                  <a:lnTo>
                    <a:pt x="147" y="466"/>
                  </a:lnTo>
                  <a:lnTo>
                    <a:pt x="146" y="476"/>
                  </a:lnTo>
                  <a:lnTo>
                    <a:pt x="147" y="482"/>
                  </a:lnTo>
                  <a:lnTo>
                    <a:pt x="147" y="489"/>
                  </a:lnTo>
                  <a:lnTo>
                    <a:pt x="149" y="497"/>
                  </a:lnTo>
                  <a:lnTo>
                    <a:pt x="149" y="505"/>
                  </a:lnTo>
                  <a:lnTo>
                    <a:pt x="153" y="510"/>
                  </a:lnTo>
                  <a:lnTo>
                    <a:pt x="155" y="518"/>
                  </a:lnTo>
                  <a:lnTo>
                    <a:pt x="157" y="526"/>
                  </a:lnTo>
                  <a:lnTo>
                    <a:pt x="161" y="534"/>
                  </a:lnTo>
                  <a:lnTo>
                    <a:pt x="165" y="539"/>
                  </a:lnTo>
                  <a:lnTo>
                    <a:pt x="169" y="545"/>
                  </a:lnTo>
                  <a:lnTo>
                    <a:pt x="172" y="549"/>
                  </a:lnTo>
                  <a:lnTo>
                    <a:pt x="176" y="555"/>
                  </a:lnTo>
                  <a:lnTo>
                    <a:pt x="182" y="562"/>
                  </a:lnTo>
                  <a:lnTo>
                    <a:pt x="186" y="568"/>
                  </a:lnTo>
                  <a:lnTo>
                    <a:pt x="192" y="574"/>
                  </a:lnTo>
                  <a:lnTo>
                    <a:pt x="197" y="580"/>
                  </a:lnTo>
                  <a:lnTo>
                    <a:pt x="201" y="585"/>
                  </a:lnTo>
                  <a:lnTo>
                    <a:pt x="205" y="593"/>
                  </a:lnTo>
                  <a:lnTo>
                    <a:pt x="209" y="599"/>
                  </a:lnTo>
                  <a:lnTo>
                    <a:pt x="211" y="608"/>
                  </a:lnTo>
                  <a:lnTo>
                    <a:pt x="211" y="616"/>
                  </a:lnTo>
                  <a:lnTo>
                    <a:pt x="209" y="624"/>
                  </a:lnTo>
                  <a:lnTo>
                    <a:pt x="207" y="631"/>
                  </a:lnTo>
                  <a:lnTo>
                    <a:pt x="205" y="639"/>
                  </a:lnTo>
                  <a:lnTo>
                    <a:pt x="201" y="645"/>
                  </a:lnTo>
                  <a:lnTo>
                    <a:pt x="195" y="653"/>
                  </a:lnTo>
                  <a:lnTo>
                    <a:pt x="192" y="658"/>
                  </a:lnTo>
                  <a:lnTo>
                    <a:pt x="184" y="666"/>
                  </a:lnTo>
                  <a:lnTo>
                    <a:pt x="178" y="670"/>
                  </a:lnTo>
                  <a:lnTo>
                    <a:pt x="172" y="674"/>
                  </a:lnTo>
                  <a:lnTo>
                    <a:pt x="165" y="677"/>
                  </a:lnTo>
                  <a:lnTo>
                    <a:pt x="157" y="679"/>
                  </a:lnTo>
                  <a:lnTo>
                    <a:pt x="149" y="681"/>
                  </a:lnTo>
                  <a:lnTo>
                    <a:pt x="142" y="683"/>
                  </a:lnTo>
                  <a:lnTo>
                    <a:pt x="134" y="685"/>
                  </a:lnTo>
                  <a:lnTo>
                    <a:pt x="126" y="687"/>
                  </a:lnTo>
                </a:path>
              </a:pathLst>
            </a:custGeom>
            <a:noFill/>
            <a:ln w="9525">
              <a:solidFill>
                <a:srgbClr val="000000"/>
              </a:solidFill>
              <a:prstDash val="solid"/>
              <a:round/>
              <a:headEnd/>
              <a:tailEnd/>
            </a:ln>
          </p:spPr>
          <p:txBody>
            <a:bodyPr/>
            <a:lstStyle/>
            <a:p>
              <a:endParaRPr lang="el-GR"/>
            </a:p>
          </p:txBody>
        </p:sp>
        <p:sp>
          <p:nvSpPr>
            <p:cNvPr id="13574" name="Freeform 262"/>
            <p:cNvSpPr>
              <a:spLocks/>
            </p:cNvSpPr>
            <p:nvPr/>
          </p:nvSpPr>
          <p:spPr bwMode="auto">
            <a:xfrm>
              <a:off x="3743" y="1781"/>
              <a:ext cx="324" cy="446"/>
            </a:xfrm>
            <a:custGeom>
              <a:avLst/>
              <a:gdLst/>
              <a:ahLst/>
              <a:cxnLst>
                <a:cxn ang="0">
                  <a:pos x="274" y="2"/>
                </a:cxn>
                <a:cxn ang="0">
                  <a:pos x="288" y="10"/>
                </a:cxn>
                <a:cxn ang="0">
                  <a:pos x="301" y="18"/>
                </a:cxn>
                <a:cxn ang="0">
                  <a:pos x="311" y="29"/>
                </a:cxn>
                <a:cxn ang="0">
                  <a:pos x="318" y="43"/>
                </a:cxn>
                <a:cxn ang="0">
                  <a:pos x="322" y="58"/>
                </a:cxn>
                <a:cxn ang="0">
                  <a:pos x="322" y="75"/>
                </a:cxn>
                <a:cxn ang="0">
                  <a:pos x="320" y="91"/>
                </a:cxn>
                <a:cxn ang="0">
                  <a:pos x="312" y="106"/>
                </a:cxn>
                <a:cxn ang="0">
                  <a:pos x="303" y="117"/>
                </a:cxn>
                <a:cxn ang="0">
                  <a:pos x="293" y="123"/>
                </a:cxn>
                <a:cxn ang="0">
                  <a:pos x="278" y="129"/>
                </a:cxn>
                <a:cxn ang="0">
                  <a:pos x="263" y="133"/>
                </a:cxn>
                <a:cxn ang="0">
                  <a:pos x="247" y="137"/>
                </a:cxn>
                <a:cxn ang="0">
                  <a:pos x="232" y="139"/>
                </a:cxn>
                <a:cxn ang="0">
                  <a:pos x="217" y="144"/>
                </a:cxn>
                <a:cxn ang="0">
                  <a:pos x="209" y="152"/>
                </a:cxn>
                <a:cxn ang="0">
                  <a:pos x="201" y="163"/>
                </a:cxn>
                <a:cxn ang="0">
                  <a:pos x="195" y="179"/>
                </a:cxn>
                <a:cxn ang="0">
                  <a:pos x="194" y="196"/>
                </a:cxn>
                <a:cxn ang="0">
                  <a:pos x="194" y="211"/>
                </a:cxn>
                <a:cxn ang="0">
                  <a:pos x="192" y="227"/>
                </a:cxn>
                <a:cxn ang="0">
                  <a:pos x="192" y="236"/>
                </a:cxn>
                <a:cxn ang="0">
                  <a:pos x="190" y="252"/>
                </a:cxn>
                <a:cxn ang="0">
                  <a:pos x="188" y="269"/>
                </a:cxn>
                <a:cxn ang="0">
                  <a:pos x="184" y="284"/>
                </a:cxn>
                <a:cxn ang="0">
                  <a:pos x="180" y="300"/>
                </a:cxn>
                <a:cxn ang="0">
                  <a:pos x="176" y="315"/>
                </a:cxn>
                <a:cxn ang="0">
                  <a:pos x="171" y="329"/>
                </a:cxn>
                <a:cxn ang="0">
                  <a:pos x="163" y="342"/>
                </a:cxn>
                <a:cxn ang="0">
                  <a:pos x="157" y="355"/>
                </a:cxn>
                <a:cxn ang="0">
                  <a:pos x="146" y="369"/>
                </a:cxn>
                <a:cxn ang="0">
                  <a:pos x="136" y="380"/>
                </a:cxn>
                <a:cxn ang="0">
                  <a:pos x="126" y="390"/>
                </a:cxn>
                <a:cxn ang="0">
                  <a:pos x="113" y="398"/>
                </a:cxn>
                <a:cxn ang="0">
                  <a:pos x="101" y="407"/>
                </a:cxn>
                <a:cxn ang="0">
                  <a:pos x="88" y="413"/>
                </a:cxn>
                <a:cxn ang="0">
                  <a:pos x="73" y="421"/>
                </a:cxn>
                <a:cxn ang="0">
                  <a:pos x="59" y="426"/>
                </a:cxn>
                <a:cxn ang="0">
                  <a:pos x="44" y="432"/>
                </a:cxn>
                <a:cxn ang="0">
                  <a:pos x="29" y="438"/>
                </a:cxn>
                <a:cxn ang="0">
                  <a:pos x="13" y="442"/>
                </a:cxn>
                <a:cxn ang="0">
                  <a:pos x="0" y="446"/>
                </a:cxn>
              </a:cxnLst>
              <a:rect l="0" t="0" r="r" b="b"/>
              <a:pathLst>
                <a:path w="324" h="446">
                  <a:moveTo>
                    <a:pt x="266" y="0"/>
                  </a:moveTo>
                  <a:lnTo>
                    <a:pt x="274" y="2"/>
                  </a:lnTo>
                  <a:lnTo>
                    <a:pt x="280" y="6"/>
                  </a:lnTo>
                  <a:lnTo>
                    <a:pt x="288" y="10"/>
                  </a:lnTo>
                  <a:lnTo>
                    <a:pt x="295" y="14"/>
                  </a:lnTo>
                  <a:lnTo>
                    <a:pt x="301" y="18"/>
                  </a:lnTo>
                  <a:lnTo>
                    <a:pt x="307" y="23"/>
                  </a:lnTo>
                  <a:lnTo>
                    <a:pt x="311" y="29"/>
                  </a:lnTo>
                  <a:lnTo>
                    <a:pt x="314" y="35"/>
                  </a:lnTo>
                  <a:lnTo>
                    <a:pt x="318" y="43"/>
                  </a:lnTo>
                  <a:lnTo>
                    <a:pt x="322" y="50"/>
                  </a:lnTo>
                  <a:lnTo>
                    <a:pt x="322" y="58"/>
                  </a:lnTo>
                  <a:lnTo>
                    <a:pt x="324" y="67"/>
                  </a:lnTo>
                  <a:lnTo>
                    <a:pt x="322" y="75"/>
                  </a:lnTo>
                  <a:lnTo>
                    <a:pt x="322" y="83"/>
                  </a:lnTo>
                  <a:lnTo>
                    <a:pt x="320" y="91"/>
                  </a:lnTo>
                  <a:lnTo>
                    <a:pt x="316" y="98"/>
                  </a:lnTo>
                  <a:lnTo>
                    <a:pt x="312" y="106"/>
                  </a:lnTo>
                  <a:lnTo>
                    <a:pt x="309" y="112"/>
                  </a:lnTo>
                  <a:lnTo>
                    <a:pt x="303" y="117"/>
                  </a:lnTo>
                  <a:lnTo>
                    <a:pt x="299" y="119"/>
                  </a:lnTo>
                  <a:lnTo>
                    <a:pt x="293" y="123"/>
                  </a:lnTo>
                  <a:lnTo>
                    <a:pt x="286" y="127"/>
                  </a:lnTo>
                  <a:lnTo>
                    <a:pt x="278" y="129"/>
                  </a:lnTo>
                  <a:lnTo>
                    <a:pt x="270" y="131"/>
                  </a:lnTo>
                  <a:lnTo>
                    <a:pt x="263" y="133"/>
                  </a:lnTo>
                  <a:lnTo>
                    <a:pt x="255" y="135"/>
                  </a:lnTo>
                  <a:lnTo>
                    <a:pt x="247" y="137"/>
                  </a:lnTo>
                  <a:lnTo>
                    <a:pt x="240" y="137"/>
                  </a:lnTo>
                  <a:lnTo>
                    <a:pt x="232" y="139"/>
                  </a:lnTo>
                  <a:lnTo>
                    <a:pt x="224" y="142"/>
                  </a:lnTo>
                  <a:lnTo>
                    <a:pt x="217" y="144"/>
                  </a:lnTo>
                  <a:lnTo>
                    <a:pt x="213" y="148"/>
                  </a:lnTo>
                  <a:lnTo>
                    <a:pt x="209" y="152"/>
                  </a:lnTo>
                  <a:lnTo>
                    <a:pt x="205" y="158"/>
                  </a:lnTo>
                  <a:lnTo>
                    <a:pt x="201" y="163"/>
                  </a:lnTo>
                  <a:lnTo>
                    <a:pt x="199" y="171"/>
                  </a:lnTo>
                  <a:lnTo>
                    <a:pt x="195" y="179"/>
                  </a:lnTo>
                  <a:lnTo>
                    <a:pt x="195" y="188"/>
                  </a:lnTo>
                  <a:lnTo>
                    <a:pt x="194" y="196"/>
                  </a:lnTo>
                  <a:lnTo>
                    <a:pt x="194" y="204"/>
                  </a:lnTo>
                  <a:lnTo>
                    <a:pt x="194" y="211"/>
                  </a:lnTo>
                  <a:lnTo>
                    <a:pt x="192" y="219"/>
                  </a:lnTo>
                  <a:lnTo>
                    <a:pt x="192" y="227"/>
                  </a:lnTo>
                  <a:lnTo>
                    <a:pt x="192" y="234"/>
                  </a:lnTo>
                  <a:lnTo>
                    <a:pt x="192" y="236"/>
                  </a:lnTo>
                  <a:lnTo>
                    <a:pt x="190" y="244"/>
                  </a:lnTo>
                  <a:lnTo>
                    <a:pt x="190" y="252"/>
                  </a:lnTo>
                  <a:lnTo>
                    <a:pt x="188" y="259"/>
                  </a:lnTo>
                  <a:lnTo>
                    <a:pt x="188" y="269"/>
                  </a:lnTo>
                  <a:lnTo>
                    <a:pt x="186" y="277"/>
                  </a:lnTo>
                  <a:lnTo>
                    <a:pt x="184" y="284"/>
                  </a:lnTo>
                  <a:lnTo>
                    <a:pt x="182" y="292"/>
                  </a:lnTo>
                  <a:lnTo>
                    <a:pt x="180" y="300"/>
                  </a:lnTo>
                  <a:lnTo>
                    <a:pt x="178" y="307"/>
                  </a:lnTo>
                  <a:lnTo>
                    <a:pt x="176" y="315"/>
                  </a:lnTo>
                  <a:lnTo>
                    <a:pt x="172" y="323"/>
                  </a:lnTo>
                  <a:lnTo>
                    <a:pt x="171" y="329"/>
                  </a:lnTo>
                  <a:lnTo>
                    <a:pt x="167" y="336"/>
                  </a:lnTo>
                  <a:lnTo>
                    <a:pt x="163" y="342"/>
                  </a:lnTo>
                  <a:lnTo>
                    <a:pt x="161" y="350"/>
                  </a:lnTo>
                  <a:lnTo>
                    <a:pt x="157" y="355"/>
                  </a:lnTo>
                  <a:lnTo>
                    <a:pt x="151" y="361"/>
                  </a:lnTo>
                  <a:lnTo>
                    <a:pt x="146" y="369"/>
                  </a:lnTo>
                  <a:lnTo>
                    <a:pt x="142" y="375"/>
                  </a:lnTo>
                  <a:lnTo>
                    <a:pt x="136" y="380"/>
                  </a:lnTo>
                  <a:lnTo>
                    <a:pt x="130" y="386"/>
                  </a:lnTo>
                  <a:lnTo>
                    <a:pt x="126" y="390"/>
                  </a:lnTo>
                  <a:lnTo>
                    <a:pt x="121" y="394"/>
                  </a:lnTo>
                  <a:lnTo>
                    <a:pt x="113" y="398"/>
                  </a:lnTo>
                  <a:lnTo>
                    <a:pt x="107" y="403"/>
                  </a:lnTo>
                  <a:lnTo>
                    <a:pt x="101" y="407"/>
                  </a:lnTo>
                  <a:lnTo>
                    <a:pt x="94" y="411"/>
                  </a:lnTo>
                  <a:lnTo>
                    <a:pt x="88" y="413"/>
                  </a:lnTo>
                  <a:lnTo>
                    <a:pt x="80" y="417"/>
                  </a:lnTo>
                  <a:lnTo>
                    <a:pt x="73" y="421"/>
                  </a:lnTo>
                  <a:lnTo>
                    <a:pt x="67" y="423"/>
                  </a:lnTo>
                  <a:lnTo>
                    <a:pt x="59" y="426"/>
                  </a:lnTo>
                  <a:lnTo>
                    <a:pt x="52" y="428"/>
                  </a:lnTo>
                  <a:lnTo>
                    <a:pt x="44" y="432"/>
                  </a:lnTo>
                  <a:lnTo>
                    <a:pt x="36" y="434"/>
                  </a:lnTo>
                  <a:lnTo>
                    <a:pt x="29" y="438"/>
                  </a:lnTo>
                  <a:lnTo>
                    <a:pt x="21" y="440"/>
                  </a:lnTo>
                  <a:lnTo>
                    <a:pt x="13" y="442"/>
                  </a:lnTo>
                  <a:lnTo>
                    <a:pt x="5" y="446"/>
                  </a:lnTo>
                  <a:lnTo>
                    <a:pt x="0" y="446"/>
                  </a:lnTo>
                  <a:lnTo>
                    <a:pt x="0" y="446"/>
                  </a:lnTo>
                </a:path>
              </a:pathLst>
            </a:custGeom>
            <a:noFill/>
            <a:ln w="9525">
              <a:solidFill>
                <a:srgbClr val="000000"/>
              </a:solidFill>
              <a:prstDash val="solid"/>
              <a:round/>
              <a:headEnd/>
              <a:tailEnd/>
            </a:ln>
          </p:spPr>
          <p:txBody>
            <a:bodyPr/>
            <a:lstStyle/>
            <a:p>
              <a:endParaRPr lang="el-GR"/>
            </a:p>
          </p:txBody>
        </p:sp>
        <p:sp>
          <p:nvSpPr>
            <p:cNvPr id="13575" name="Freeform 263"/>
            <p:cNvSpPr>
              <a:spLocks/>
            </p:cNvSpPr>
            <p:nvPr/>
          </p:nvSpPr>
          <p:spPr bwMode="auto">
            <a:xfrm>
              <a:off x="1814" y="2472"/>
              <a:ext cx="348" cy="799"/>
            </a:xfrm>
            <a:custGeom>
              <a:avLst/>
              <a:gdLst/>
              <a:ahLst/>
              <a:cxnLst>
                <a:cxn ang="0">
                  <a:pos x="6" y="14"/>
                </a:cxn>
                <a:cxn ang="0">
                  <a:pos x="18" y="35"/>
                </a:cxn>
                <a:cxn ang="0">
                  <a:pos x="27" y="54"/>
                </a:cxn>
                <a:cxn ang="0">
                  <a:pos x="39" y="71"/>
                </a:cxn>
                <a:cxn ang="0">
                  <a:pos x="52" y="91"/>
                </a:cxn>
                <a:cxn ang="0">
                  <a:pos x="66" y="108"/>
                </a:cxn>
                <a:cxn ang="0">
                  <a:pos x="81" y="125"/>
                </a:cxn>
                <a:cxn ang="0">
                  <a:pos x="96" y="142"/>
                </a:cxn>
                <a:cxn ang="0">
                  <a:pos x="114" y="158"/>
                </a:cxn>
                <a:cxn ang="0">
                  <a:pos x="131" y="173"/>
                </a:cxn>
                <a:cxn ang="0">
                  <a:pos x="148" y="188"/>
                </a:cxn>
                <a:cxn ang="0">
                  <a:pos x="165" y="204"/>
                </a:cxn>
                <a:cxn ang="0">
                  <a:pos x="183" y="221"/>
                </a:cxn>
                <a:cxn ang="0">
                  <a:pos x="200" y="236"/>
                </a:cxn>
                <a:cxn ang="0">
                  <a:pos x="217" y="250"/>
                </a:cxn>
                <a:cxn ang="0">
                  <a:pos x="234" y="265"/>
                </a:cxn>
                <a:cxn ang="0">
                  <a:pos x="250" y="282"/>
                </a:cxn>
                <a:cxn ang="0">
                  <a:pos x="265" y="298"/>
                </a:cxn>
                <a:cxn ang="0">
                  <a:pos x="282" y="315"/>
                </a:cxn>
                <a:cxn ang="0">
                  <a:pos x="298" y="332"/>
                </a:cxn>
                <a:cxn ang="0">
                  <a:pos x="313" y="352"/>
                </a:cxn>
                <a:cxn ang="0">
                  <a:pos x="327" y="371"/>
                </a:cxn>
                <a:cxn ang="0">
                  <a:pos x="340" y="390"/>
                </a:cxn>
                <a:cxn ang="0">
                  <a:pos x="346" y="411"/>
                </a:cxn>
                <a:cxn ang="0">
                  <a:pos x="348" y="432"/>
                </a:cxn>
                <a:cxn ang="0">
                  <a:pos x="346" y="455"/>
                </a:cxn>
                <a:cxn ang="0">
                  <a:pos x="336" y="478"/>
                </a:cxn>
                <a:cxn ang="0">
                  <a:pos x="325" y="497"/>
                </a:cxn>
                <a:cxn ang="0">
                  <a:pos x="307" y="515"/>
                </a:cxn>
                <a:cxn ang="0">
                  <a:pos x="288" y="530"/>
                </a:cxn>
                <a:cxn ang="0">
                  <a:pos x="269" y="542"/>
                </a:cxn>
                <a:cxn ang="0">
                  <a:pos x="250" y="555"/>
                </a:cxn>
                <a:cxn ang="0">
                  <a:pos x="234" y="570"/>
                </a:cxn>
                <a:cxn ang="0">
                  <a:pos x="225" y="588"/>
                </a:cxn>
                <a:cxn ang="0">
                  <a:pos x="217" y="609"/>
                </a:cxn>
                <a:cxn ang="0">
                  <a:pos x="213" y="634"/>
                </a:cxn>
                <a:cxn ang="0">
                  <a:pos x="215" y="657"/>
                </a:cxn>
                <a:cxn ang="0">
                  <a:pos x="219" y="676"/>
                </a:cxn>
                <a:cxn ang="0">
                  <a:pos x="231" y="697"/>
                </a:cxn>
                <a:cxn ang="0">
                  <a:pos x="242" y="716"/>
                </a:cxn>
                <a:cxn ang="0">
                  <a:pos x="248" y="737"/>
                </a:cxn>
                <a:cxn ang="0">
                  <a:pos x="240" y="758"/>
                </a:cxn>
                <a:cxn ang="0">
                  <a:pos x="225" y="778"/>
                </a:cxn>
                <a:cxn ang="0">
                  <a:pos x="206" y="789"/>
                </a:cxn>
                <a:cxn ang="0">
                  <a:pos x="185" y="795"/>
                </a:cxn>
                <a:cxn ang="0">
                  <a:pos x="161" y="799"/>
                </a:cxn>
              </a:cxnLst>
              <a:rect l="0" t="0" r="r" b="b"/>
              <a:pathLst>
                <a:path w="348" h="799">
                  <a:moveTo>
                    <a:pt x="0" y="0"/>
                  </a:moveTo>
                  <a:lnTo>
                    <a:pt x="4" y="8"/>
                  </a:lnTo>
                  <a:lnTo>
                    <a:pt x="6" y="14"/>
                  </a:lnTo>
                  <a:lnTo>
                    <a:pt x="10" y="21"/>
                  </a:lnTo>
                  <a:lnTo>
                    <a:pt x="14" y="27"/>
                  </a:lnTo>
                  <a:lnTo>
                    <a:pt x="18" y="35"/>
                  </a:lnTo>
                  <a:lnTo>
                    <a:pt x="21" y="41"/>
                  </a:lnTo>
                  <a:lnTo>
                    <a:pt x="25" y="48"/>
                  </a:lnTo>
                  <a:lnTo>
                    <a:pt x="27" y="54"/>
                  </a:lnTo>
                  <a:lnTo>
                    <a:pt x="33" y="60"/>
                  </a:lnTo>
                  <a:lnTo>
                    <a:pt x="37" y="67"/>
                  </a:lnTo>
                  <a:lnTo>
                    <a:pt x="39" y="71"/>
                  </a:lnTo>
                  <a:lnTo>
                    <a:pt x="43" y="79"/>
                  </a:lnTo>
                  <a:lnTo>
                    <a:pt x="48" y="85"/>
                  </a:lnTo>
                  <a:lnTo>
                    <a:pt x="52" y="91"/>
                  </a:lnTo>
                  <a:lnTo>
                    <a:pt x="56" y="96"/>
                  </a:lnTo>
                  <a:lnTo>
                    <a:pt x="62" y="102"/>
                  </a:lnTo>
                  <a:lnTo>
                    <a:pt x="66" y="108"/>
                  </a:lnTo>
                  <a:lnTo>
                    <a:pt x="71" y="114"/>
                  </a:lnTo>
                  <a:lnTo>
                    <a:pt x="75" y="119"/>
                  </a:lnTo>
                  <a:lnTo>
                    <a:pt x="81" y="125"/>
                  </a:lnTo>
                  <a:lnTo>
                    <a:pt x="87" y="131"/>
                  </a:lnTo>
                  <a:lnTo>
                    <a:pt x="92" y="137"/>
                  </a:lnTo>
                  <a:lnTo>
                    <a:pt x="96" y="142"/>
                  </a:lnTo>
                  <a:lnTo>
                    <a:pt x="102" y="146"/>
                  </a:lnTo>
                  <a:lnTo>
                    <a:pt x="108" y="152"/>
                  </a:lnTo>
                  <a:lnTo>
                    <a:pt x="114" y="158"/>
                  </a:lnTo>
                  <a:lnTo>
                    <a:pt x="119" y="163"/>
                  </a:lnTo>
                  <a:lnTo>
                    <a:pt x="125" y="169"/>
                  </a:lnTo>
                  <a:lnTo>
                    <a:pt x="131" y="173"/>
                  </a:lnTo>
                  <a:lnTo>
                    <a:pt x="137" y="179"/>
                  </a:lnTo>
                  <a:lnTo>
                    <a:pt x="142" y="183"/>
                  </a:lnTo>
                  <a:lnTo>
                    <a:pt x="148" y="188"/>
                  </a:lnTo>
                  <a:lnTo>
                    <a:pt x="154" y="194"/>
                  </a:lnTo>
                  <a:lnTo>
                    <a:pt x="160" y="198"/>
                  </a:lnTo>
                  <a:lnTo>
                    <a:pt x="165" y="204"/>
                  </a:lnTo>
                  <a:lnTo>
                    <a:pt x="171" y="210"/>
                  </a:lnTo>
                  <a:lnTo>
                    <a:pt x="177" y="215"/>
                  </a:lnTo>
                  <a:lnTo>
                    <a:pt x="183" y="221"/>
                  </a:lnTo>
                  <a:lnTo>
                    <a:pt x="188" y="225"/>
                  </a:lnTo>
                  <a:lnTo>
                    <a:pt x="194" y="231"/>
                  </a:lnTo>
                  <a:lnTo>
                    <a:pt x="200" y="236"/>
                  </a:lnTo>
                  <a:lnTo>
                    <a:pt x="206" y="240"/>
                  </a:lnTo>
                  <a:lnTo>
                    <a:pt x="211" y="246"/>
                  </a:lnTo>
                  <a:lnTo>
                    <a:pt x="217" y="250"/>
                  </a:lnTo>
                  <a:lnTo>
                    <a:pt x="223" y="256"/>
                  </a:lnTo>
                  <a:lnTo>
                    <a:pt x="227" y="261"/>
                  </a:lnTo>
                  <a:lnTo>
                    <a:pt x="234" y="265"/>
                  </a:lnTo>
                  <a:lnTo>
                    <a:pt x="238" y="271"/>
                  </a:lnTo>
                  <a:lnTo>
                    <a:pt x="244" y="277"/>
                  </a:lnTo>
                  <a:lnTo>
                    <a:pt x="250" y="282"/>
                  </a:lnTo>
                  <a:lnTo>
                    <a:pt x="256" y="288"/>
                  </a:lnTo>
                  <a:lnTo>
                    <a:pt x="261" y="292"/>
                  </a:lnTo>
                  <a:lnTo>
                    <a:pt x="265" y="298"/>
                  </a:lnTo>
                  <a:lnTo>
                    <a:pt x="271" y="304"/>
                  </a:lnTo>
                  <a:lnTo>
                    <a:pt x="277" y="309"/>
                  </a:lnTo>
                  <a:lnTo>
                    <a:pt x="282" y="315"/>
                  </a:lnTo>
                  <a:lnTo>
                    <a:pt x="286" y="321"/>
                  </a:lnTo>
                  <a:lnTo>
                    <a:pt x="292" y="327"/>
                  </a:lnTo>
                  <a:lnTo>
                    <a:pt x="298" y="332"/>
                  </a:lnTo>
                  <a:lnTo>
                    <a:pt x="302" y="338"/>
                  </a:lnTo>
                  <a:lnTo>
                    <a:pt x="307" y="346"/>
                  </a:lnTo>
                  <a:lnTo>
                    <a:pt x="313" y="352"/>
                  </a:lnTo>
                  <a:lnTo>
                    <a:pt x="317" y="357"/>
                  </a:lnTo>
                  <a:lnTo>
                    <a:pt x="323" y="365"/>
                  </a:lnTo>
                  <a:lnTo>
                    <a:pt x="327" y="371"/>
                  </a:lnTo>
                  <a:lnTo>
                    <a:pt x="332" y="377"/>
                  </a:lnTo>
                  <a:lnTo>
                    <a:pt x="336" y="384"/>
                  </a:lnTo>
                  <a:lnTo>
                    <a:pt x="340" y="390"/>
                  </a:lnTo>
                  <a:lnTo>
                    <a:pt x="342" y="398"/>
                  </a:lnTo>
                  <a:lnTo>
                    <a:pt x="344" y="405"/>
                  </a:lnTo>
                  <a:lnTo>
                    <a:pt x="346" y="411"/>
                  </a:lnTo>
                  <a:lnTo>
                    <a:pt x="348" y="417"/>
                  </a:lnTo>
                  <a:lnTo>
                    <a:pt x="348" y="424"/>
                  </a:lnTo>
                  <a:lnTo>
                    <a:pt x="348" y="432"/>
                  </a:lnTo>
                  <a:lnTo>
                    <a:pt x="348" y="440"/>
                  </a:lnTo>
                  <a:lnTo>
                    <a:pt x="348" y="448"/>
                  </a:lnTo>
                  <a:lnTo>
                    <a:pt x="346" y="455"/>
                  </a:lnTo>
                  <a:lnTo>
                    <a:pt x="344" y="463"/>
                  </a:lnTo>
                  <a:lnTo>
                    <a:pt x="340" y="471"/>
                  </a:lnTo>
                  <a:lnTo>
                    <a:pt x="336" y="478"/>
                  </a:lnTo>
                  <a:lnTo>
                    <a:pt x="332" y="484"/>
                  </a:lnTo>
                  <a:lnTo>
                    <a:pt x="328" y="492"/>
                  </a:lnTo>
                  <a:lnTo>
                    <a:pt x="325" y="497"/>
                  </a:lnTo>
                  <a:lnTo>
                    <a:pt x="319" y="505"/>
                  </a:lnTo>
                  <a:lnTo>
                    <a:pt x="313" y="511"/>
                  </a:lnTo>
                  <a:lnTo>
                    <a:pt x="307" y="515"/>
                  </a:lnTo>
                  <a:lnTo>
                    <a:pt x="302" y="520"/>
                  </a:lnTo>
                  <a:lnTo>
                    <a:pt x="294" y="526"/>
                  </a:lnTo>
                  <a:lnTo>
                    <a:pt x="288" y="530"/>
                  </a:lnTo>
                  <a:lnTo>
                    <a:pt x="282" y="534"/>
                  </a:lnTo>
                  <a:lnTo>
                    <a:pt x="277" y="538"/>
                  </a:lnTo>
                  <a:lnTo>
                    <a:pt x="269" y="542"/>
                  </a:lnTo>
                  <a:lnTo>
                    <a:pt x="263" y="547"/>
                  </a:lnTo>
                  <a:lnTo>
                    <a:pt x="257" y="551"/>
                  </a:lnTo>
                  <a:lnTo>
                    <a:pt x="250" y="555"/>
                  </a:lnTo>
                  <a:lnTo>
                    <a:pt x="244" y="561"/>
                  </a:lnTo>
                  <a:lnTo>
                    <a:pt x="238" y="565"/>
                  </a:lnTo>
                  <a:lnTo>
                    <a:pt x="234" y="570"/>
                  </a:lnTo>
                  <a:lnTo>
                    <a:pt x="232" y="574"/>
                  </a:lnTo>
                  <a:lnTo>
                    <a:pt x="227" y="580"/>
                  </a:lnTo>
                  <a:lnTo>
                    <a:pt x="225" y="588"/>
                  </a:lnTo>
                  <a:lnTo>
                    <a:pt x="221" y="593"/>
                  </a:lnTo>
                  <a:lnTo>
                    <a:pt x="219" y="601"/>
                  </a:lnTo>
                  <a:lnTo>
                    <a:pt x="217" y="609"/>
                  </a:lnTo>
                  <a:lnTo>
                    <a:pt x="215" y="616"/>
                  </a:lnTo>
                  <a:lnTo>
                    <a:pt x="213" y="624"/>
                  </a:lnTo>
                  <a:lnTo>
                    <a:pt x="213" y="634"/>
                  </a:lnTo>
                  <a:lnTo>
                    <a:pt x="213" y="641"/>
                  </a:lnTo>
                  <a:lnTo>
                    <a:pt x="215" y="649"/>
                  </a:lnTo>
                  <a:lnTo>
                    <a:pt x="215" y="657"/>
                  </a:lnTo>
                  <a:lnTo>
                    <a:pt x="217" y="661"/>
                  </a:lnTo>
                  <a:lnTo>
                    <a:pt x="217" y="668"/>
                  </a:lnTo>
                  <a:lnTo>
                    <a:pt x="219" y="676"/>
                  </a:lnTo>
                  <a:lnTo>
                    <a:pt x="223" y="684"/>
                  </a:lnTo>
                  <a:lnTo>
                    <a:pt x="227" y="689"/>
                  </a:lnTo>
                  <a:lnTo>
                    <a:pt x="231" y="697"/>
                  </a:lnTo>
                  <a:lnTo>
                    <a:pt x="234" y="703"/>
                  </a:lnTo>
                  <a:lnTo>
                    <a:pt x="238" y="709"/>
                  </a:lnTo>
                  <a:lnTo>
                    <a:pt x="242" y="716"/>
                  </a:lnTo>
                  <a:lnTo>
                    <a:pt x="246" y="724"/>
                  </a:lnTo>
                  <a:lnTo>
                    <a:pt x="248" y="730"/>
                  </a:lnTo>
                  <a:lnTo>
                    <a:pt x="248" y="737"/>
                  </a:lnTo>
                  <a:lnTo>
                    <a:pt x="246" y="745"/>
                  </a:lnTo>
                  <a:lnTo>
                    <a:pt x="244" y="753"/>
                  </a:lnTo>
                  <a:lnTo>
                    <a:pt x="240" y="758"/>
                  </a:lnTo>
                  <a:lnTo>
                    <a:pt x="236" y="766"/>
                  </a:lnTo>
                  <a:lnTo>
                    <a:pt x="231" y="772"/>
                  </a:lnTo>
                  <a:lnTo>
                    <a:pt x="225" y="778"/>
                  </a:lnTo>
                  <a:lnTo>
                    <a:pt x="219" y="781"/>
                  </a:lnTo>
                  <a:lnTo>
                    <a:pt x="213" y="785"/>
                  </a:lnTo>
                  <a:lnTo>
                    <a:pt x="206" y="789"/>
                  </a:lnTo>
                  <a:lnTo>
                    <a:pt x="200" y="791"/>
                  </a:lnTo>
                  <a:lnTo>
                    <a:pt x="192" y="793"/>
                  </a:lnTo>
                  <a:lnTo>
                    <a:pt x="185" y="795"/>
                  </a:lnTo>
                  <a:lnTo>
                    <a:pt x="177" y="797"/>
                  </a:lnTo>
                  <a:lnTo>
                    <a:pt x="169" y="799"/>
                  </a:lnTo>
                  <a:lnTo>
                    <a:pt x="161" y="799"/>
                  </a:lnTo>
                </a:path>
              </a:pathLst>
            </a:custGeom>
            <a:noFill/>
            <a:ln w="9525">
              <a:solidFill>
                <a:srgbClr val="000000"/>
              </a:solidFill>
              <a:prstDash val="solid"/>
              <a:round/>
              <a:headEnd/>
              <a:tailEnd/>
            </a:ln>
          </p:spPr>
          <p:txBody>
            <a:bodyPr/>
            <a:lstStyle/>
            <a:p>
              <a:endParaRPr lang="el-GR"/>
            </a:p>
          </p:txBody>
        </p:sp>
        <p:sp>
          <p:nvSpPr>
            <p:cNvPr id="13576" name="Freeform 264"/>
            <p:cNvSpPr>
              <a:spLocks/>
            </p:cNvSpPr>
            <p:nvPr/>
          </p:nvSpPr>
          <p:spPr bwMode="auto">
            <a:xfrm>
              <a:off x="1739" y="3282"/>
              <a:ext cx="273" cy="436"/>
            </a:xfrm>
            <a:custGeom>
              <a:avLst/>
              <a:gdLst/>
              <a:ahLst/>
              <a:cxnLst>
                <a:cxn ang="0">
                  <a:pos x="233" y="4"/>
                </a:cxn>
                <a:cxn ang="0">
                  <a:pos x="246" y="12"/>
                </a:cxn>
                <a:cxn ang="0">
                  <a:pos x="258" y="19"/>
                </a:cxn>
                <a:cxn ang="0">
                  <a:pos x="265" y="33"/>
                </a:cxn>
                <a:cxn ang="0">
                  <a:pos x="271" y="46"/>
                </a:cxn>
                <a:cxn ang="0">
                  <a:pos x="273" y="62"/>
                </a:cxn>
                <a:cxn ang="0">
                  <a:pos x="269" y="77"/>
                </a:cxn>
                <a:cxn ang="0">
                  <a:pos x="263" y="90"/>
                </a:cxn>
                <a:cxn ang="0">
                  <a:pos x="252" y="104"/>
                </a:cxn>
                <a:cxn ang="0">
                  <a:pos x="238" y="112"/>
                </a:cxn>
                <a:cxn ang="0">
                  <a:pos x="225" y="117"/>
                </a:cxn>
                <a:cxn ang="0">
                  <a:pos x="210" y="123"/>
                </a:cxn>
                <a:cxn ang="0">
                  <a:pos x="194" y="127"/>
                </a:cxn>
                <a:cxn ang="0">
                  <a:pos x="181" y="135"/>
                </a:cxn>
                <a:cxn ang="0">
                  <a:pos x="171" y="144"/>
                </a:cxn>
                <a:cxn ang="0">
                  <a:pos x="162" y="158"/>
                </a:cxn>
                <a:cxn ang="0">
                  <a:pos x="160" y="173"/>
                </a:cxn>
                <a:cxn ang="0">
                  <a:pos x="162" y="186"/>
                </a:cxn>
                <a:cxn ang="0">
                  <a:pos x="167" y="202"/>
                </a:cxn>
                <a:cxn ang="0">
                  <a:pos x="175" y="217"/>
                </a:cxn>
                <a:cxn ang="0">
                  <a:pos x="179" y="231"/>
                </a:cxn>
                <a:cxn ang="0">
                  <a:pos x="181" y="246"/>
                </a:cxn>
                <a:cxn ang="0">
                  <a:pos x="181" y="261"/>
                </a:cxn>
                <a:cxn ang="0">
                  <a:pos x="179" y="277"/>
                </a:cxn>
                <a:cxn ang="0">
                  <a:pos x="175" y="292"/>
                </a:cxn>
                <a:cxn ang="0">
                  <a:pos x="171" y="307"/>
                </a:cxn>
                <a:cxn ang="0">
                  <a:pos x="164" y="323"/>
                </a:cxn>
                <a:cxn ang="0">
                  <a:pos x="156" y="336"/>
                </a:cxn>
                <a:cxn ang="0">
                  <a:pos x="146" y="350"/>
                </a:cxn>
                <a:cxn ang="0">
                  <a:pos x="139" y="359"/>
                </a:cxn>
                <a:cxn ang="0">
                  <a:pos x="127" y="371"/>
                </a:cxn>
                <a:cxn ang="0">
                  <a:pos x="116" y="380"/>
                </a:cxn>
                <a:cxn ang="0">
                  <a:pos x="104" y="388"/>
                </a:cxn>
                <a:cxn ang="0">
                  <a:pos x="91" y="398"/>
                </a:cxn>
                <a:cxn ang="0">
                  <a:pos x="77" y="403"/>
                </a:cxn>
                <a:cxn ang="0">
                  <a:pos x="64" y="411"/>
                </a:cxn>
                <a:cxn ang="0">
                  <a:pos x="48" y="417"/>
                </a:cxn>
                <a:cxn ang="0">
                  <a:pos x="35" y="423"/>
                </a:cxn>
                <a:cxn ang="0">
                  <a:pos x="20" y="428"/>
                </a:cxn>
                <a:cxn ang="0">
                  <a:pos x="4" y="434"/>
                </a:cxn>
                <a:cxn ang="0">
                  <a:pos x="0" y="436"/>
                </a:cxn>
              </a:cxnLst>
              <a:rect l="0" t="0" r="r" b="b"/>
              <a:pathLst>
                <a:path w="273" h="436">
                  <a:moveTo>
                    <a:pt x="227" y="0"/>
                  </a:moveTo>
                  <a:lnTo>
                    <a:pt x="233" y="4"/>
                  </a:lnTo>
                  <a:lnTo>
                    <a:pt x="240" y="8"/>
                  </a:lnTo>
                  <a:lnTo>
                    <a:pt x="246" y="12"/>
                  </a:lnTo>
                  <a:lnTo>
                    <a:pt x="252" y="16"/>
                  </a:lnTo>
                  <a:lnTo>
                    <a:pt x="258" y="19"/>
                  </a:lnTo>
                  <a:lnTo>
                    <a:pt x="261" y="25"/>
                  </a:lnTo>
                  <a:lnTo>
                    <a:pt x="265" y="33"/>
                  </a:lnTo>
                  <a:lnTo>
                    <a:pt x="269" y="41"/>
                  </a:lnTo>
                  <a:lnTo>
                    <a:pt x="271" y="46"/>
                  </a:lnTo>
                  <a:lnTo>
                    <a:pt x="273" y="54"/>
                  </a:lnTo>
                  <a:lnTo>
                    <a:pt x="273" y="62"/>
                  </a:lnTo>
                  <a:lnTo>
                    <a:pt x="273" y="69"/>
                  </a:lnTo>
                  <a:lnTo>
                    <a:pt x="269" y="77"/>
                  </a:lnTo>
                  <a:lnTo>
                    <a:pt x="267" y="85"/>
                  </a:lnTo>
                  <a:lnTo>
                    <a:pt x="263" y="90"/>
                  </a:lnTo>
                  <a:lnTo>
                    <a:pt x="258" y="98"/>
                  </a:lnTo>
                  <a:lnTo>
                    <a:pt x="252" y="104"/>
                  </a:lnTo>
                  <a:lnTo>
                    <a:pt x="246" y="108"/>
                  </a:lnTo>
                  <a:lnTo>
                    <a:pt x="238" y="112"/>
                  </a:lnTo>
                  <a:lnTo>
                    <a:pt x="233" y="115"/>
                  </a:lnTo>
                  <a:lnTo>
                    <a:pt x="225" y="117"/>
                  </a:lnTo>
                  <a:lnTo>
                    <a:pt x="217" y="119"/>
                  </a:lnTo>
                  <a:lnTo>
                    <a:pt x="210" y="123"/>
                  </a:lnTo>
                  <a:lnTo>
                    <a:pt x="202" y="125"/>
                  </a:lnTo>
                  <a:lnTo>
                    <a:pt x="194" y="127"/>
                  </a:lnTo>
                  <a:lnTo>
                    <a:pt x="189" y="131"/>
                  </a:lnTo>
                  <a:lnTo>
                    <a:pt x="181" y="135"/>
                  </a:lnTo>
                  <a:lnTo>
                    <a:pt x="175" y="138"/>
                  </a:lnTo>
                  <a:lnTo>
                    <a:pt x="171" y="144"/>
                  </a:lnTo>
                  <a:lnTo>
                    <a:pt x="165" y="150"/>
                  </a:lnTo>
                  <a:lnTo>
                    <a:pt x="162" y="158"/>
                  </a:lnTo>
                  <a:lnTo>
                    <a:pt x="160" y="165"/>
                  </a:lnTo>
                  <a:lnTo>
                    <a:pt x="160" y="173"/>
                  </a:lnTo>
                  <a:lnTo>
                    <a:pt x="160" y="179"/>
                  </a:lnTo>
                  <a:lnTo>
                    <a:pt x="162" y="186"/>
                  </a:lnTo>
                  <a:lnTo>
                    <a:pt x="165" y="194"/>
                  </a:lnTo>
                  <a:lnTo>
                    <a:pt x="167" y="202"/>
                  </a:lnTo>
                  <a:lnTo>
                    <a:pt x="171" y="209"/>
                  </a:lnTo>
                  <a:lnTo>
                    <a:pt x="175" y="217"/>
                  </a:lnTo>
                  <a:lnTo>
                    <a:pt x="177" y="223"/>
                  </a:lnTo>
                  <a:lnTo>
                    <a:pt x="179" y="231"/>
                  </a:lnTo>
                  <a:lnTo>
                    <a:pt x="179" y="238"/>
                  </a:lnTo>
                  <a:lnTo>
                    <a:pt x="181" y="246"/>
                  </a:lnTo>
                  <a:lnTo>
                    <a:pt x="181" y="254"/>
                  </a:lnTo>
                  <a:lnTo>
                    <a:pt x="181" y="261"/>
                  </a:lnTo>
                  <a:lnTo>
                    <a:pt x="179" y="269"/>
                  </a:lnTo>
                  <a:lnTo>
                    <a:pt x="179" y="277"/>
                  </a:lnTo>
                  <a:lnTo>
                    <a:pt x="177" y="284"/>
                  </a:lnTo>
                  <a:lnTo>
                    <a:pt x="175" y="292"/>
                  </a:lnTo>
                  <a:lnTo>
                    <a:pt x="173" y="300"/>
                  </a:lnTo>
                  <a:lnTo>
                    <a:pt x="171" y="307"/>
                  </a:lnTo>
                  <a:lnTo>
                    <a:pt x="167" y="315"/>
                  </a:lnTo>
                  <a:lnTo>
                    <a:pt x="164" y="323"/>
                  </a:lnTo>
                  <a:lnTo>
                    <a:pt x="160" y="330"/>
                  </a:lnTo>
                  <a:lnTo>
                    <a:pt x="156" y="336"/>
                  </a:lnTo>
                  <a:lnTo>
                    <a:pt x="152" y="344"/>
                  </a:lnTo>
                  <a:lnTo>
                    <a:pt x="146" y="350"/>
                  </a:lnTo>
                  <a:lnTo>
                    <a:pt x="144" y="353"/>
                  </a:lnTo>
                  <a:lnTo>
                    <a:pt x="139" y="359"/>
                  </a:lnTo>
                  <a:lnTo>
                    <a:pt x="133" y="365"/>
                  </a:lnTo>
                  <a:lnTo>
                    <a:pt x="127" y="371"/>
                  </a:lnTo>
                  <a:lnTo>
                    <a:pt x="123" y="376"/>
                  </a:lnTo>
                  <a:lnTo>
                    <a:pt x="116" y="380"/>
                  </a:lnTo>
                  <a:lnTo>
                    <a:pt x="110" y="384"/>
                  </a:lnTo>
                  <a:lnTo>
                    <a:pt x="104" y="388"/>
                  </a:lnTo>
                  <a:lnTo>
                    <a:pt x="96" y="394"/>
                  </a:lnTo>
                  <a:lnTo>
                    <a:pt x="91" y="398"/>
                  </a:lnTo>
                  <a:lnTo>
                    <a:pt x="85" y="401"/>
                  </a:lnTo>
                  <a:lnTo>
                    <a:pt x="77" y="403"/>
                  </a:lnTo>
                  <a:lnTo>
                    <a:pt x="71" y="407"/>
                  </a:lnTo>
                  <a:lnTo>
                    <a:pt x="64" y="411"/>
                  </a:lnTo>
                  <a:lnTo>
                    <a:pt x="56" y="415"/>
                  </a:lnTo>
                  <a:lnTo>
                    <a:pt x="48" y="417"/>
                  </a:lnTo>
                  <a:lnTo>
                    <a:pt x="41" y="421"/>
                  </a:lnTo>
                  <a:lnTo>
                    <a:pt x="35" y="423"/>
                  </a:lnTo>
                  <a:lnTo>
                    <a:pt x="27" y="424"/>
                  </a:lnTo>
                  <a:lnTo>
                    <a:pt x="20" y="428"/>
                  </a:lnTo>
                  <a:lnTo>
                    <a:pt x="12" y="432"/>
                  </a:lnTo>
                  <a:lnTo>
                    <a:pt x="4" y="434"/>
                  </a:lnTo>
                  <a:lnTo>
                    <a:pt x="0" y="436"/>
                  </a:lnTo>
                  <a:lnTo>
                    <a:pt x="0" y="436"/>
                  </a:lnTo>
                </a:path>
              </a:pathLst>
            </a:custGeom>
            <a:noFill/>
            <a:ln w="9525">
              <a:solidFill>
                <a:srgbClr val="000000"/>
              </a:solidFill>
              <a:prstDash val="solid"/>
              <a:round/>
              <a:headEnd/>
              <a:tailEnd/>
            </a:ln>
          </p:spPr>
          <p:txBody>
            <a:bodyPr/>
            <a:lstStyle/>
            <a:p>
              <a:endParaRPr lang="el-GR"/>
            </a:p>
          </p:txBody>
        </p:sp>
        <p:sp>
          <p:nvSpPr>
            <p:cNvPr id="13577" name="Freeform 265"/>
            <p:cNvSpPr>
              <a:spLocks/>
            </p:cNvSpPr>
            <p:nvPr/>
          </p:nvSpPr>
          <p:spPr bwMode="auto">
            <a:xfrm>
              <a:off x="3958" y="2513"/>
              <a:ext cx="203" cy="723"/>
            </a:xfrm>
            <a:custGeom>
              <a:avLst/>
              <a:gdLst/>
              <a:ahLst/>
              <a:cxnLst>
                <a:cxn ang="0">
                  <a:pos x="2" y="7"/>
                </a:cxn>
                <a:cxn ang="0">
                  <a:pos x="5" y="23"/>
                </a:cxn>
                <a:cxn ang="0">
                  <a:pos x="9" y="36"/>
                </a:cxn>
                <a:cxn ang="0">
                  <a:pos x="13" y="51"/>
                </a:cxn>
                <a:cxn ang="0">
                  <a:pos x="17" y="61"/>
                </a:cxn>
                <a:cxn ang="0">
                  <a:pos x="23" y="76"/>
                </a:cxn>
                <a:cxn ang="0">
                  <a:pos x="28" y="90"/>
                </a:cxn>
                <a:cxn ang="0">
                  <a:pos x="36" y="103"/>
                </a:cxn>
                <a:cxn ang="0">
                  <a:pos x="42" y="117"/>
                </a:cxn>
                <a:cxn ang="0">
                  <a:pos x="50" y="130"/>
                </a:cxn>
                <a:cxn ang="0">
                  <a:pos x="59" y="144"/>
                </a:cxn>
                <a:cxn ang="0">
                  <a:pos x="67" y="157"/>
                </a:cxn>
                <a:cxn ang="0">
                  <a:pos x="76" y="169"/>
                </a:cxn>
                <a:cxn ang="0">
                  <a:pos x="86" y="180"/>
                </a:cxn>
                <a:cxn ang="0">
                  <a:pos x="96" y="193"/>
                </a:cxn>
                <a:cxn ang="0">
                  <a:pos x="105" y="205"/>
                </a:cxn>
                <a:cxn ang="0">
                  <a:pos x="113" y="216"/>
                </a:cxn>
                <a:cxn ang="0">
                  <a:pos x="122" y="230"/>
                </a:cxn>
                <a:cxn ang="0">
                  <a:pos x="132" y="241"/>
                </a:cxn>
                <a:cxn ang="0">
                  <a:pos x="142" y="253"/>
                </a:cxn>
                <a:cxn ang="0">
                  <a:pos x="151" y="264"/>
                </a:cxn>
                <a:cxn ang="0">
                  <a:pos x="159" y="278"/>
                </a:cxn>
                <a:cxn ang="0">
                  <a:pos x="168" y="291"/>
                </a:cxn>
                <a:cxn ang="0">
                  <a:pos x="176" y="303"/>
                </a:cxn>
                <a:cxn ang="0">
                  <a:pos x="184" y="316"/>
                </a:cxn>
                <a:cxn ang="0">
                  <a:pos x="192" y="332"/>
                </a:cxn>
                <a:cxn ang="0">
                  <a:pos x="197" y="345"/>
                </a:cxn>
                <a:cxn ang="0">
                  <a:pos x="201" y="360"/>
                </a:cxn>
                <a:cxn ang="0">
                  <a:pos x="203" y="376"/>
                </a:cxn>
                <a:cxn ang="0">
                  <a:pos x="203" y="387"/>
                </a:cxn>
                <a:cxn ang="0">
                  <a:pos x="199" y="403"/>
                </a:cxn>
                <a:cxn ang="0">
                  <a:pos x="193" y="416"/>
                </a:cxn>
                <a:cxn ang="0">
                  <a:pos x="184" y="430"/>
                </a:cxn>
                <a:cxn ang="0">
                  <a:pos x="174" y="443"/>
                </a:cxn>
                <a:cxn ang="0">
                  <a:pos x="163" y="453"/>
                </a:cxn>
                <a:cxn ang="0">
                  <a:pos x="147" y="462"/>
                </a:cxn>
                <a:cxn ang="0">
                  <a:pos x="132" y="468"/>
                </a:cxn>
                <a:cxn ang="0">
                  <a:pos x="117" y="472"/>
                </a:cxn>
                <a:cxn ang="0">
                  <a:pos x="103" y="478"/>
                </a:cxn>
                <a:cxn ang="0">
                  <a:pos x="88" y="483"/>
                </a:cxn>
                <a:cxn ang="0">
                  <a:pos x="76" y="491"/>
                </a:cxn>
                <a:cxn ang="0">
                  <a:pos x="69" y="497"/>
                </a:cxn>
                <a:cxn ang="0">
                  <a:pos x="59" y="510"/>
                </a:cxn>
                <a:cxn ang="0">
                  <a:pos x="53" y="524"/>
                </a:cxn>
                <a:cxn ang="0">
                  <a:pos x="50" y="539"/>
                </a:cxn>
                <a:cxn ang="0">
                  <a:pos x="51" y="554"/>
                </a:cxn>
                <a:cxn ang="0">
                  <a:pos x="55" y="570"/>
                </a:cxn>
                <a:cxn ang="0">
                  <a:pos x="63" y="583"/>
                </a:cxn>
                <a:cxn ang="0">
                  <a:pos x="69" y="595"/>
                </a:cxn>
                <a:cxn ang="0">
                  <a:pos x="78" y="608"/>
                </a:cxn>
                <a:cxn ang="0">
                  <a:pos x="86" y="623"/>
                </a:cxn>
                <a:cxn ang="0">
                  <a:pos x="94" y="635"/>
                </a:cxn>
                <a:cxn ang="0">
                  <a:pos x="97" y="650"/>
                </a:cxn>
                <a:cxn ang="0">
                  <a:pos x="97" y="660"/>
                </a:cxn>
                <a:cxn ang="0">
                  <a:pos x="94" y="675"/>
                </a:cxn>
                <a:cxn ang="0">
                  <a:pos x="86" y="691"/>
                </a:cxn>
                <a:cxn ang="0">
                  <a:pos x="76" y="702"/>
                </a:cxn>
                <a:cxn ang="0">
                  <a:pos x="69" y="708"/>
                </a:cxn>
                <a:cxn ang="0">
                  <a:pos x="53" y="716"/>
                </a:cxn>
                <a:cxn ang="0">
                  <a:pos x="40" y="719"/>
                </a:cxn>
                <a:cxn ang="0">
                  <a:pos x="25" y="723"/>
                </a:cxn>
              </a:cxnLst>
              <a:rect l="0" t="0" r="r" b="b"/>
              <a:pathLst>
                <a:path w="203" h="723">
                  <a:moveTo>
                    <a:pt x="0" y="0"/>
                  </a:moveTo>
                  <a:lnTo>
                    <a:pt x="2" y="7"/>
                  </a:lnTo>
                  <a:lnTo>
                    <a:pt x="3" y="15"/>
                  </a:lnTo>
                  <a:lnTo>
                    <a:pt x="5" y="23"/>
                  </a:lnTo>
                  <a:lnTo>
                    <a:pt x="7" y="28"/>
                  </a:lnTo>
                  <a:lnTo>
                    <a:pt x="9" y="36"/>
                  </a:lnTo>
                  <a:lnTo>
                    <a:pt x="11" y="44"/>
                  </a:lnTo>
                  <a:lnTo>
                    <a:pt x="13" y="51"/>
                  </a:lnTo>
                  <a:lnTo>
                    <a:pt x="17" y="59"/>
                  </a:lnTo>
                  <a:lnTo>
                    <a:pt x="17" y="61"/>
                  </a:lnTo>
                  <a:lnTo>
                    <a:pt x="21" y="69"/>
                  </a:lnTo>
                  <a:lnTo>
                    <a:pt x="23" y="76"/>
                  </a:lnTo>
                  <a:lnTo>
                    <a:pt x="27" y="82"/>
                  </a:lnTo>
                  <a:lnTo>
                    <a:pt x="28" y="90"/>
                  </a:lnTo>
                  <a:lnTo>
                    <a:pt x="32" y="97"/>
                  </a:lnTo>
                  <a:lnTo>
                    <a:pt x="36" y="103"/>
                  </a:lnTo>
                  <a:lnTo>
                    <a:pt x="40" y="111"/>
                  </a:lnTo>
                  <a:lnTo>
                    <a:pt x="42" y="117"/>
                  </a:lnTo>
                  <a:lnTo>
                    <a:pt x="46" y="122"/>
                  </a:lnTo>
                  <a:lnTo>
                    <a:pt x="50" y="130"/>
                  </a:lnTo>
                  <a:lnTo>
                    <a:pt x="55" y="138"/>
                  </a:lnTo>
                  <a:lnTo>
                    <a:pt x="59" y="144"/>
                  </a:lnTo>
                  <a:lnTo>
                    <a:pt x="63" y="149"/>
                  </a:lnTo>
                  <a:lnTo>
                    <a:pt x="67" y="157"/>
                  </a:lnTo>
                  <a:lnTo>
                    <a:pt x="73" y="163"/>
                  </a:lnTo>
                  <a:lnTo>
                    <a:pt x="76" y="169"/>
                  </a:lnTo>
                  <a:lnTo>
                    <a:pt x="80" y="174"/>
                  </a:lnTo>
                  <a:lnTo>
                    <a:pt x="86" y="180"/>
                  </a:lnTo>
                  <a:lnTo>
                    <a:pt x="90" y="186"/>
                  </a:lnTo>
                  <a:lnTo>
                    <a:pt x="96" y="193"/>
                  </a:lnTo>
                  <a:lnTo>
                    <a:pt x="99" y="199"/>
                  </a:lnTo>
                  <a:lnTo>
                    <a:pt x="105" y="205"/>
                  </a:lnTo>
                  <a:lnTo>
                    <a:pt x="109" y="211"/>
                  </a:lnTo>
                  <a:lnTo>
                    <a:pt x="113" y="216"/>
                  </a:lnTo>
                  <a:lnTo>
                    <a:pt x="119" y="224"/>
                  </a:lnTo>
                  <a:lnTo>
                    <a:pt x="122" y="230"/>
                  </a:lnTo>
                  <a:lnTo>
                    <a:pt x="128" y="236"/>
                  </a:lnTo>
                  <a:lnTo>
                    <a:pt x="132" y="241"/>
                  </a:lnTo>
                  <a:lnTo>
                    <a:pt x="138" y="247"/>
                  </a:lnTo>
                  <a:lnTo>
                    <a:pt x="142" y="253"/>
                  </a:lnTo>
                  <a:lnTo>
                    <a:pt x="147" y="259"/>
                  </a:lnTo>
                  <a:lnTo>
                    <a:pt x="151" y="264"/>
                  </a:lnTo>
                  <a:lnTo>
                    <a:pt x="155" y="272"/>
                  </a:lnTo>
                  <a:lnTo>
                    <a:pt x="159" y="278"/>
                  </a:lnTo>
                  <a:lnTo>
                    <a:pt x="165" y="284"/>
                  </a:lnTo>
                  <a:lnTo>
                    <a:pt x="168" y="291"/>
                  </a:lnTo>
                  <a:lnTo>
                    <a:pt x="172" y="297"/>
                  </a:lnTo>
                  <a:lnTo>
                    <a:pt x="176" y="303"/>
                  </a:lnTo>
                  <a:lnTo>
                    <a:pt x="180" y="311"/>
                  </a:lnTo>
                  <a:lnTo>
                    <a:pt x="184" y="316"/>
                  </a:lnTo>
                  <a:lnTo>
                    <a:pt x="188" y="324"/>
                  </a:lnTo>
                  <a:lnTo>
                    <a:pt x="192" y="332"/>
                  </a:lnTo>
                  <a:lnTo>
                    <a:pt x="195" y="339"/>
                  </a:lnTo>
                  <a:lnTo>
                    <a:pt x="197" y="345"/>
                  </a:lnTo>
                  <a:lnTo>
                    <a:pt x="199" y="353"/>
                  </a:lnTo>
                  <a:lnTo>
                    <a:pt x="201" y="360"/>
                  </a:lnTo>
                  <a:lnTo>
                    <a:pt x="203" y="368"/>
                  </a:lnTo>
                  <a:lnTo>
                    <a:pt x="203" y="376"/>
                  </a:lnTo>
                  <a:lnTo>
                    <a:pt x="203" y="380"/>
                  </a:lnTo>
                  <a:lnTo>
                    <a:pt x="203" y="387"/>
                  </a:lnTo>
                  <a:lnTo>
                    <a:pt x="201" y="395"/>
                  </a:lnTo>
                  <a:lnTo>
                    <a:pt x="199" y="403"/>
                  </a:lnTo>
                  <a:lnTo>
                    <a:pt x="195" y="410"/>
                  </a:lnTo>
                  <a:lnTo>
                    <a:pt x="193" y="416"/>
                  </a:lnTo>
                  <a:lnTo>
                    <a:pt x="190" y="424"/>
                  </a:lnTo>
                  <a:lnTo>
                    <a:pt x="184" y="430"/>
                  </a:lnTo>
                  <a:lnTo>
                    <a:pt x="180" y="437"/>
                  </a:lnTo>
                  <a:lnTo>
                    <a:pt x="174" y="443"/>
                  </a:lnTo>
                  <a:lnTo>
                    <a:pt x="168" y="447"/>
                  </a:lnTo>
                  <a:lnTo>
                    <a:pt x="163" y="453"/>
                  </a:lnTo>
                  <a:lnTo>
                    <a:pt x="153" y="458"/>
                  </a:lnTo>
                  <a:lnTo>
                    <a:pt x="147" y="462"/>
                  </a:lnTo>
                  <a:lnTo>
                    <a:pt x="140" y="464"/>
                  </a:lnTo>
                  <a:lnTo>
                    <a:pt x="132" y="468"/>
                  </a:lnTo>
                  <a:lnTo>
                    <a:pt x="124" y="470"/>
                  </a:lnTo>
                  <a:lnTo>
                    <a:pt x="117" y="472"/>
                  </a:lnTo>
                  <a:lnTo>
                    <a:pt x="109" y="474"/>
                  </a:lnTo>
                  <a:lnTo>
                    <a:pt x="103" y="478"/>
                  </a:lnTo>
                  <a:lnTo>
                    <a:pt x="96" y="479"/>
                  </a:lnTo>
                  <a:lnTo>
                    <a:pt x="88" y="483"/>
                  </a:lnTo>
                  <a:lnTo>
                    <a:pt x="82" y="487"/>
                  </a:lnTo>
                  <a:lnTo>
                    <a:pt x="76" y="491"/>
                  </a:lnTo>
                  <a:lnTo>
                    <a:pt x="69" y="495"/>
                  </a:lnTo>
                  <a:lnTo>
                    <a:pt x="69" y="497"/>
                  </a:lnTo>
                  <a:lnTo>
                    <a:pt x="63" y="504"/>
                  </a:lnTo>
                  <a:lnTo>
                    <a:pt x="59" y="510"/>
                  </a:lnTo>
                  <a:lnTo>
                    <a:pt x="55" y="518"/>
                  </a:lnTo>
                  <a:lnTo>
                    <a:pt x="53" y="524"/>
                  </a:lnTo>
                  <a:lnTo>
                    <a:pt x="51" y="531"/>
                  </a:lnTo>
                  <a:lnTo>
                    <a:pt x="50" y="539"/>
                  </a:lnTo>
                  <a:lnTo>
                    <a:pt x="50" y="547"/>
                  </a:lnTo>
                  <a:lnTo>
                    <a:pt x="51" y="554"/>
                  </a:lnTo>
                  <a:lnTo>
                    <a:pt x="53" y="562"/>
                  </a:lnTo>
                  <a:lnTo>
                    <a:pt x="55" y="570"/>
                  </a:lnTo>
                  <a:lnTo>
                    <a:pt x="59" y="577"/>
                  </a:lnTo>
                  <a:lnTo>
                    <a:pt x="63" y="583"/>
                  </a:lnTo>
                  <a:lnTo>
                    <a:pt x="67" y="591"/>
                  </a:lnTo>
                  <a:lnTo>
                    <a:pt x="69" y="595"/>
                  </a:lnTo>
                  <a:lnTo>
                    <a:pt x="73" y="602"/>
                  </a:lnTo>
                  <a:lnTo>
                    <a:pt x="78" y="608"/>
                  </a:lnTo>
                  <a:lnTo>
                    <a:pt x="82" y="616"/>
                  </a:lnTo>
                  <a:lnTo>
                    <a:pt x="86" y="623"/>
                  </a:lnTo>
                  <a:lnTo>
                    <a:pt x="90" y="629"/>
                  </a:lnTo>
                  <a:lnTo>
                    <a:pt x="94" y="635"/>
                  </a:lnTo>
                  <a:lnTo>
                    <a:pt x="96" y="643"/>
                  </a:lnTo>
                  <a:lnTo>
                    <a:pt x="97" y="650"/>
                  </a:lnTo>
                  <a:lnTo>
                    <a:pt x="97" y="652"/>
                  </a:lnTo>
                  <a:lnTo>
                    <a:pt x="97" y="660"/>
                  </a:lnTo>
                  <a:lnTo>
                    <a:pt x="96" y="668"/>
                  </a:lnTo>
                  <a:lnTo>
                    <a:pt x="94" y="675"/>
                  </a:lnTo>
                  <a:lnTo>
                    <a:pt x="92" y="683"/>
                  </a:lnTo>
                  <a:lnTo>
                    <a:pt x="86" y="691"/>
                  </a:lnTo>
                  <a:lnTo>
                    <a:pt x="82" y="696"/>
                  </a:lnTo>
                  <a:lnTo>
                    <a:pt x="76" y="702"/>
                  </a:lnTo>
                  <a:lnTo>
                    <a:pt x="74" y="704"/>
                  </a:lnTo>
                  <a:lnTo>
                    <a:pt x="69" y="708"/>
                  </a:lnTo>
                  <a:lnTo>
                    <a:pt x="61" y="712"/>
                  </a:lnTo>
                  <a:lnTo>
                    <a:pt x="53" y="716"/>
                  </a:lnTo>
                  <a:lnTo>
                    <a:pt x="48" y="717"/>
                  </a:lnTo>
                  <a:lnTo>
                    <a:pt x="40" y="719"/>
                  </a:lnTo>
                  <a:lnTo>
                    <a:pt x="32" y="721"/>
                  </a:lnTo>
                  <a:lnTo>
                    <a:pt x="25" y="723"/>
                  </a:lnTo>
                  <a:lnTo>
                    <a:pt x="21" y="723"/>
                  </a:lnTo>
                </a:path>
              </a:pathLst>
            </a:custGeom>
            <a:noFill/>
            <a:ln w="9525">
              <a:solidFill>
                <a:srgbClr val="000000"/>
              </a:solidFill>
              <a:prstDash val="solid"/>
              <a:round/>
              <a:headEnd/>
              <a:tailEnd/>
            </a:ln>
          </p:spPr>
          <p:txBody>
            <a:bodyPr/>
            <a:lstStyle/>
            <a:p>
              <a:endParaRPr lang="el-GR"/>
            </a:p>
          </p:txBody>
        </p:sp>
        <p:sp>
          <p:nvSpPr>
            <p:cNvPr id="13578" name="Freeform 266"/>
            <p:cNvSpPr>
              <a:spLocks/>
            </p:cNvSpPr>
            <p:nvPr/>
          </p:nvSpPr>
          <p:spPr bwMode="auto">
            <a:xfrm>
              <a:off x="3808" y="3269"/>
              <a:ext cx="228" cy="508"/>
            </a:xfrm>
            <a:custGeom>
              <a:avLst/>
              <a:gdLst/>
              <a:ahLst/>
              <a:cxnLst>
                <a:cxn ang="0">
                  <a:pos x="178" y="4"/>
                </a:cxn>
                <a:cxn ang="0">
                  <a:pos x="192" y="9"/>
                </a:cxn>
                <a:cxn ang="0">
                  <a:pos x="205" y="19"/>
                </a:cxn>
                <a:cxn ang="0">
                  <a:pos x="217" y="31"/>
                </a:cxn>
                <a:cxn ang="0">
                  <a:pos x="224" y="44"/>
                </a:cxn>
                <a:cxn ang="0">
                  <a:pos x="226" y="59"/>
                </a:cxn>
                <a:cxn ang="0">
                  <a:pos x="226" y="77"/>
                </a:cxn>
                <a:cxn ang="0">
                  <a:pos x="221" y="90"/>
                </a:cxn>
                <a:cxn ang="0">
                  <a:pos x="213" y="103"/>
                </a:cxn>
                <a:cxn ang="0">
                  <a:pos x="205" y="111"/>
                </a:cxn>
                <a:cxn ang="0">
                  <a:pos x="194" y="121"/>
                </a:cxn>
                <a:cxn ang="0">
                  <a:pos x="182" y="132"/>
                </a:cxn>
                <a:cxn ang="0">
                  <a:pos x="171" y="142"/>
                </a:cxn>
                <a:cxn ang="0">
                  <a:pos x="163" y="151"/>
                </a:cxn>
                <a:cxn ang="0">
                  <a:pos x="157" y="167"/>
                </a:cxn>
                <a:cxn ang="0">
                  <a:pos x="155" y="178"/>
                </a:cxn>
                <a:cxn ang="0">
                  <a:pos x="157" y="194"/>
                </a:cxn>
                <a:cxn ang="0">
                  <a:pos x="163" y="207"/>
                </a:cxn>
                <a:cxn ang="0">
                  <a:pos x="169" y="221"/>
                </a:cxn>
                <a:cxn ang="0">
                  <a:pos x="175" y="236"/>
                </a:cxn>
                <a:cxn ang="0">
                  <a:pos x="178" y="251"/>
                </a:cxn>
                <a:cxn ang="0">
                  <a:pos x="184" y="265"/>
                </a:cxn>
                <a:cxn ang="0">
                  <a:pos x="188" y="280"/>
                </a:cxn>
                <a:cxn ang="0">
                  <a:pos x="190" y="295"/>
                </a:cxn>
                <a:cxn ang="0">
                  <a:pos x="192" y="311"/>
                </a:cxn>
                <a:cxn ang="0">
                  <a:pos x="192" y="322"/>
                </a:cxn>
                <a:cxn ang="0">
                  <a:pos x="192" y="338"/>
                </a:cxn>
                <a:cxn ang="0">
                  <a:pos x="190" y="353"/>
                </a:cxn>
                <a:cxn ang="0">
                  <a:pos x="186" y="368"/>
                </a:cxn>
                <a:cxn ang="0">
                  <a:pos x="182" y="384"/>
                </a:cxn>
                <a:cxn ang="0">
                  <a:pos x="177" y="399"/>
                </a:cxn>
                <a:cxn ang="0">
                  <a:pos x="169" y="413"/>
                </a:cxn>
                <a:cxn ang="0">
                  <a:pos x="161" y="426"/>
                </a:cxn>
                <a:cxn ang="0">
                  <a:pos x="152" y="437"/>
                </a:cxn>
                <a:cxn ang="0">
                  <a:pos x="140" y="449"/>
                </a:cxn>
                <a:cxn ang="0">
                  <a:pos x="132" y="457"/>
                </a:cxn>
                <a:cxn ang="0">
                  <a:pos x="121" y="466"/>
                </a:cxn>
                <a:cxn ang="0">
                  <a:pos x="107" y="474"/>
                </a:cxn>
                <a:cxn ang="0">
                  <a:pos x="94" y="480"/>
                </a:cxn>
                <a:cxn ang="0">
                  <a:pos x="81" y="485"/>
                </a:cxn>
                <a:cxn ang="0">
                  <a:pos x="65" y="491"/>
                </a:cxn>
                <a:cxn ang="0">
                  <a:pos x="50" y="497"/>
                </a:cxn>
                <a:cxn ang="0">
                  <a:pos x="36" y="501"/>
                </a:cxn>
                <a:cxn ang="0">
                  <a:pos x="21" y="505"/>
                </a:cxn>
                <a:cxn ang="0">
                  <a:pos x="6" y="508"/>
                </a:cxn>
                <a:cxn ang="0">
                  <a:pos x="0" y="508"/>
                </a:cxn>
              </a:cxnLst>
              <a:rect l="0" t="0" r="r" b="b"/>
              <a:pathLst>
                <a:path w="228" h="508">
                  <a:moveTo>
                    <a:pt x="173" y="0"/>
                  </a:moveTo>
                  <a:lnTo>
                    <a:pt x="178" y="4"/>
                  </a:lnTo>
                  <a:lnTo>
                    <a:pt x="186" y="6"/>
                  </a:lnTo>
                  <a:lnTo>
                    <a:pt x="192" y="9"/>
                  </a:lnTo>
                  <a:lnTo>
                    <a:pt x="200" y="13"/>
                  </a:lnTo>
                  <a:lnTo>
                    <a:pt x="205" y="19"/>
                  </a:lnTo>
                  <a:lnTo>
                    <a:pt x="211" y="23"/>
                  </a:lnTo>
                  <a:lnTo>
                    <a:pt x="217" y="31"/>
                  </a:lnTo>
                  <a:lnTo>
                    <a:pt x="221" y="36"/>
                  </a:lnTo>
                  <a:lnTo>
                    <a:pt x="224" y="44"/>
                  </a:lnTo>
                  <a:lnTo>
                    <a:pt x="226" y="52"/>
                  </a:lnTo>
                  <a:lnTo>
                    <a:pt x="226" y="59"/>
                  </a:lnTo>
                  <a:lnTo>
                    <a:pt x="228" y="69"/>
                  </a:lnTo>
                  <a:lnTo>
                    <a:pt x="226" y="77"/>
                  </a:lnTo>
                  <a:lnTo>
                    <a:pt x="224" y="82"/>
                  </a:lnTo>
                  <a:lnTo>
                    <a:pt x="221" y="90"/>
                  </a:lnTo>
                  <a:lnTo>
                    <a:pt x="217" y="98"/>
                  </a:lnTo>
                  <a:lnTo>
                    <a:pt x="213" y="103"/>
                  </a:lnTo>
                  <a:lnTo>
                    <a:pt x="211" y="105"/>
                  </a:lnTo>
                  <a:lnTo>
                    <a:pt x="205" y="111"/>
                  </a:lnTo>
                  <a:lnTo>
                    <a:pt x="200" y="117"/>
                  </a:lnTo>
                  <a:lnTo>
                    <a:pt x="194" y="121"/>
                  </a:lnTo>
                  <a:lnTo>
                    <a:pt x="188" y="127"/>
                  </a:lnTo>
                  <a:lnTo>
                    <a:pt x="182" y="132"/>
                  </a:lnTo>
                  <a:lnTo>
                    <a:pt x="177" y="136"/>
                  </a:lnTo>
                  <a:lnTo>
                    <a:pt x="171" y="142"/>
                  </a:lnTo>
                  <a:lnTo>
                    <a:pt x="167" y="148"/>
                  </a:lnTo>
                  <a:lnTo>
                    <a:pt x="163" y="151"/>
                  </a:lnTo>
                  <a:lnTo>
                    <a:pt x="161" y="159"/>
                  </a:lnTo>
                  <a:lnTo>
                    <a:pt x="157" y="167"/>
                  </a:lnTo>
                  <a:lnTo>
                    <a:pt x="157" y="175"/>
                  </a:lnTo>
                  <a:lnTo>
                    <a:pt x="155" y="178"/>
                  </a:lnTo>
                  <a:lnTo>
                    <a:pt x="157" y="186"/>
                  </a:lnTo>
                  <a:lnTo>
                    <a:pt x="157" y="194"/>
                  </a:lnTo>
                  <a:lnTo>
                    <a:pt x="159" y="201"/>
                  </a:lnTo>
                  <a:lnTo>
                    <a:pt x="163" y="207"/>
                  </a:lnTo>
                  <a:lnTo>
                    <a:pt x="165" y="215"/>
                  </a:lnTo>
                  <a:lnTo>
                    <a:pt x="169" y="221"/>
                  </a:lnTo>
                  <a:lnTo>
                    <a:pt x="171" y="228"/>
                  </a:lnTo>
                  <a:lnTo>
                    <a:pt x="175" y="236"/>
                  </a:lnTo>
                  <a:lnTo>
                    <a:pt x="177" y="244"/>
                  </a:lnTo>
                  <a:lnTo>
                    <a:pt x="178" y="251"/>
                  </a:lnTo>
                  <a:lnTo>
                    <a:pt x="182" y="259"/>
                  </a:lnTo>
                  <a:lnTo>
                    <a:pt x="184" y="265"/>
                  </a:lnTo>
                  <a:lnTo>
                    <a:pt x="186" y="272"/>
                  </a:lnTo>
                  <a:lnTo>
                    <a:pt x="188" y="280"/>
                  </a:lnTo>
                  <a:lnTo>
                    <a:pt x="190" y="288"/>
                  </a:lnTo>
                  <a:lnTo>
                    <a:pt x="190" y="295"/>
                  </a:lnTo>
                  <a:lnTo>
                    <a:pt x="192" y="303"/>
                  </a:lnTo>
                  <a:lnTo>
                    <a:pt x="192" y="311"/>
                  </a:lnTo>
                  <a:lnTo>
                    <a:pt x="192" y="318"/>
                  </a:lnTo>
                  <a:lnTo>
                    <a:pt x="192" y="322"/>
                  </a:lnTo>
                  <a:lnTo>
                    <a:pt x="192" y="330"/>
                  </a:lnTo>
                  <a:lnTo>
                    <a:pt x="192" y="338"/>
                  </a:lnTo>
                  <a:lnTo>
                    <a:pt x="192" y="345"/>
                  </a:lnTo>
                  <a:lnTo>
                    <a:pt x="190" y="353"/>
                  </a:lnTo>
                  <a:lnTo>
                    <a:pt x="188" y="361"/>
                  </a:lnTo>
                  <a:lnTo>
                    <a:pt x="186" y="368"/>
                  </a:lnTo>
                  <a:lnTo>
                    <a:pt x="184" y="376"/>
                  </a:lnTo>
                  <a:lnTo>
                    <a:pt x="182" y="384"/>
                  </a:lnTo>
                  <a:lnTo>
                    <a:pt x="178" y="391"/>
                  </a:lnTo>
                  <a:lnTo>
                    <a:pt x="177" y="399"/>
                  </a:lnTo>
                  <a:lnTo>
                    <a:pt x="173" y="405"/>
                  </a:lnTo>
                  <a:lnTo>
                    <a:pt x="169" y="413"/>
                  </a:lnTo>
                  <a:lnTo>
                    <a:pt x="165" y="418"/>
                  </a:lnTo>
                  <a:lnTo>
                    <a:pt x="161" y="426"/>
                  </a:lnTo>
                  <a:lnTo>
                    <a:pt x="155" y="432"/>
                  </a:lnTo>
                  <a:lnTo>
                    <a:pt x="152" y="437"/>
                  </a:lnTo>
                  <a:lnTo>
                    <a:pt x="146" y="443"/>
                  </a:lnTo>
                  <a:lnTo>
                    <a:pt x="140" y="449"/>
                  </a:lnTo>
                  <a:lnTo>
                    <a:pt x="138" y="453"/>
                  </a:lnTo>
                  <a:lnTo>
                    <a:pt x="132" y="457"/>
                  </a:lnTo>
                  <a:lnTo>
                    <a:pt x="127" y="460"/>
                  </a:lnTo>
                  <a:lnTo>
                    <a:pt x="121" y="466"/>
                  </a:lnTo>
                  <a:lnTo>
                    <a:pt x="115" y="470"/>
                  </a:lnTo>
                  <a:lnTo>
                    <a:pt x="107" y="474"/>
                  </a:lnTo>
                  <a:lnTo>
                    <a:pt x="102" y="478"/>
                  </a:lnTo>
                  <a:lnTo>
                    <a:pt x="94" y="480"/>
                  </a:lnTo>
                  <a:lnTo>
                    <a:pt x="88" y="484"/>
                  </a:lnTo>
                  <a:lnTo>
                    <a:pt x="81" y="485"/>
                  </a:lnTo>
                  <a:lnTo>
                    <a:pt x="73" y="489"/>
                  </a:lnTo>
                  <a:lnTo>
                    <a:pt x="65" y="491"/>
                  </a:lnTo>
                  <a:lnTo>
                    <a:pt x="58" y="493"/>
                  </a:lnTo>
                  <a:lnTo>
                    <a:pt x="50" y="497"/>
                  </a:lnTo>
                  <a:lnTo>
                    <a:pt x="44" y="499"/>
                  </a:lnTo>
                  <a:lnTo>
                    <a:pt x="36" y="501"/>
                  </a:lnTo>
                  <a:lnTo>
                    <a:pt x="29" y="503"/>
                  </a:lnTo>
                  <a:lnTo>
                    <a:pt x="21" y="505"/>
                  </a:lnTo>
                  <a:lnTo>
                    <a:pt x="13" y="507"/>
                  </a:lnTo>
                  <a:lnTo>
                    <a:pt x="6" y="508"/>
                  </a:lnTo>
                  <a:lnTo>
                    <a:pt x="0" y="508"/>
                  </a:lnTo>
                  <a:lnTo>
                    <a:pt x="0" y="508"/>
                  </a:lnTo>
                </a:path>
              </a:pathLst>
            </a:custGeom>
            <a:noFill/>
            <a:ln w="9525">
              <a:solidFill>
                <a:srgbClr val="000000"/>
              </a:solidFill>
              <a:prstDash val="solid"/>
              <a:round/>
              <a:headEnd/>
              <a:tailEnd/>
            </a:ln>
          </p:spPr>
          <p:txBody>
            <a:bodyPr/>
            <a:lstStyle/>
            <a:p>
              <a:endParaRPr lang="el-GR"/>
            </a:p>
          </p:txBody>
        </p:sp>
      </p:grpSp>
      <p:sp>
        <p:nvSpPr>
          <p:cNvPr id="13580" name="Line 268"/>
          <p:cNvSpPr>
            <a:spLocks noChangeShapeType="1"/>
          </p:cNvSpPr>
          <p:nvPr/>
        </p:nvSpPr>
        <p:spPr bwMode="auto">
          <a:xfrm>
            <a:off x="1209675" y="3733800"/>
            <a:ext cx="6632575" cy="0"/>
          </a:xfrm>
          <a:prstGeom prst="line">
            <a:avLst/>
          </a:prstGeom>
          <a:noFill/>
          <a:ln w="28575">
            <a:solidFill>
              <a:srgbClr val="244890"/>
            </a:solidFill>
            <a:round/>
            <a:headEnd/>
            <a:tailEnd/>
          </a:ln>
          <a:effectLst/>
        </p:spPr>
        <p:txBody>
          <a:bodyPr/>
          <a:lstStyle/>
          <a:p>
            <a:endParaRPr lang="el-GR"/>
          </a:p>
        </p:txBody>
      </p:sp>
      <p:sp>
        <p:nvSpPr>
          <p:cNvPr id="13582" name="Text Box 270"/>
          <p:cNvSpPr txBox="1">
            <a:spLocks noChangeArrowheads="1"/>
          </p:cNvSpPr>
          <p:nvPr/>
        </p:nvSpPr>
        <p:spPr bwMode="auto">
          <a:xfrm>
            <a:off x="3740150" y="3502025"/>
            <a:ext cx="1335088" cy="396875"/>
          </a:xfrm>
          <a:prstGeom prst="rect">
            <a:avLst/>
          </a:prstGeom>
          <a:solidFill>
            <a:schemeClr val="bg1"/>
          </a:solidFill>
          <a:ln w="9525">
            <a:noFill/>
            <a:miter lim="800000"/>
            <a:headEnd/>
            <a:tailEnd/>
          </a:ln>
          <a:effectLst/>
        </p:spPr>
        <p:txBody>
          <a:bodyPr wrap="none">
            <a:spAutoFit/>
          </a:bodyPr>
          <a:lstStyle/>
          <a:p>
            <a:r>
              <a:rPr lang="el-GR" sz="2000"/>
              <a:t>μέσος όρος</a:t>
            </a:r>
          </a:p>
        </p:txBody>
      </p:sp>
      <p:sp>
        <p:nvSpPr>
          <p:cNvPr id="13584" name="Text Box 272"/>
          <p:cNvSpPr txBox="1">
            <a:spLocks noChangeArrowheads="1"/>
          </p:cNvSpPr>
          <p:nvPr/>
        </p:nvSpPr>
        <p:spPr bwMode="auto">
          <a:xfrm>
            <a:off x="5665788" y="3503613"/>
            <a:ext cx="1704975" cy="396875"/>
          </a:xfrm>
          <a:prstGeom prst="rect">
            <a:avLst/>
          </a:prstGeom>
          <a:solidFill>
            <a:schemeClr val="bg1"/>
          </a:solidFill>
          <a:ln w="9525">
            <a:noFill/>
            <a:miter lim="800000"/>
            <a:headEnd/>
            <a:tailEnd/>
          </a:ln>
          <a:effectLst/>
        </p:spPr>
        <p:txBody>
          <a:bodyPr wrap="none">
            <a:spAutoFit/>
          </a:bodyPr>
          <a:lstStyle/>
          <a:p>
            <a:r>
              <a:rPr lang="el-GR" sz="2000"/>
              <a:t>+3 τυπ. αποκλ.</a:t>
            </a:r>
          </a:p>
        </p:txBody>
      </p:sp>
      <p:sp>
        <p:nvSpPr>
          <p:cNvPr id="13585" name="Text Box 273"/>
          <p:cNvSpPr txBox="1">
            <a:spLocks noChangeArrowheads="1"/>
          </p:cNvSpPr>
          <p:nvPr/>
        </p:nvSpPr>
        <p:spPr bwMode="auto">
          <a:xfrm>
            <a:off x="1722438" y="3503613"/>
            <a:ext cx="1646237" cy="396875"/>
          </a:xfrm>
          <a:prstGeom prst="rect">
            <a:avLst/>
          </a:prstGeom>
          <a:solidFill>
            <a:schemeClr val="bg1"/>
          </a:solidFill>
          <a:ln w="9525">
            <a:noFill/>
            <a:miter lim="800000"/>
            <a:headEnd/>
            <a:tailEnd/>
          </a:ln>
          <a:effectLst/>
        </p:spPr>
        <p:txBody>
          <a:bodyPr wrap="none">
            <a:spAutoFit/>
          </a:bodyPr>
          <a:lstStyle/>
          <a:p>
            <a:r>
              <a:rPr lang="el-GR" sz="2000"/>
              <a:t>-3 τυπ. αποκλ.</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l-GR" sz="4800"/>
              <a:t>Κλινική εξέταση προσώπου</a:t>
            </a:r>
            <a:endParaRPr lang="el-GR" sz="2800"/>
          </a:p>
        </p:txBody>
      </p:sp>
      <p:sp>
        <p:nvSpPr>
          <p:cNvPr id="19459" name="Rectangle 3"/>
          <p:cNvSpPr>
            <a:spLocks noGrp="1" noChangeArrowheads="1"/>
          </p:cNvSpPr>
          <p:nvPr>
            <p:ph type="body" idx="1"/>
          </p:nvPr>
        </p:nvSpPr>
        <p:spPr/>
        <p:txBody>
          <a:bodyPr/>
          <a:lstStyle/>
          <a:p>
            <a:pPr>
              <a:lnSpc>
                <a:spcPct val="90000"/>
              </a:lnSpc>
            </a:pPr>
            <a:r>
              <a:rPr lang="el-GR" sz="2800"/>
              <a:t>Κατά μέτωπο:</a:t>
            </a:r>
          </a:p>
          <a:p>
            <a:pPr lvl="1">
              <a:lnSpc>
                <a:spcPct val="90000"/>
              </a:lnSpc>
            </a:pPr>
            <a:r>
              <a:rPr lang="el-GR" sz="2400"/>
              <a:t>Τύπος προσώπου.</a:t>
            </a:r>
          </a:p>
          <a:p>
            <a:pPr lvl="1">
              <a:lnSpc>
                <a:spcPct val="90000"/>
              </a:lnSpc>
            </a:pPr>
            <a:r>
              <a:rPr lang="el-GR" sz="2400"/>
              <a:t>Αναλογίες στοιχείων (ύψη προσώπου, μήκος χειλέων, πλάτος ρινός).</a:t>
            </a:r>
          </a:p>
          <a:p>
            <a:pPr lvl="1">
              <a:lnSpc>
                <a:spcPct val="90000"/>
              </a:lnSpc>
            </a:pPr>
            <a:r>
              <a:rPr lang="el-GR" sz="2400"/>
              <a:t>Συμμετρία (μέση γραμμή).</a:t>
            </a:r>
          </a:p>
          <a:p>
            <a:pPr lvl="1">
              <a:lnSpc>
                <a:spcPct val="90000"/>
              </a:lnSpc>
            </a:pPr>
            <a:r>
              <a:rPr lang="el-GR" sz="2400"/>
              <a:t>Λειτουργία (χείλη, ρώθωνες).</a:t>
            </a:r>
          </a:p>
          <a:p>
            <a:pPr>
              <a:lnSpc>
                <a:spcPct val="90000"/>
              </a:lnSpc>
            </a:pPr>
            <a:r>
              <a:rPr lang="el-GR" sz="2800"/>
              <a:t>Εκ του πλαγίου:</a:t>
            </a:r>
          </a:p>
          <a:p>
            <a:pPr lvl="1">
              <a:lnSpc>
                <a:spcPct val="90000"/>
              </a:lnSpc>
            </a:pPr>
            <a:r>
              <a:rPr lang="el-GR" sz="2400"/>
              <a:t>Τύπος προσώπου, προσθιοπίσθια και κατακόρυφη σχέση γνάθων, ύψη προσώπου, ρινοχειλική και γενειοχειλική αύλακα, πώγωνας, μύτη.</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l-GR"/>
              <a:t>Αναλογίες</a:t>
            </a:r>
          </a:p>
        </p:txBody>
      </p:sp>
      <p:sp>
        <p:nvSpPr>
          <p:cNvPr id="29710" name="Text Box 14"/>
          <p:cNvSpPr txBox="1">
            <a:spLocks noChangeArrowheads="1"/>
          </p:cNvSpPr>
          <p:nvPr/>
        </p:nvSpPr>
        <p:spPr bwMode="auto">
          <a:xfrm>
            <a:off x="331788" y="3262313"/>
            <a:ext cx="3481387" cy="2286000"/>
          </a:xfrm>
          <a:prstGeom prst="rect">
            <a:avLst/>
          </a:prstGeom>
          <a:noFill/>
          <a:ln w="9525">
            <a:noFill/>
            <a:miter lim="800000"/>
            <a:headEnd/>
            <a:tailEnd/>
          </a:ln>
          <a:effectLst/>
        </p:spPr>
        <p:txBody>
          <a:bodyPr wrap="none">
            <a:spAutoFit/>
          </a:bodyPr>
          <a:lstStyle/>
          <a:p>
            <a:pPr marL="263525" indent="-263525"/>
            <a:r>
              <a:rPr lang="el-GR"/>
              <a:t>Τύπος προσώπου:</a:t>
            </a:r>
          </a:p>
          <a:p>
            <a:pPr marL="263525" indent="-263525">
              <a:buFontTx/>
              <a:buChar char="•"/>
            </a:pPr>
            <a:r>
              <a:rPr lang="el-GR" sz="2000"/>
              <a:t>Στρογγύλος – Ευρυπρόσωπος</a:t>
            </a:r>
            <a:br>
              <a:rPr lang="el-GR" sz="2000"/>
            </a:br>
            <a:r>
              <a:rPr lang="el-GR" sz="2000"/>
              <a:t>( &lt; 0.85)</a:t>
            </a:r>
          </a:p>
          <a:p>
            <a:pPr marL="263525" indent="-263525">
              <a:buFontTx/>
              <a:buChar char="•"/>
            </a:pPr>
            <a:r>
              <a:rPr lang="el-GR" sz="2000"/>
              <a:t>Μέσος – Μεσοπρόσωπος</a:t>
            </a:r>
            <a:br>
              <a:rPr lang="el-GR" sz="2000"/>
            </a:br>
            <a:r>
              <a:rPr lang="el-GR" sz="2000"/>
              <a:t>(0.85 – 0.90)</a:t>
            </a:r>
          </a:p>
          <a:p>
            <a:pPr marL="263525" indent="-263525">
              <a:buFontTx/>
              <a:buChar char="•"/>
            </a:pPr>
            <a:r>
              <a:rPr lang="el-GR" sz="2000"/>
              <a:t>Επιμήκης – Λεπτοπρόσωπος</a:t>
            </a:r>
            <a:br>
              <a:rPr lang="el-GR" sz="2000"/>
            </a:br>
            <a:r>
              <a:rPr lang="el-GR" sz="2000"/>
              <a:t>( &gt; 0.90)</a:t>
            </a:r>
          </a:p>
        </p:txBody>
      </p:sp>
      <p:sp>
        <p:nvSpPr>
          <p:cNvPr id="29728" name="Text Box 32"/>
          <p:cNvSpPr txBox="1">
            <a:spLocks noChangeArrowheads="1"/>
          </p:cNvSpPr>
          <p:nvPr/>
        </p:nvSpPr>
        <p:spPr bwMode="auto">
          <a:xfrm>
            <a:off x="333375" y="1868488"/>
            <a:ext cx="2909888" cy="1187450"/>
          </a:xfrm>
          <a:prstGeom prst="rect">
            <a:avLst/>
          </a:prstGeom>
          <a:noFill/>
          <a:ln w="9525">
            <a:noFill/>
            <a:miter lim="800000"/>
            <a:headEnd/>
            <a:tailEnd/>
          </a:ln>
          <a:effectLst/>
        </p:spPr>
        <p:txBody>
          <a:bodyPr wrap="none">
            <a:spAutoFit/>
          </a:bodyPr>
          <a:lstStyle/>
          <a:p>
            <a:pPr marL="263525" indent="-263525"/>
            <a:r>
              <a:rPr lang="el-GR">
                <a:cs typeface="Times New Roman" pitchFamily="18" charset="0"/>
              </a:rPr>
              <a:t>Ύψος / Πλάτος </a:t>
            </a:r>
            <a:r>
              <a:rPr lang="el-GR"/>
              <a:t>≈ 0.87</a:t>
            </a:r>
          </a:p>
          <a:p>
            <a:pPr marL="263525" indent="-263525"/>
            <a:r>
              <a:rPr lang="el-GR"/>
              <a:t>Πλάτος / Ύψος </a:t>
            </a:r>
            <a:r>
              <a:rPr lang="el-GR">
                <a:cs typeface="Times New Roman" pitchFamily="18" charset="0"/>
              </a:rPr>
              <a:t>≈ 1.15</a:t>
            </a:r>
          </a:p>
          <a:p>
            <a:pPr marL="263525" indent="-263525"/>
            <a:r>
              <a:rPr lang="el-GR">
                <a:cs typeface="Times New Roman" pitchFamily="18" charset="0"/>
              </a:rPr>
              <a:t>(ενήλικες)</a:t>
            </a:r>
          </a:p>
        </p:txBody>
      </p:sp>
      <p:grpSp>
        <p:nvGrpSpPr>
          <p:cNvPr id="29731" name="Group 35"/>
          <p:cNvGrpSpPr>
            <a:grpSpLocks/>
          </p:cNvGrpSpPr>
          <p:nvPr/>
        </p:nvGrpSpPr>
        <p:grpSpPr bwMode="auto">
          <a:xfrm>
            <a:off x="3932238" y="1882775"/>
            <a:ext cx="4849812" cy="4627563"/>
            <a:chOff x="2476" y="1186"/>
            <a:chExt cx="3055" cy="2915"/>
          </a:xfrm>
        </p:grpSpPr>
        <p:pic>
          <p:nvPicPr>
            <p:cNvPr id="29707" name="Picture 11" descr="100003-6_morphed"/>
            <p:cNvPicPr>
              <a:picLocks noChangeAspect="1" noChangeArrowheads="1"/>
            </p:cNvPicPr>
            <p:nvPr/>
          </p:nvPicPr>
          <p:blipFill>
            <a:blip r:embed="rId3" cstate="screen"/>
            <a:srcRect/>
            <a:stretch>
              <a:fillRect/>
            </a:stretch>
          </p:blipFill>
          <p:spPr bwMode="auto">
            <a:xfrm>
              <a:off x="2476" y="1186"/>
              <a:ext cx="3055" cy="2915"/>
            </a:xfrm>
            <a:prstGeom prst="rect">
              <a:avLst/>
            </a:prstGeom>
            <a:noFill/>
          </p:spPr>
        </p:pic>
        <p:grpSp>
          <p:nvGrpSpPr>
            <p:cNvPr id="29729" name="Group 33"/>
            <p:cNvGrpSpPr>
              <a:grpSpLocks/>
            </p:cNvGrpSpPr>
            <p:nvPr/>
          </p:nvGrpSpPr>
          <p:grpSpPr bwMode="auto">
            <a:xfrm>
              <a:off x="3273" y="2464"/>
              <a:ext cx="1405" cy="1349"/>
              <a:chOff x="2965" y="2464"/>
              <a:chExt cx="1405" cy="1349"/>
            </a:xfrm>
          </p:grpSpPr>
          <p:sp>
            <p:nvSpPr>
              <p:cNvPr id="29724" name="Oval 28"/>
              <p:cNvSpPr>
                <a:spLocks noChangeArrowheads="1"/>
              </p:cNvSpPr>
              <p:nvPr/>
            </p:nvSpPr>
            <p:spPr bwMode="auto">
              <a:xfrm>
                <a:off x="4326" y="2820"/>
                <a:ext cx="44" cy="44"/>
              </a:xfrm>
              <a:prstGeom prst="ellipse">
                <a:avLst/>
              </a:prstGeom>
              <a:solidFill>
                <a:schemeClr val="accent1"/>
              </a:solidFill>
              <a:ln w="9525">
                <a:solidFill>
                  <a:schemeClr val="tx1"/>
                </a:solidFill>
                <a:round/>
                <a:headEnd/>
                <a:tailEnd/>
              </a:ln>
              <a:effectLst/>
            </p:spPr>
            <p:txBody>
              <a:bodyPr wrap="none" anchor="ctr"/>
              <a:lstStyle/>
              <a:p>
                <a:endParaRPr lang="el-GR"/>
              </a:p>
            </p:txBody>
          </p:sp>
          <p:sp>
            <p:nvSpPr>
              <p:cNvPr id="29725" name="Oval 29"/>
              <p:cNvSpPr>
                <a:spLocks noChangeArrowheads="1"/>
              </p:cNvSpPr>
              <p:nvPr/>
            </p:nvSpPr>
            <p:spPr bwMode="auto">
              <a:xfrm>
                <a:off x="2965" y="2826"/>
                <a:ext cx="44" cy="44"/>
              </a:xfrm>
              <a:prstGeom prst="ellipse">
                <a:avLst/>
              </a:prstGeom>
              <a:solidFill>
                <a:schemeClr val="accent1"/>
              </a:solidFill>
              <a:ln w="9525">
                <a:solidFill>
                  <a:schemeClr val="tx1"/>
                </a:solidFill>
                <a:round/>
                <a:headEnd/>
                <a:tailEnd/>
              </a:ln>
              <a:effectLst/>
            </p:spPr>
            <p:txBody>
              <a:bodyPr wrap="none" anchor="ctr"/>
              <a:lstStyle/>
              <a:p>
                <a:endParaRPr lang="el-GR"/>
              </a:p>
            </p:txBody>
          </p:sp>
          <p:sp>
            <p:nvSpPr>
              <p:cNvPr id="29726" name="Oval 30"/>
              <p:cNvSpPr>
                <a:spLocks noChangeArrowheads="1"/>
              </p:cNvSpPr>
              <p:nvPr/>
            </p:nvSpPr>
            <p:spPr bwMode="auto">
              <a:xfrm>
                <a:off x="3665" y="3769"/>
                <a:ext cx="44" cy="44"/>
              </a:xfrm>
              <a:prstGeom prst="ellipse">
                <a:avLst/>
              </a:prstGeom>
              <a:solidFill>
                <a:schemeClr val="accent1"/>
              </a:solidFill>
              <a:ln w="9525">
                <a:solidFill>
                  <a:schemeClr val="tx1"/>
                </a:solidFill>
                <a:round/>
                <a:headEnd/>
                <a:tailEnd/>
              </a:ln>
              <a:effectLst/>
            </p:spPr>
            <p:txBody>
              <a:bodyPr wrap="none" anchor="ctr"/>
              <a:lstStyle/>
              <a:p>
                <a:endParaRPr lang="el-GR"/>
              </a:p>
            </p:txBody>
          </p:sp>
          <p:sp>
            <p:nvSpPr>
              <p:cNvPr id="29727" name="Oval 31"/>
              <p:cNvSpPr>
                <a:spLocks noChangeArrowheads="1"/>
              </p:cNvSpPr>
              <p:nvPr/>
            </p:nvSpPr>
            <p:spPr bwMode="auto">
              <a:xfrm>
                <a:off x="3662" y="2464"/>
                <a:ext cx="44" cy="44"/>
              </a:xfrm>
              <a:prstGeom prst="ellipse">
                <a:avLst/>
              </a:prstGeom>
              <a:solidFill>
                <a:schemeClr val="accent1"/>
              </a:solidFill>
              <a:ln w="9525">
                <a:solidFill>
                  <a:schemeClr val="tx1"/>
                </a:solidFill>
                <a:round/>
                <a:headEnd/>
                <a:tailEnd/>
              </a:ln>
              <a:effectLst/>
            </p:spPr>
            <p:txBody>
              <a:bodyPr wrap="none" anchor="ctr"/>
              <a:lstStyle/>
              <a:p>
                <a:endParaRPr lang="el-GR"/>
              </a:p>
            </p:txBody>
          </p:sp>
        </p:grpSp>
        <p:sp>
          <p:nvSpPr>
            <p:cNvPr id="29708" name="Line 12"/>
            <p:cNvSpPr>
              <a:spLocks noChangeShapeType="1"/>
            </p:cNvSpPr>
            <p:nvPr/>
          </p:nvSpPr>
          <p:spPr bwMode="auto">
            <a:xfrm>
              <a:off x="3995" y="2485"/>
              <a:ext cx="0" cy="1294"/>
            </a:xfrm>
            <a:prstGeom prst="line">
              <a:avLst/>
            </a:prstGeom>
            <a:noFill/>
            <a:ln w="38100">
              <a:solidFill>
                <a:schemeClr val="accent1"/>
              </a:solidFill>
              <a:round/>
              <a:headEnd type="triangle" w="med" len="med"/>
              <a:tailEnd type="triangle" w="med" len="med"/>
            </a:ln>
            <a:effectLst/>
          </p:spPr>
          <p:txBody>
            <a:bodyPr/>
            <a:lstStyle/>
            <a:p>
              <a:endParaRPr lang="el-GR"/>
            </a:p>
          </p:txBody>
        </p:sp>
        <p:sp>
          <p:nvSpPr>
            <p:cNvPr id="29709" name="Line 13"/>
            <p:cNvSpPr>
              <a:spLocks noChangeShapeType="1"/>
            </p:cNvSpPr>
            <p:nvPr/>
          </p:nvSpPr>
          <p:spPr bwMode="auto">
            <a:xfrm>
              <a:off x="3300" y="2845"/>
              <a:ext cx="1355" cy="0"/>
            </a:xfrm>
            <a:prstGeom prst="line">
              <a:avLst/>
            </a:prstGeom>
            <a:noFill/>
            <a:ln w="38100">
              <a:solidFill>
                <a:srgbClr val="FFCC00"/>
              </a:solidFill>
              <a:round/>
              <a:headEnd type="triangle" w="med" len="med"/>
              <a:tailEnd type="triangle" w="med" len="med"/>
            </a:ln>
            <a:effectLst/>
          </p:spPr>
          <p:txBody>
            <a:bodyPr/>
            <a:lstStyle/>
            <a:p>
              <a:endParaRPr lang="el-GR"/>
            </a:p>
          </p:txBody>
        </p:sp>
      </p:grpSp>
      <p:sp>
        <p:nvSpPr>
          <p:cNvPr id="29732" name="Text Box 36"/>
          <p:cNvSpPr txBox="1">
            <a:spLocks noChangeArrowheads="1"/>
          </p:cNvSpPr>
          <p:nvPr/>
        </p:nvSpPr>
        <p:spPr bwMode="auto">
          <a:xfrm>
            <a:off x="6230938" y="3598863"/>
            <a:ext cx="420687" cy="336550"/>
          </a:xfrm>
          <a:prstGeom prst="rect">
            <a:avLst/>
          </a:prstGeom>
          <a:noFill/>
          <a:ln w="9525">
            <a:noFill/>
            <a:miter lim="800000"/>
            <a:headEnd/>
            <a:tailEnd/>
          </a:ln>
          <a:effectLst/>
        </p:spPr>
        <p:txBody>
          <a:bodyPr wrap="none">
            <a:spAutoFit/>
          </a:bodyPr>
          <a:lstStyle/>
          <a:p>
            <a:r>
              <a:rPr lang="el-GR" sz="1600">
                <a:solidFill>
                  <a:srgbClr val="333399"/>
                </a:solidFill>
              </a:rPr>
              <a:t>Ν</a:t>
            </a:r>
            <a:r>
              <a:rPr lang="en-US" sz="1600">
                <a:solidFill>
                  <a:srgbClr val="333399"/>
                </a:solidFill>
              </a:rPr>
              <a:t>a</a:t>
            </a:r>
            <a:endParaRPr lang="el-GR" sz="1600">
              <a:solidFill>
                <a:srgbClr val="333399"/>
              </a:solidFill>
            </a:endParaRPr>
          </a:p>
        </p:txBody>
      </p:sp>
      <p:grpSp>
        <p:nvGrpSpPr>
          <p:cNvPr id="29733" name="Group 37"/>
          <p:cNvGrpSpPr>
            <a:grpSpLocks/>
          </p:cNvGrpSpPr>
          <p:nvPr/>
        </p:nvGrpSpPr>
        <p:grpSpPr bwMode="auto">
          <a:xfrm>
            <a:off x="1778000" y="393700"/>
            <a:ext cx="1331913" cy="1141413"/>
            <a:chOff x="1843" y="1452"/>
            <a:chExt cx="2043" cy="1750"/>
          </a:xfrm>
        </p:grpSpPr>
        <p:grpSp>
          <p:nvGrpSpPr>
            <p:cNvPr id="29734" name="Group 38"/>
            <p:cNvGrpSpPr>
              <a:grpSpLocks/>
            </p:cNvGrpSpPr>
            <p:nvPr/>
          </p:nvGrpSpPr>
          <p:grpSpPr bwMode="auto">
            <a:xfrm>
              <a:off x="1856" y="1468"/>
              <a:ext cx="2012" cy="1716"/>
              <a:chOff x="1856" y="1468"/>
              <a:chExt cx="2012" cy="1716"/>
            </a:xfrm>
          </p:grpSpPr>
          <p:sp>
            <p:nvSpPr>
              <p:cNvPr id="29735" name="Freeform 39"/>
              <p:cNvSpPr>
                <a:spLocks/>
              </p:cNvSpPr>
              <p:nvPr/>
            </p:nvSpPr>
            <p:spPr bwMode="auto">
              <a:xfrm>
                <a:off x="1856" y="1888"/>
                <a:ext cx="2012" cy="1296"/>
              </a:xfrm>
              <a:custGeom>
                <a:avLst/>
                <a:gdLst/>
                <a:ahLst/>
                <a:cxnLst>
                  <a:cxn ang="0">
                    <a:pos x="0" y="52"/>
                  </a:cxn>
                  <a:cxn ang="0">
                    <a:pos x="24" y="208"/>
                  </a:cxn>
                  <a:cxn ang="0">
                    <a:pos x="56" y="396"/>
                  </a:cxn>
                  <a:cxn ang="0">
                    <a:pos x="116" y="584"/>
                  </a:cxn>
                  <a:cxn ang="0">
                    <a:pos x="176" y="772"/>
                  </a:cxn>
                  <a:cxn ang="0">
                    <a:pos x="256" y="952"/>
                  </a:cxn>
                  <a:cxn ang="0">
                    <a:pos x="376" y="1076"/>
                  </a:cxn>
                  <a:cxn ang="0">
                    <a:pos x="516" y="1176"/>
                  </a:cxn>
                  <a:cxn ang="0">
                    <a:pos x="672" y="1252"/>
                  </a:cxn>
                  <a:cxn ang="0">
                    <a:pos x="844" y="1296"/>
                  </a:cxn>
                  <a:cxn ang="0">
                    <a:pos x="1032" y="1296"/>
                  </a:cxn>
                  <a:cxn ang="0">
                    <a:pos x="1220" y="1280"/>
                  </a:cxn>
                  <a:cxn ang="0">
                    <a:pos x="1400" y="1240"/>
                  </a:cxn>
                  <a:cxn ang="0">
                    <a:pos x="1564" y="1172"/>
                  </a:cxn>
                  <a:cxn ang="0">
                    <a:pos x="1700" y="1068"/>
                  </a:cxn>
                  <a:cxn ang="0">
                    <a:pos x="1800" y="936"/>
                  </a:cxn>
                  <a:cxn ang="0">
                    <a:pos x="1876" y="748"/>
                  </a:cxn>
                  <a:cxn ang="0">
                    <a:pos x="1924" y="544"/>
                  </a:cxn>
                  <a:cxn ang="0">
                    <a:pos x="1964" y="344"/>
                  </a:cxn>
                  <a:cxn ang="0">
                    <a:pos x="1992" y="152"/>
                  </a:cxn>
                  <a:cxn ang="0">
                    <a:pos x="2012" y="0"/>
                  </a:cxn>
                </a:cxnLst>
                <a:rect l="0" t="0" r="r" b="b"/>
                <a:pathLst>
                  <a:path w="2012" h="1296">
                    <a:moveTo>
                      <a:pt x="0" y="52"/>
                    </a:moveTo>
                    <a:lnTo>
                      <a:pt x="24" y="208"/>
                    </a:lnTo>
                    <a:lnTo>
                      <a:pt x="56" y="396"/>
                    </a:lnTo>
                    <a:lnTo>
                      <a:pt x="116" y="584"/>
                    </a:lnTo>
                    <a:lnTo>
                      <a:pt x="176" y="772"/>
                    </a:lnTo>
                    <a:lnTo>
                      <a:pt x="256" y="952"/>
                    </a:lnTo>
                    <a:lnTo>
                      <a:pt x="376" y="1076"/>
                    </a:lnTo>
                    <a:lnTo>
                      <a:pt x="516" y="1176"/>
                    </a:lnTo>
                    <a:lnTo>
                      <a:pt x="672" y="1252"/>
                    </a:lnTo>
                    <a:lnTo>
                      <a:pt x="844" y="1296"/>
                    </a:lnTo>
                    <a:lnTo>
                      <a:pt x="1032" y="1296"/>
                    </a:lnTo>
                    <a:lnTo>
                      <a:pt x="1220" y="1280"/>
                    </a:lnTo>
                    <a:lnTo>
                      <a:pt x="1400" y="1240"/>
                    </a:lnTo>
                    <a:lnTo>
                      <a:pt x="1564" y="1172"/>
                    </a:lnTo>
                    <a:lnTo>
                      <a:pt x="1700" y="1068"/>
                    </a:lnTo>
                    <a:lnTo>
                      <a:pt x="1800" y="936"/>
                    </a:lnTo>
                    <a:lnTo>
                      <a:pt x="1876" y="748"/>
                    </a:lnTo>
                    <a:lnTo>
                      <a:pt x="1924" y="544"/>
                    </a:lnTo>
                    <a:lnTo>
                      <a:pt x="1964" y="344"/>
                    </a:lnTo>
                    <a:lnTo>
                      <a:pt x="1992" y="152"/>
                    </a:lnTo>
                    <a:lnTo>
                      <a:pt x="2012" y="0"/>
                    </a:lnTo>
                  </a:path>
                </a:pathLst>
              </a:custGeom>
              <a:noFill/>
              <a:ln w="28575" cmpd="sng">
                <a:solidFill>
                  <a:srgbClr val="9999FF"/>
                </a:solidFill>
                <a:round/>
                <a:headEnd/>
                <a:tailEnd/>
              </a:ln>
              <a:effectLst/>
            </p:spPr>
            <p:txBody>
              <a:bodyPr/>
              <a:lstStyle/>
              <a:p>
                <a:endParaRPr lang="el-GR"/>
              </a:p>
            </p:txBody>
          </p:sp>
          <p:sp>
            <p:nvSpPr>
              <p:cNvPr id="29736" name="Freeform 40"/>
              <p:cNvSpPr>
                <a:spLocks/>
              </p:cNvSpPr>
              <p:nvPr/>
            </p:nvSpPr>
            <p:spPr bwMode="auto">
              <a:xfrm>
                <a:off x="2528" y="2364"/>
                <a:ext cx="724" cy="368"/>
              </a:xfrm>
              <a:custGeom>
                <a:avLst/>
                <a:gdLst/>
                <a:ahLst/>
                <a:cxnLst>
                  <a:cxn ang="0">
                    <a:pos x="0" y="224"/>
                  </a:cxn>
                  <a:cxn ang="0">
                    <a:pos x="52" y="140"/>
                  </a:cxn>
                  <a:cxn ang="0">
                    <a:pos x="148" y="44"/>
                  </a:cxn>
                  <a:cxn ang="0">
                    <a:pos x="312" y="0"/>
                  </a:cxn>
                  <a:cxn ang="0">
                    <a:pos x="504" y="16"/>
                  </a:cxn>
                  <a:cxn ang="0">
                    <a:pos x="628" y="104"/>
                  </a:cxn>
                  <a:cxn ang="0">
                    <a:pos x="724" y="200"/>
                  </a:cxn>
                  <a:cxn ang="0">
                    <a:pos x="604" y="308"/>
                  </a:cxn>
                  <a:cxn ang="0">
                    <a:pos x="448" y="368"/>
                  </a:cxn>
                  <a:cxn ang="0">
                    <a:pos x="248" y="360"/>
                  </a:cxn>
                  <a:cxn ang="0">
                    <a:pos x="120" y="308"/>
                  </a:cxn>
                  <a:cxn ang="0">
                    <a:pos x="0" y="224"/>
                  </a:cxn>
                </a:cxnLst>
                <a:rect l="0" t="0" r="r" b="b"/>
                <a:pathLst>
                  <a:path w="724" h="368">
                    <a:moveTo>
                      <a:pt x="0" y="224"/>
                    </a:moveTo>
                    <a:lnTo>
                      <a:pt x="52" y="140"/>
                    </a:lnTo>
                    <a:lnTo>
                      <a:pt x="148" y="44"/>
                    </a:lnTo>
                    <a:lnTo>
                      <a:pt x="312" y="0"/>
                    </a:lnTo>
                    <a:lnTo>
                      <a:pt x="504" y="16"/>
                    </a:lnTo>
                    <a:lnTo>
                      <a:pt x="628" y="104"/>
                    </a:lnTo>
                    <a:lnTo>
                      <a:pt x="724" y="200"/>
                    </a:lnTo>
                    <a:lnTo>
                      <a:pt x="604" y="308"/>
                    </a:lnTo>
                    <a:lnTo>
                      <a:pt x="448" y="368"/>
                    </a:lnTo>
                    <a:lnTo>
                      <a:pt x="248" y="360"/>
                    </a:lnTo>
                    <a:lnTo>
                      <a:pt x="120" y="308"/>
                    </a:lnTo>
                    <a:lnTo>
                      <a:pt x="0" y="224"/>
                    </a:lnTo>
                    <a:close/>
                  </a:path>
                </a:pathLst>
              </a:custGeom>
              <a:noFill/>
              <a:ln w="28575" cmpd="sng">
                <a:solidFill>
                  <a:srgbClr val="9999FF"/>
                </a:solidFill>
                <a:round/>
                <a:headEnd/>
                <a:tailEnd/>
              </a:ln>
              <a:effectLst/>
            </p:spPr>
            <p:txBody>
              <a:bodyPr/>
              <a:lstStyle/>
              <a:p>
                <a:endParaRPr lang="el-GR"/>
              </a:p>
            </p:txBody>
          </p:sp>
          <p:sp>
            <p:nvSpPr>
              <p:cNvPr id="29737" name="Freeform 41"/>
              <p:cNvSpPr>
                <a:spLocks/>
              </p:cNvSpPr>
              <p:nvPr/>
            </p:nvSpPr>
            <p:spPr bwMode="auto">
              <a:xfrm>
                <a:off x="2084" y="1504"/>
                <a:ext cx="660" cy="716"/>
              </a:xfrm>
              <a:custGeom>
                <a:avLst/>
                <a:gdLst/>
                <a:ahLst/>
                <a:cxnLst>
                  <a:cxn ang="0">
                    <a:pos x="0" y="172"/>
                  </a:cxn>
                  <a:cxn ang="0">
                    <a:pos x="168" y="60"/>
                  </a:cxn>
                  <a:cxn ang="0">
                    <a:pos x="348" y="0"/>
                  </a:cxn>
                  <a:cxn ang="0">
                    <a:pos x="520" y="0"/>
                  </a:cxn>
                  <a:cxn ang="0">
                    <a:pos x="648" y="112"/>
                  </a:cxn>
                  <a:cxn ang="0">
                    <a:pos x="660" y="280"/>
                  </a:cxn>
                  <a:cxn ang="0">
                    <a:pos x="632" y="432"/>
                  </a:cxn>
                  <a:cxn ang="0">
                    <a:pos x="544" y="624"/>
                  </a:cxn>
                  <a:cxn ang="0">
                    <a:pos x="572" y="692"/>
                  </a:cxn>
                  <a:cxn ang="0">
                    <a:pos x="640" y="716"/>
                  </a:cxn>
                </a:cxnLst>
                <a:rect l="0" t="0" r="r" b="b"/>
                <a:pathLst>
                  <a:path w="660" h="716">
                    <a:moveTo>
                      <a:pt x="0" y="172"/>
                    </a:moveTo>
                    <a:lnTo>
                      <a:pt x="168" y="60"/>
                    </a:lnTo>
                    <a:lnTo>
                      <a:pt x="348" y="0"/>
                    </a:lnTo>
                    <a:lnTo>
                      <a:pt x="520" y="0"/>
                    </a:lnTo>
                    <a:lnTo>
                      <a:pt x="648" y="112"/>
                    </a:lnTo>
                    <a:lnTo>
                      <a:pt x="660" y="280"/>
                    </a:lnTo>
                    <a:lnTo>
                      <a:pt x="632" y="432"/>
                    </a:lnTo>
                    <a:lnTo>
                      <a:pt x="544" y="624"/>
                    </a:lnTo>
                    <a:lnTo>
                      <a:pt x="572" y="692"/>
                    </a:lnTo>
                    <a:lnTo>
                      <a:pt x="640" y="716"/>
                    </a:lnTo>
                  </a:path>
                </a:pathLst>
              </a:custGeom>
              <a:noFill/>
              <a:ln w="28575" cmpd="sng">
                <a:solidFill>
                  <a:srgbClr val="9999FF"/>
                </a:solidFill>
                <a:round/>
                <a:headEnd/>
                <a:tailEnd/>
              </a:ln>
              <a:effectLst/>
            </p:spPr>
            <p:txBody>
              <a:bodyPr/>
              <a:lstStyle/>
              <a:p>
                <a:endParaRPr lang="el-GR"/>
              </a:p>
            </p:txBody>
          </p:sp>
          <p:sp>
            <p:nvSpPr>
              <p:cNvPr id="29738" name="Freeform 42"/>
              <p:cNvSpPr>
                <a:spLocks/>
              </p:cNvSpPr>
              <p:nvPr/>
            </p:nvSpPr>
            <p:spPr bwMode="auto">
              <a:xfrm>
                <a:off x="2980" y="1468"/>
                <a:ext cx="664" cy="752"/>
              </a:xfrm>
              <a:custGeom>
                <a:avLst/>
                <a:gdLst/>
                <a:ahLst/>
                <a:cxnLst>
                  <a:cxn ang="0">
                    <a:pos x="664" y="160"/>
                  </a:cxn>
                  <a:cxn ang="0">
                    <a:pos x="516" y="36"/>
                  </a:cxn>
                  <a:cxn ang="0">
                    <a:pos x="340" y="0"/>
                  </a:cxn>
                  <a:cxn ang="0">
                    <a:pos x="160" y="12"/>
                  </a:cxn>
                  <a:cxn ang="0">
                    <a:pos x="28" y="120"/>
                  </a:cxn>
                  <a:cxn ang="0">
                    <a:pos x="0" y="304"/>
                  </a:cxn>
                  <a:cxn ang="0">
                    <a:pos x="40" y="456"/>
                  </a:cxn>
                  <a:cxn ang="0">
                    <a:pos x="144" y="656"/>
                  </a:cxn>
                  <a:cxn ang="0">
                    <a:pos x="116" y="724"/>
                  </a:cxn>
                  <a:cxn ang="0">
                    <a:pos x="60" y="752"/>
                  </a:cxn>
                </a:cxnLst>
                <a:rect l="0" t="0" r="r" b="b"/>
                <a:pathLst>
                  <a:path w="664" h="752">
                    <a:moveTo>
                      <a:pt x="664" y="160"/>
                    </a:moveTo>
                    <a:lnTo>
                      <a:pt x="516" y="36"/>
                    </a:lnTo>
                    <a:lnTo>
                      <a:pt x="340" y="0"/>
                    </a:lnTo>
                    <a:lnTo>
                      <a:pt x="160" y="12"/>
                    </a:lnTo>
                    <a:lnTo>
                      <a:pt x="28" y="120"/>
                    </a:lnTo>
                    <a:lnTo>
                      <a:pt x="0" y="304"/>
                    </a:lnTo>
                    <a:lnTo>
                      <a:pt x="40" y="456"/>
                    </a:lnTo>
                    <a:lnTo>
                      <a:pt x="144" y="656"/>
                    </a:lnTo>
                    <a:lnTo>
                      <a:pt x="116" y="724"/>
                    </a:lnTo>
                    <a:lnTo>
                      <a:pt x="60" y="752"/>
                    </a:lnTo>
                  </a:path>
                </a:pathLst>
              </a:custGeom>
              <a:noFill/>
              <a:ln w="28575" cmpd="sng">
                <a:solidFill>
                  <a:srgbClr val="9999FF"/>
                </a:solidFill>
                <a:round/>
                <a:headEnd/>
                <a:tailEnd/>
              </a:ln>
              <a:effectLst/>
            </p:spPr>
            <p:txBody>
              <a:bodyPr/>
              <a:lstStyle/>
              <a:p>
                <a:endParaRPr lang="el-GR"/>
              </a:p>
            </p:txBody>
          </p:sp>
          <p:sp>
            <p:nvSpPr>
              <p:cNvPr id="29739" name="Freeform 43"/>
              <p:cNvSpPr>
                <a:spLocks/>
              </p:cNvSpPr>
              <p:nvPr/>
            </p:nvSpPr>
            <p:spPr bwMode="auto">
              <a:xfrm>
                <a:off x="2784" y="2106"/>
                <a:ext cx="183" cy="66"/>
              </a:xfrm>
              <a:custGeom>
                <a:avLst/>
                <a:gdLst/>
                <a:ahLst/>
                <a:cxnLst>
                  <a:cxn ang="0">
                    <a:pos x="0" y="6"/>
                  </a:cxn>
                  <a:cxn ang="0">
                    <a:pos x="99" y="66"/>
                  </a:cxn>
                  <a:cxn ang="0">
                    <a:pos x="183" y="0"/>
                  </a:cxn>
                </a:cxnLst>
                <a:rect l="0" t="0" r="r" b="b"/>
                <a:pathLst>
                  <a:path w="183" h="66">
                    <a:moveTo>
                      <a:pt x="0" y="6"/>
                    </a:moveTo>
                    <a:lnTo>
                      <a:pt x="99" y="66"/>
                    </a:lnTo>
                    <a:lnTo>
                      <a:pt x="183" y="0"/>
                    </a:lnTo>
                  </a:path>
                </a:pathLst>
              </a:custGeom>
              <a:noFill/>
              <a:ln w="28575" cmpd="sng">
                <a:solidFill>
                  <a:srgbClr val="9999FF"/>
                </a:solidFill>
                <a:round/>
                <a:headEnd/>
                <a:tailEnd/>
              </a:ln>
              <a:effectLst/>
            </p:spPr>
            <p:txBody>
              <a:bodyPr/>
              <a:lstStyle/>
              <a:p>
                <a:endParaRPr lang="el-GR"/>
              </a:p>
            </p:txBody>
          </p:sp>
          <p:sp>
            <p:nvSpPr>
              <p:cNvPr id="29740" name="Freeform 44"/>
              <p:cNvSpPr>
                <a:spLocks/>
              </p:cNvSpPr>
              <p:nvPr/>
            </p:nvSpPr>
            <p:spPr bwMode="auto">
              <a:xfrm>
                <a:off x="2274" y="1641"/>
                <a:ext cx="384" cy="126"/>
              </a:xfrm>
              <a:custGeom>
                <a:avLst/>
                <a:gdLst/>
                <a:ahLst/>
                <a:cxnLst>
                  <a:cxn ang="0">
                    <a:pos x="0" y="108"/>
                  </a:cxn>
                  <a:cxn ang="0">
                    <a:pos x="87" y="36"/>
                  </a:cxn>
                  <a:cxn ang="0">
                    <a:pos x="183" y="0"/>
                  </a:cxn>
                  <a:cxn ang="0">
                    <a:pos x="294" y="18"/>
                  </a:cxn>
                  <a:cxn ang="0">
                    <a:pos x="384" y="69"/>
                  </a:cxn>
                  <a:cxn ang="0">
                    <a:pos x="297" y="105"/>
                  </a:cxn>
                  <a:cxn ang="0">
                    <a:pos x="192" y="126"/>
                  </a:cxn>
                  <a:cxn ang="0">
                    <a:pos x="87" y="126"/>
                  </a:cxn>
                  <a:cxn ang="0">
                    <a:pos x="0" y="108"/>
                  </a:cxn>
                </a:cxnLst>
                <a:rect l="0" t="0" r="r" b="b"/>
                <a:pathLst>
                  <a:path w="384" h="126">
                    <a:moveTo>
                      <a:pt x="0" y="108"/>
                    </a:moveTo>
                    <a:lnTo>
                      <a:pt x="87" y="36"/>
                    </a:lnTo>
                    <a:lnTo>
                      <a:pt x="183" y="0"/>
                    </a:lnTo>
                    <a:lnTo>
                      <a:pt x="294" y="18"/>
                    </a:lnTo>
                    <a:lnTo>
                      <a:pt x="384" y="69"/>
                    </a:lnTo>
                    <a:lnTo>
                      <a:pt x="297" y="105"/>
                    </a:lnTo>
                    <a:lnTo>
                      <a:pt x="192" y="126"/>
                    </a:lnTo>
                    <a:lnTo>
                      <a:pt x="87" y="126"/>
                    </a:lnTo>
                    <a:lnTo>
                      <a:pt x="0" y="108"/>
                    </a:lnTo>
                    <a:close/>
                  </a:path>
                </a:pathLst>
              </a:custGeom>
              <a:noFill/>
              <a:ln w="28575" cmpd="sng">
                <a:solidFill>
                  <a:srgbClr val="9999FF"/>
                </a:solidFill>
                <a:round/>
                <a:headEnd/>
                <a:tailEnd/>
              </a:ln>
              <a:effectLst/>
            </p:spPr>
            <p:txBody>
              <a:bodyPr/>
              <a:lstStyle/>
              <a:p>
                <a:endParaRPr lang="el-GR"/>
              </a:p>
            </p:txBody>
          </p:sp>
          <p:sp>
            <p:nvSpPr>
              <p:cNvPr id="29741" name="Freeform 45"/>
              <p:cNvSpPr>
                <a:spLocks/>
              </p:cNvSpPr>
              <p:nvPr/>
            </p:nvSpPr>
            <p:spPr bwMode="auto">
              <a:xfrm>
                <a:off x="3105" y="1620"/>
                <a:ext cx="375" cy="126"/>
              </a:xfrm>
              <a:custGeom>
                <a:avLst/>
                <a:gdLst/>
                <a:ahLst/>
                <a:cxnLst>
                  <a:cxn ang="0">
                    <a:pos x="0" y="84"/>
                  </a:cxn>
                  <a:cxn ang="0">
                    <a:pos x="81" y="18"/>
                  </a:cxn>
                  <a:cxn ang="0">
                    <a:pos x="183" y="0"/>
                  </a:cxn>
                  <a:cxn ang="0">
                    <a:pos x="279" y="24"/>
                  </a:cxn>
                  <a:cxn ang="0">
                    <a:pos x="375" y="96"/>
                  </a:cxn>
                  <a:cxn ang="0">
                    <a:pos x="288" y="117"/>
                  </a:cxn>
                  <a:cxn ang="0">
                    <a:pos x="186" y="126"/>
                  </a:cxn>
                  <a:cxn ang="0">
                    <a:pos x="87" y="108"/>
                  </a:cxn>
                  <a:cxn ang="0">
                    <a:pos x="0" y="84"/>
                  </a:cxn>
                </a:cxnLst>
                <a:rect l="0" t="0" r="r" b="b"/>
                <a:pathLst>
                  <a:path w="375" h="126">
                    <a:moveTo>
                      <a:pt x="0" y="84"/>
                    </a:moveTo>
                    <a:lnTo>
                      <a:pt x="81" y="18"/>
                    </a:lnTo>
                    <a:lnTo>
                      <a:pt x="183" y="0"/>
                    </a:lnTo>
                    <a:lnTo>
                      <a:pt x="279" y="24"/>
                    </a:lnTo>
                    <a:lnTo>
                      <a:pt x="375" y="96"/>
                    </a:lnTo>
                    <a:lnTo>
                      <a:pt x="288" y="117"/>
                    </a:lnTo>
                    <a:lnTo>
                      <a:pt x="186" y="126"/>
                    </a:lnTo>
                    <a:lnTo>
                      <a:pt x="87" y="108"/>
                    </a:lnTo>
                    <a:lnTo>
                      <a:pt x="0" y="84"/>
                    </a:lnTo>
                    <a:close/>
                  </a:path>
                </a:pathLst>
              </a:custGeom>
              <a:noFill/>
              <a:ln w="28575" cmpd="sng">
                <a:solidFill>
                  <a:srgbClr val="9999FF"/>
                </a:solidFill>
                <a:round/>
                <a:headEnd/>
                <a:tailEnd/>
              </a:ln>
              <a:effectLst/>
            </p:spPr>
            <p:txBody>
              <a:bodyPr/>
              <a:lstStyle/>
              <a:p>
                <a:endParaRPr lang="el-GR"/>
              </a:p>
            </p:txBody>
          </p:sp>
        </p:grpSp>
        <p:grpSp>
          <p:nvGrpSpPr>
            <p:cNvPr id="29742" name="Group 46"/>
            <p:cNvGrpSpPr>
              <a:grpSpLocks/>
            </p:cNvGrpSpPr>
            <p:nvPr/>
          </p:nvGrpSpPr>
          <p:grpSpPr bwMode="auto">
            <a:xfrm>
              <a:off x="1843" y="1452"/>
              <a:ext cx="2043" cy="1750"/>
              <a:chOff x="1843" y="1452"/>
              <a:chExt cx="2043" cy="1750"/>
            </a:xfrm>
          </p:grpSpPr>
          <p:sp>
            <p:nvSpPr>
              <p:cNvPr id="29743" name="Rectangle 47"/>
              <p:cNvSpPr>
                <a:spLocks noChangeArrowheads="1"/>
              </p:cNvSpPr>
              <p:nvPr/>
            </p:nvSpPr>
            <p:spPr bwMode="auto">
              <a:xfrm>
                <a:off x="2259" y="1736"/>
                <a:ext cx="31" cy="30"/>
              </a:xfrm>
              <a:prstGeom prst="rect">
                <a:avLst/>
              </a:prstGeom>
              <a:solidFill>
                <a:srgbClr val="000000"/>
              </a:solidFill>
              <a:ln w="1588">
                <a:solidFill>
                  <a:srgbClr val="008000"/>
                </a:solidFill>
                <a:miter lim="800000"/>
                <a:headEnd/>
                <a:tailEnd/>
              </a:ln>
            </p:spPr>
            <p:txBody>
              <a:bodyPr/>
              <a:lstStyle/>
              <a:p>
                <a:endParaRPr lang="el-GR"/>
              </a:p>
            </p:txBody>
          </p:sp>
          <p:sp>
            <p:nvSpPr>
              <p:cNvPr id="29744" name="Rectangle 48"/>
              <p:cNvSpPr>
                <a:spLocks noChangeArrowheads="1"/>
              </p:cNvSpPr>
              <p:nvPr/>
            </p:nvSpPr>
            <p:spPr bwMode="auto">
              <a:xfrm>
                <a:off x="2641" y="1698"/>
                <a:ext cx="31" cy="31"/>
              </a:xfrm>
              <a:prstGeom prst="rect">
                <a:avLst/>
              </a:prstGeom>
              <a:solidFill>
                <a:srgbClr val="000000"/>
              </a:solidFill>
              <a:ln w="1588">
                <a:solidFill>
                  <a:srgbClr val="008000"/>
                </a:solidFill>
                <a:miter lim="800000"/>
                <a:headEnd/>
                <a:tailEnd/>
              </a:ln>
            </p:spPr>
            <p:txBody>
              <a:bodyPr/>
              <a:lstStyle/>
              <a:p>
                <a:endParaRPr lang="el-GR"/>
              </a:p>
            </p:txBody>
          </p:sp>
          <p:sp>
            <p:nvSpPr>
              <p:cNvPr id="29745" name="Rectangle 49"/>
              <p:cNvSpPr>
                <a:spLocks noChangeArrowheads="1"/>
              </p:cNvSpPr>
              <p:nvPr/>
            </p:nvSpPr>
            <p:spPr bwMode="auto">
              <a:xfrm>
                <a:off x="2346" y="1662"/>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29746" name="Rectangle 50"/>
              <p:cNvSpPr>
                <a:spLocks noChangeArrowheads="1"/>
              </p:cNvSpPr>
              <p:nvPr/>
            </p:nvSpPr>
            <p:spPr bwMode="auto">
              <a:xfrm>
                <a:off x="2445" y="1628"/>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29747" name="Rectangle 51"/>
              <p:cNvSpPr>
                <a:spLocks noChangeArrowheads="1"/>
              </p:cNvSpPr>
              <p:nvPr/>
            </p:nvSpPr>
            <p:spPr bwMode="auto">
              <a:xfrm>
                <a:off x="2553" y="1645"/>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29748" name="Rectangle 52"/>
              <p:cNvSpPr>
                <a:spLocks noChangeArrowheads="1"/>
              </p:cNvSpPr>
              <p:nvPr/>
            </p:nvSpPr>
            <p:spPr bwMode="auto">
              <a:xfrm>
                <a:off x="2347" y="1753"/>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29749" name="Rectangle 53"/>
              <p:cNvSpPr>
                <a:spLocks noChangeArrowheads="1"/>
              </p:cNvSpPr>
              <p:nvPr/>
            </p:nvSpPr>
            <p:spPr bwMode="auto">
              <a:xfrm>
                <a:off x="2456" y="1752"/>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29750" name="Rectangle 54"/>
              <p:cNvSpPr>
                <a:spLocks noChangeArrowheads="1"/>
              </p:cNvSpPr>
              <p:nvPr/>
            </p:nvSpPr>
            <p:spPr bwMode="auto">
              <a:xfrm>
                <a:off x="2553" y="1733"/>
                <a:ext cx="30" cy="31"/>
              </a:xfrm>
              <a:prstGeom prst="rect">
                <a:avLst/>
              </a:prstGeom>
              <a:solidFill>
                <a:srgbClr val="000000"/>
              </a:solidFill>
              <a:ln w="1588">
                <a:solidFill>
                  <a:srgbClr val="008000"/>
                </a:solidFill>
                <a:miter lim="800000"/>
                <a:headEnd/>
                <a:tailEnd/>
              </a:ln>
            </p:spPr>
            <p:txBody>
              <a:bodyPr/>
              <a:lstStyle/>
              <a:p>
                <a:endParaRPr lang="el-GR"/>
              </a:p>
            </p:txBody>
          </p:sp>
          <p:sp>
            <p:nvSpPr>
              <p:cNvPr id="29751" name="Rectangle 55"/>
              <p:cNvSpPr>
                <a:spLocks noChangeArrowheads="1"/>
              </p:cNvSpPr>
              <p:nvPr/>
            </p:nvSpPr>
            <p:spPr bwMode="auto">
              <a:xfrm>
                <a:off x="3464" y="1704"/>
                <a:ext cx="30" cy="31"/>
              </a:xfrm>
              <a:prstGeom prst="rect">
                <a:avLst/>
              </a:prstGeom>
              <a:solidFill>
                <a:srgbClr val="000000"/>
              </a:solidFill>
              <a:ln w="1588">
                <a:solidFill>
                  <a:srgbClr val="008000"/>
                </a:solidFill>
                <a:miter lim="800000"/>
                <a:headEnd/>
                <a:tailEnd/>
              </a:ln>
            </p:spPr>
            <p:txBody>
              <a:bodyPr/>
              <a:lstStyle/>
              <a:p>
                <a:endParaRPr lang="el-GR"/>
              </a:p>
            </p:txBody>
          </p:sp>
          <p:sp>
            <p:nvSpPr>
              <p:cNvPr id="29752" name="Rectangle 56"/>
              <p:cNvSpPr>
                <a:spLocks noChangeArrowheads="1"/>
              </p:cNvSpPr>
              <p:nvPr/>
            </p:nvSpPr>
            <p:spPr bwMode="auto">
              <a:xfrm>
                <a:off x="3090" y="1693"/>
                <a:ext cx="30" cy="31"/>
              </a:xfrm>
              <a:prstGeom prst="rect">
                <a:avLst/>
              </a:prstGeom>
              <a:solidFill>
                <a:srgbClr val="000000"/>
              </a:solidFill>
              <a:ln w="1588">
                <a:solidFill>
                  <a:srgbClr val="008000"/>
                </a:solidFill>
                <a:miter lim="800000"/>
                <a:headEnd/>
                <a:tailEnd/>
              </a:ln>
            </p:spPr>
            <p:txBody>
              <a:bodyPr/>
              <a:lstStyle/>
              <a:p>
                <a:endParaRPr lang="el-GR"/>
              </a:p>
            </p:txBody>
          </p:sp>
          <p:sp>
            <p:nvSpPr>
              <p:cNvPr id="29753" name="Rectangle 57"/>
              <p:cNvSpPr>
                <a:spLocks noChangeArrowheads="1"/>
              </p:cNvSpPr>
              <p:nvPr/>
            </p:nvSpPr>
            <p:spPr bwMode="auto">
              <a:xfrm>
                <a:off x="3371" y="1634"/>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29754" name="Rectangle 58"/>
              <p:cNvSpPr>
                <a:spLocks noChangeArrowheads="1"/>
              </p:cNvSpPr>
              <p:nvPr/>
            </p:nvSpPr>
            <p:spPr bwMode="auto">
              <a:xfrm>
                <a:off x="3274" y="1607"/>
                <a:ext cx="30" cy="31"/>
              </a:xfrm>
              <a:prstGeom prst="rect">
                <a:avLst/>
              </a:prstGeom>
              <a:solidFill>
                <a:srgbClr val="000000"/>
              </a:solidFill>
              <a:ln w="1588">
                <a:solidFill>
                  <a:srgbClr val="008000"/>
                </a:solidFill>
                <a:miter lim="800000"/>
                <a:headEnd/>
                <a:tailEnd/>
              </a:ln>
            </p:spPr>
            <p:txBody>
              <a:bodyPr/>
              <a:lstStyle/>
              <a:p>
                <a:endParaRPr lang="el-GR"/>
              </a:p>
            </p:txBody>
          </p:sp>
          <p:sp>
            <p:nvSpPr>
              <p:cNvPr id="29755" name="Rectangle 59"/>
              <p:cNvSpPr>
                <a:spLocks noChangeArrowheads="1"/>
              </p:cNvSpPr>
              <p:nvPr/>
            </p:nvSpPr>
            <p:spPr bwMode="auto">
              <a:xfrm>
                <a:off x="3170" y="1628"/>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29756" name="Rectangle 60"/>
              <p:cNvSpPr>
                <a:spLocks noChangeArrowheads="1"/>
              </p:cNvSpPr>
              <p:nvPr/>
            </p:nvSpPr>
            <p:spPr bwMode="auto">
              <a:xfrm>
                <a:off x="3379" y="1724"/>
                <a:ext cx="31" cy="30"/>
              </a:xfrm>
              <a:prstGeom prst="rect">
                <a:avLst/>
              </a:prstGeom>
              <a:solidFill>
                <a:srgbClr val="000000"/>
              </a:solidFill>
              <a:ln w="1588">
                <a:solidFill>
                  <a:srgbClr val="008000"/>
                </a:solidFill>
                <a:miter lim="800000"/>
                <a:headEnd/>
                <a:tailEnd/>
              </a:ln>
            </p:spPr>
            <p:txBody>
              <a:bodyPr/>
              <a:lstStyle/>
              <a:p>
                <a:endParaRPr lang="el-GR"/>
              </a:p>
            </p:txBody>
          </p:sp>
          <p:sp>
            <p:nvSpPr>
              <p:cNvPr id="29757" name="Rectangle 61"/>
              <p:cNvSpPr>
                <a:spLocks noChangeArrowheads="1"/>
              </p:cNvSpPr>
              <p:nvPr/>
            </p:nvSpPr>
            <p:spPr bwMode="auto">
              <a:xfrm>
                <a:off x="3281" y="1733"/>
                <a:ext cx="30" cy="31"/>
              </a:xfrm>
              <a:prstGeom prst="rect">
                <a:avLst/>
              </a:prstGeom>
              <a:solidFill>
                <a:srgbClr val="000000"/>
              </a:solidFill>
              <a:ln w="1588">
                <a:solidFill>
                  <a:srgbClr val="008000"/>
                </a:solidFill>
                <a:miter lim="800000"/>
                <a:headEnd/>
                <a:tailEnd/>
              </a:ln>
            </p:spPr>
            <p:txBody>
              <a:bodyPr/>
              <a:lstStyle/>
              <a:p>
                <a:endParaRPr lang="el-GR"/>
              </a:p>
            </p:txBody>
          </p:sp>
          <p:sp>
            <p:nvSpPr>
              <p:cNvPr id="29758" name="Rectangle 62"/>
              <p:cNvSpPr>
                <a:spLocks noChangeArrowheads="1"/>
              </p:cNvSpPr>
              <p:nvPr/>
            </p:nvSpPr>
            <p:spPr bwMode="auto">
              <a:xfrm>
                <a:off x="3177" y="1715"/>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29759" name="Rectangle 63"/>
              <p:cNvSpPr>
                <a:spLocks noChangeArrowheads="1"/>
              </p:cNvSpPr>
              <p:nvPr/>
            </p:nvSpPr>
            <p:spPr bwMode="auto">
              <a:xfrm>
                <a:off x="2445" y="1676"/>
                <a:ext cx="30" cy="31"/>
              </a:xfrm>
              <a:prstGeom prst="rect">
                <a:avLst/>
              </a:prstGeom>
              <a:solidFill>
                <a:srgbClr val="000000"/>
              </a:solidFill>
              <a:ln w="1588">
                <a:solidFill>
                  <a:srgbClr val="008000"/>
                </a:solidFill>
                <a:miter lim="800000"/>
                <a:headEnd/>
                <a:tailEnd/>
              </a:ln>
            </p:spPr>
            <p:txBody>
              <a:bodyPr/>
              <a:lstStyle/>
              <a:p>
                <a:endParaRPr lang="el-GR"/>
              </a:p>
            </p:txBody>
          </p:sp>
          <p:sp>
            <p:nvSpPr>
              <p:cNvPr id="29760" name="Rectangle 64"/>
              <p:cNvSpPr>
                <a:spLocks noChangeArrowheads="1"/>
              </p:cNvSpPr>
              <p:nvPr/>
            </p:nvSpPr>
            <p:spPr bwMode="auto">
              <a:xfrm>
                <a:off x="3274" y="1656"/>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29761" name="Rectangle 65"/>
              <p:cNvSpPr>
                <a:spLocks noChangeArrowheads="1"/>
              </p:cNvSpPr>
              <p:nvPr/>
            </p:nvSpPr>
            <p:spPr bwMode="auto">
              <a:xfrm>
                <a:off x="1843" y="1929"/>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29762" name="Rectangle 66"/>
              <p:cNvSpPr>
                <a:spLocks noChangeArrowheads="1"/>
              </p:cNvSpPr>
              <p:nvPr/>
            </p:nvSpPr>
            <p:spPr bwMode="auto">
              <a:xfrm>
                <a:off x="1868" y="2082"/>
                <a:ext cx="30" cy="31"/>
              </a:xfrm>
              <a:prstGeom prst="rect">
                <a:avLst/>
              </a:prstGeom>
              <a:solidFill>
                <a:srgbClr val="000000"/>
              </a:solidFill>
              <a:ln w="1588">
                <a:solidFill>
                  <a:srgbClr val="008000"/>
                </a:solidFill>
                <a:miter lim="800000"/>
                <a:headEnd/>
                <a:tailEnd/>
              </a:ln>
            </p:spPr>
            <p:txBody>
              <a:bodyPr/>
              <a:lstStyle/>
              <a:p>
                <a:endParaRPr lang="el-GR"/>
              </a:p>
            </p:txBody>
          </p:sp>
          <p:sp>
            <p:nvSpPr>
              <p:cNvPr id="29763" name="Rectangle 67"/>
              <p:cNvSpPr>
                <a:spLocks noChangeArrowheads="1"/>
              </p:cNvSpPr>
              <p:nvPr/>
            </p:nvSpPr>
            <p:spPr bwMode="auto">
              <a:xfrm>
                <a:off x="1899" y="2272"/>
                <a:ext cx="31" cy="30"/>
              </a:xfrm>
              <a:prstGeom prst="rect">
                <a:avLst/>
              </a:prstGeom>
              <a:solidFill>
                <a:srgbClr val="000000"/>
              </a:solidFill>
              <a:ln w="1588">
                <a:solidFill>
                  <a:srgbClr val="008000"/>
                </a:solidFill>
                <a:miter lim="800000"/>
                <a:headEnd/>
                <a:tailEnd/>
              </a:ln>
            </p:spPr>
            <p:txBody>
              <a:bodyPr/>
              <a:lstStyle/>
              <a:p>
                <a:endParaRPr lang="el-GR"/>
              </a:p>
            </p:txBody>
          </p:sp>
          <p:sp>
            <p:nvSpPr>
              <p:cNvPr id="29764" name="Rectangle 68"/>
              <p:cNvSpPr>
                <a:spLocks noChangeArrowheads="1"/>
              </p:cNvSpPr>
              <p:nvPr/>
            </p:nvSpPr>
            <p:spPr bwMode="auto">
              <a:xfrm>
                <a:off x="1958" y="2456"/>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29765" name="Rectangle 69"/>
              <p:cNvSpPr>
                <a:spLocks noChangeArrowheads="1"/>
              </p:cNvSpPr>
              <p:nvPr/>
            </p:nvSpPr>
            <p:spPr bwMode="auto">
              <a:xfrm>
                <a:off x="2021" y="2646"/>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29766" name="Rectangle 70"/>
              <p:cNvSpPr>
                <a:spLocks noChangeArrowheads="1"/>
              </p:cNvSpPr>
              <p:nvPr/>
            </p:nvSpPr>
            <p:spPr bwMode="auto">
              <a:xfrm>
                <a:off x="2099" y="2827"/>
                <a:ext cx="31" cy="30"/>
              </a:xfrm>
              <a:prstGeom prst="rect">
                <a:avLst/>
              </a:prstGeom>
              <a:solidFill>
                <a:srgbClr val="000000"/>
              </a:solidFill>
              <a:ln w="1588">
                <a:solidFill>
                  <a:srgbClr val="008000"/>
                </a:solidFill>
                <a:miter lim="800000"/>
                <a:headEnd/>
                <a:tailEnd/>
              </a:ln>
            </p:spPr>
            <p:txBody>
              <a:bodyPr/>
              <a:lstStyle/>
              <a:p>
                <a:endParaRPr lang="el-GR"/>
              </a:p>
            </p:txBody>
          </p:sp>
          <p:sp>
            <p:nvSpPr>
              <p:cNvPr id="29767" name="Rectangle 71"/>
              <p:cNvSpPr>
                <a:spLocks noChangeArrowheads="1"/>
              </p:cNvSpPr>
              <p:nvPr/>
            </p:nvSpPr>
            <p:spPr bwMode="auto">
              <a:xfrm>
                <a:off x="2218" y="2950"/>
                <a:ext cx="31" cy="31"/>
              </a:xfrm>
              <a:prstGeom prst="rect">
                <a:avLst/>
              </a:prstGeom>
              <a:solidFill>
                <a:srgbClr val="000000"/>
              </a:solidFill>
              <a:ln w="1588">
                <a:solidFill>
                  <a:srgbClr val="008000"/>
                </a:solidFill>
                <a:miter lim="800000"/>
                <a:headEnd/>
                <a:tailEnd/>
              </a:ln>
            </p:spPr>
            <p:txBody>
              <a:bodyPr/>
              <a:lstStyle/>
              <a:p>
                <a:endParaRPr lang="el-GR"/>
              </a:p>
            </p:txBody>
          </p:sp>
          <p:sp>
            <p:nvSpPr>
              <p:cNvPr id="29768" name="Rectangle 72"/>
              <p:cNvSpPr>
                <a:spLocks noChangeArrowheads="1"/>
              </p:cNvSpPr>
              <p:nvPr/>
            </p:nvSpPr>
            <p:spPr bwMode="auto">
              <a:xfrm>
                <a:off x="2359" y="3050"/>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29769" name="Rectangle 73"/>
              <p:cNvSpPr>
                <a:spLocks noChangeArrowheads="1"/>
              </p:cNvSpPr>
              <p:nvPr/>
            </p:nvSpPr>
            <p:spPr bwMode="auto">
              <a:xfrm>
                <a:off x="2514" y="3127"/>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29770" name="Rectangle 74"/>
              <p:cNvSpPr>
                <a:spLocks noChangeArrowheads="1"/>
              </p:cNvSpPr>
              <p:nvPr/>
            </p:nvSpPr>
            <p:spPr bwMode="auto">
              <a:xfrm>
                <a:off x="2686" y="3171"/>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29771" name="Rectangle 75"/>
              <p:cNvSpPr>
                <a:spLocks noChangeArrowheads="1"/>
              </p:cNvSpPr>
              <p:nvPr/>
            </p:nvSpPr>
            <p:spPr bwMode="auto">
              <a:xfrm>
                <a:off x="2873" y="3172"/>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29772" name="Rectangle 76"/>
              <p:cNvSpPr>
                <a:spLocks noChangeArrowheads="1"/>
              </p:cNvSpPr>
              <p:nvPr/>
            </p:nvSpPr>
            <p:spPr bwMode="auto">
              <a:xfrm>
                <a:off x="3063" y="3155"/>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29773" name="Rectangle 77"/>
              <p:cNvSpPr>
                <a:spLocks noChangeArrowheads="1"/>
              </p:cNvSpPr>
              <p:nvPr/>
            </p:nvSpPr>
            <p:spPr bwMode="auto">
              <a:xfrm>
                <a:off x="3241" y="3113"/>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29774" name="Rectangle 78"/>
              <p:cNvSpPr>
                <a:spLocks noChangeArrowheads="1"/>
              </p:cNvSpPr>
              <p:nvPr/>
            </p:nvSpPr>
            <p:spPr bwMode="auto">
              <a:xfrm>
                <a:off x="3406" y="3045"/>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29775" name="Rectangle 79"/>
              <p:cNvSpPr>
                <a:spLocks noChangeArrowheads="1"/>
              </p:cNvSpPr>
              <p:nvPr/>
            </p:nvSpPr>
            <p:spPr bwMode="auto">
              <a:xfrm>
                <a:off x="3542" y="2944"/>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29776" name="Rectangle 80"/>
              <p:cNvSpPr>
                <a:spLocks noChangeArrowheads="1"/>
              </p:cNvSpPr>
              <p:nvPr/>
            </p:nvSpPr>
            <p:spPr bwMode="auto">
              <a:xfrm>
                <a:off x="3642" y="2812"/>
                <a:ext cx="31" cy="30"/>
              </a:xfrm>
              <a:prstGeom prst="rect">
                <a:avLst/>
              </a:prstGeom>
              <a:solidFill>
                <a:srgbClr val="000000"/>
              </a:solidFill>
              <a:ln w="1588">
                <a:solidFill>
                  <a:srgbClr val="008000"/>
                </a:solidFill>
                <a:miter lim="800000"/>
                <a:headEnd/>
                <a:tailEnd/>
              </a:ln>
            </p:spPr>
            <p:txBody>
              <a:bodyPr/>
              <a:lstStyle/>
              <a:p>
                <a:endParaRPr lang="el-GR"/>
              </a:p>
            </p:txBody>
          </p:sp>
          <p:sp>
            <p:nvSpPr>
              <p:cNvPr id="29777" name="Rectangle 81"/>
              <p:cNvSpPr>
                <a:spLocks noChangeArrowheads="1"/>
              </p:cNvSpPr>
              <p:nvPr/>
            </p:nvSpPr>
            <p:spPr bwMode="auto">
              <a:xfrm>
                <a:off x="3720" y="2623"/>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29778" name="Rectangle 82"/>
              <p:cNvSpPr>
                <a:spLocks noChangeArrowheads="1"/>
              </p:cNvSpPr>
              <p:nvPr/>
            </p:nvSpPr>
            <p:spPr bwMode="auto">
              <a:xfrm>
                <a:off x="3766" y="2421"/>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29779" name="Rectangle 83"/>
              <p:cNvSpPr>
                <a:spLocks noChangeArrowheads="1"/>
              </p:cNvSpPr>
              <p:nvPr/>
            </p:nvSpPr>
            <p:spPr bwMode="auto">
              <a:xfrm>
                <a:off x="3807" y="2221"/>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29780" name="Rectangle 84"/>
              <p:cNvSpPr>
                <a:spLocks noChangeArrowheads="1"/>
              </p:cNvSpPr>
              <p:nvPr/>
            </p:nvSpPr>
            <p:spPr bwMode="auto">
              <a:xfrm>
                <a:off x="3836" y="2024"/>
                <a:ext cx="31" cy="31"/>
              </a:xfrm>
              <a:prstGeom prst="rect">
                <a:avLst/>
              </a:prstGeom>
              <a:solidFill>
                <a:srgbClr val="000000"/>
              </a:solidFill>
              <a:ln w="1588">
                <a:solidFill>
                  <a:srgbClr val="008000"/>
                </a:solidFill>
                <a:miter lim="800000"/>
                <a:headEnd/>
                <a:tailEnd/>
              </a:ln>
            </p:spPr>
            <p:txBody>
              <a:bodyPr/>
              <a:lstStyle/>
              <a:p>
                <a:endParaRPr lang="el-GR"/>
              </a:p>
            </p:txBody>
          </p:sp>
          <p:sp>
            <p:nvSpPr>
              <p:cNvPr id="29781" name="Rectangle 85"/>
              <p:cNvSpPr>
                <a:spLocks noChangeArrowheads="1"/>
              </p:cNvSpPr>
              <p:nvPr/>
            </p:nvSpPr>
            <p:spPr bwMode="auto">
              <a:xfrm>
                <a:off x="3856" y="1878"/>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29782" name="Rectangle 86"/>
              <p:cNvSpPr>
                <a:spLocks noChangeArrowheads="1"/>
              </p:cNvSpPr>
              <p:nvPr/>
            </p:nvSpPr>
            <p:spPr bwMode="auto">
              <a:xfrm>
                <a:off x="2075" y="1662"/>
                <a:ext cx="31" cy="30"/>
              </a:xfrm>
              <a:prstGeom prst="rect">
                <a:avLst/>
              </a:prstGeom>
              <a:solidFill>
                <a:srgbClr val="000000"/>
              </a:solidFill>
              <a:ln w="1588">
                <a:solidFill>
                  <a:srgbClr val="008000"/>
                </a:solidFill>
                <a:miter lim="800000"/>
                <a:headEnd/>
                <a:tailEnd/>
              </a:ln>
            </p:spPr>
            <p:txBody>
              <a:bodyPr/>
              <a:lstStyle/>
              <a:p>
                <a:endParaRPr lang="el-GR"/>
              </a:p>
            </p:txBody>
          </p:sp>
          <p:sp>
            <p:nvSpPr>
              <p:cNvPr id="29783" name="Rectangle 87"/>
              <p:cNvSpPr>
                <a:spLocks noChangeArrowheads="1"/>
              </p:cNvSpPr>
              <p:nvPr/>
            </p:nvSpPr>
            <p:spPr bwMode="auto">
              <a:xfrm>
                <a:off x="2239" y="1553"/>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29784" name="Rectangle 88"/>
              <p:cNvSpPr>
                <a:spLocks noChangeArrowheads="1"/>
              </p:cNvSpPr>
              <p:nvPr/>
            </p:nvSpPr>
            <p:spPr bwMode="auto">
              <a:xfrm>
                <a:off x="2413" y="1492"/>
                <a:ext cx="31" cy="30"/>
              </a:xfrm>
              <a:prstGeom prst="rect">
                <a:avLst/>
              </a:prstGeom>
              <a:solidFill>
                <a:srgbClr val="000000"/>
              </a:solidFill>
              <a:ln w="1588">
                <a:solidFill>
                  <a:srgbClr val="008000"/>
                </a:solidFill>
                <a:miter lim="800000"/>
                <a:headEnd/>
                <a:tailEnd/>
              </a:ln>
            </p:spPr>
            <p:txBody>
              <a:bodyPr/>
              <a:lstStyle/>
              <a:p>
                <a:endParaRPr lang="el-GR"/>
              </a:p>
            </p:txBody>
          </p:sp>
          <p:sp>
            <p:nvSpPr>
              <p:cNvPr id="29785" name="Rectangle 89"/>
              <p:cNvSpPr>
                <a:spLocks noChangeArrowheads="1"/>
              </p:cNvSpPr>
              <p:nvPr/>
            </p:nvSpPr>
            <p:spPr bwMode="auto">
              <a:xfrm>
                <a:off x="2590" y="1493"/>
                <a:ext cx="31" cy="31"/>
              </a:xfrm>
              <a:prstGeom prst="rect">
                <a:avLst/>
              </a:prstGeom>
              <a:solidFill>
                <a:srgbClr val="000000"/>
              </a:solidFill>
              <a:ln w="1588">
                <a:solidFill>
                  <a:srgbClr val="008000"/>
                </a:solidFill>
                <a:miter lim="800000"/>
                <a:headEnd/>
                <a:tailEnd/>
              </a:ln>
            </p:spPr>
            <p:txBody>
              <a:bodyPr/>
              <a:lstStyle/>
              <a:p>
                <a:endParaRPr lang="el-GR"/>
              </a:p>
            </p:txBody>
          </p:sp>
          <p:sp>
            <p:nvSpPr>
              <p:cNvPr id="29786" name="Rectangle 90"/>
              <p:cNvSpPr>
                <a:spLocks noChangeArrowheads="1"/>
              </p:cNvSpPr>
              <p:nvPr/>
            </p:nvSpPr>
            <p:spPr bwMode="auto">
              <a:xfrm>
                <a:off x="2714" y="1598"/>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29787" name="Rectangle 91"/>
              <p:cNvSpPr>
                <a:spLocks noChangeArrowheads="1"/>
              </p:cNvSpPr>
              <p:nvPr/>
            </p:nvSpPr>
            <p:spPr bwMode="auto">
              <a:xfrm>
                <a:off x="2730" y="1770"/>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29788" name="Rectangle 92"/>
              <p:cNvSpPr>
                <a:spLocks noChangeArrowheads="1"/>
              </p:cNvSpPr>
              <p:nvPr/>
            </p:nvSpPr>
            <p:spPr bwMode="auto">
              <a:xfrm>
                <a:off x="2703" y="1924"/>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29789" name="Rectangle 93"/>
              <p:cNvSpPr>
                <a:spLocks noChangeArrowheads="1"/>
              </p:cNvSpPr>
              <p:nvPr/>
            </p:nvSpPr>
            <p:spPr bwMode="auto">
              <a:xfrm>
                <a:off x="2612" y="2116"/>
                <a:ext cx="30" cy="31"/>
              </a:xfrm>
              <a:prstGeom prst="rect">
                <a:avLst/>
              </a:prstGeom>
              <a:solidFill>
                <a:srgbClr val="000000"/>
              </a:solidFill>
              <a:ln w="1588">
                <a:solidFill>
                  <a:srgbClr val="008000"/>
                </a:solidFill>
                <a:miter lim="800000"/>
                <a:headEnd/>
                <a:tailEnd/>
              </a:ln>
            </p:spPr>
            <p:txBody>
              <a:bodyPr/>
              <a:lstStyle/>
              <a:p>
                <a:endParaRPr lang="el-GR"/>
              </a:p>
            </p:txBody>
          </p:sp>
          <p:sp>
            <p:nvSpPr>
              <p:cNvPr id="29790" name="Rectangle 94"/>
              <p:cNvSpPr>
                <a:spLocks noChangeArrowheads="1"/>
              </p:cNvSpPr>
              <p:nvPr/>
            </p:nvSpPr>
            <p:spPr bwMode="auto">
              <a:xfrm>
                <a:off x="2640" y="2183"/>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29791" name="Rectangle 95"/>
              <p:cNvSpPr>
                <a:spLocks noChangeArrowheads="1"/>
              </p:cNvSpPr>
              <p:nvPr/>
            </p:nvSpPr>
            <p:spPr bwMode="auto">
              <a:xfrm>
                <a:off x="2709" y="2204"/>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29792" name="Rectangle 96"/>
              <p:cNvSpPr>
                <a:spLocks noChangeArrowheads="1"/>
              </p:cNvSpPr>
              <p:nvPr/>
            </p:nvSpPr>
            <p:spPr bwMode="auto">
              <a:xfrm>
                <a:off x="3629" y="1612"/>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29793" name="Rectangle 97"/>
              <p:cNvSpPr>
                <a:spLocks noChangeArrowheads="1"/>
              </p:cNvSpPr>
              <p:nvPr/>
            </p:nvSpPr>
            <p:spPr bwMode="auto">
              <a:xfrm>
                <a:off x="3480" y="1497"/>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29794" name="Rectangle 98"/>
              <p:cNvSpPr>
                <a:spLocks noChangeArrowheads="1"/>
              </p:cNvSpPr>
              <p:nvPr/>
            </p:nvSpPr>
            <p:spPr bwMode="auto">
              <a:xfrm>
                <a:off x="3305" y="1452"/>
                <a:ext cx="31" cy="30"/>
              </a:xfrm>
              <a:prstGeom prst="rect">
                <a:avLst/>
              </a:prstGeom>
              <a:solidFill>
                <a:srgbClr val="000000"/>
              </a:solidFill>
              <a:ln w="1588">
                <a:solidFill>
                  <a:srgbClr val="008000"/>
                </a:solidFill>
                <a:miter lim="800000"/>
                <a:headEnd/>
                <a:tailEnd/>
              </a:ln>
            </p:spPr>
            <p:txBody>
              <a:bodyPr/>
              <a:lstStyle/>
              <a:p>
                <a:endParaRPr lang="el-GR"/>
              </a:p>
            </p:txBody>
          </p:sp>
          <p:sp>
            <p:nvSpPr>
              <p:cNvPr id="29795" name="Rectangle 99"/>
              <p:cNvSpPr>
                <a:spLocks noChangeArrowheads="1"/>
              </p:cNvSpPr>
              <p:nvPr/>
            </p:nvSpPr>
            <p:spPr bwMode="auto">
              <a:xfrm>
                <a:off x="3128" y="1469"/>
                <a:ext cx="31" cy="30"/>
              </a:xfrm>
              <a:prstGeom prst="rect">
                <a:avLst/>
              </a:prstGeom>
              <a:solidFill>
                <a:srgbClr val="000000"/>
              </a:solidFill>
              <a:ln w="1588">
                <a:solidFill>
                  <a:srgbClr val="008000"/>
                </a:solidFill>
                <a:miter lim="800000"/>
                <a:headEnd/>
                <a:tailEnd/>
              </a:ln>
            </p:spPr>
            <p:txBody>
              <a:bodyPr/>
              <a:lstStyle/>
              <a:p>
                <a:endParaRPr lang="el-GR"/>
              </a:p>
            </p:txBody>
          </p:sp>
          <p:sp>
            <p:nvSpPr>
              <p:cNvPr id="29796" name="Rectangle 100"/>
              <p:cNvSpPr>
                <a:spLocks noChangeArrowheads="1"/>
              </p:cNvSpPr>
              <p:nvPr/>
            </p:nvSpPr>
            <p:spPr bwMode="auto">
              <a:xfrm>
                <a:off x="2995" y="1579"/>
                <a:ext cx="30" cy="31"/>
              </a:xfrm>
              <a:prstGeom prst="rect">
                <a:avLst/>
              </a:prstGeom>
              <a:solidFill>
                <a:srgbClr val="000000"/>
              </a:solidFill>
              <a:ln w="1588">
                <a:solidFill>
                  <a:srgbClr val="008000"/>
                </a:solidFill>
                <a:miter lim="800000"/>
                <a:headEnd/>
                <a:tailEnd/>
              </a:ln>
            </p:spPr>
            <p:txBody>
              <a:bodyPr/>
              <a:lstStyle/>
              <a:p>
                <a:endParaRPr lang="el-GR"/>
              </a:p>
            </p:txBody>
          </p:sp>
          <p:sp>
            <p:nvSpPr>
              <p:cNvPr id="29797" name="Rectangle 101"/>
              <p:cNvSpPr>
                <a:spLocks noChangeArrowheads="1"/>
              </p:cNvSpPr>
              <p:nvPr/>
            </p:nvSpPr>
            <p:spPr bwMode="auto">
              <a:xfrm>
                <a:off x="2962" y="1762"/>
                <a:ext cx="31" cy="31"/>
              </a:xfrm>
              <a:prstGeom prst="rect">
                <a:avLst/>
              </a:prstGeom>
              <a:solidFill>
                <a:srgbClr val="000000"/>
              </a:solidFill>
              <a:ln w="1588">
                <a:solidFill>
                  <a:srgbClr val="008000"/>
                </a:solidFill>
                <a:miter lim="800000"/>
                <a:headEnd/>
                <a:tailEnd/>
              </a:ln>
            </p:spPr>
            <p:txBody>
              <a:bodyPr/>
              <a:lstStyle/>
              <a:p>
                <a:endParaRPr lang="el-GR"/>
              </a:p>
            </p:txBody>
          </p:sp>
          <p:sp>
            <p:nvSpPr>
              <p:cNvPr id="29798" name="Rectangle 102"/>
              <p:cNvSpPr>
                <a:spLocks noChangeArrowheads="1"/>
              </p:cNvSpPr>
              <p:nvPr/>
            </p:nvSpPr>
            <p:spPr bwMode="auto">
              <a:xfrm>
                <a:off x="3005" y="1910"/>
                <a:ext cx="30" cy="31"/>
              </a:xfrm>
              <a:prstGeom prst="rect">
                <a:avLst/>
              </a:prstGeom>
              <a:solidFill>
                <a:srgbClr val="000000"/>
              </a:solidFill>
              <a:ln w="1588">
                <a:solidFill>
                  <a:srgbClr val="008000"/>
                </a:solidFill>
                <a:miter lim="800000"/>
                <a:headEnd/>
                <a:tailEnd/>
              </a:ln>
            </p:spPr>
            <p:txBody>
              <a:bodyPr/>
              <a:lstStyle/>
              <a:p>
                <a:endParaRPr lang="el-GR"/>
              </a:p>
            </p:txBody>
          </p:sp>
          <p:sp>
            <p:nvSpPr>
              <p:cNvPr id="29799" name="Rectangle 103"/>
              <p:cNvSpPr>
                <a:spLocks noChangeArrowheads="1"/>
              </p:cNvSpPr>
              <p:nvPr/>
            </p:nvSpPr>
            <p:spPr bwMode="auto">
              <a:xfrm>
                <a:off x="3109" y="2112"/>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29800" name="Rectangle 104"/>
              <p:cNvSpPr>
                <a:spLocks noChangeArrowheads="1"/>
              </p:cNvSpPr>
              <p:nvPr/>
            </p:nvSpPr>
            <p:spPr bwMode="auto">
              <a:xfrm>
                <a:off x="3082" y="2178"/>
                <a:ext cx="31" cy="30"/>
              </a:xfrm>
              <a:prstGeom prst="rect">
                <a:avLst/>
              </a:prstGeom>
              <a:solidFill>
                <a:srgbClr val="000000"/>
              </a:solidFill>
              <a:ln w="1588">
                <a:solidFill>
                  <a:srgbClr val="008000"/>
                </a:solidFill>
                <a:miter lim="800000"/>
                <a:headEnd/>
                <a:tailEnd/>
              </a:ln>
            </p:spPr>
            <p:txBody>
              <a:bodyPr/>
              <a:lstStyle/>
              <a:p>
                <a:endParaRPr lang="el-GR"/>
              </a:p>
            </p:txBody>
          </p:sp>
          <p:sp>
            <p:nvSpPr>
              <p:cNvPr id="29801" name="Rectangle 105"/>
              <p:cNvSpPr>
                <a:spLocks noChangeArrowheads="1"/>
              </p:cNvSpPr>
              <p:nvPr/>
            </p:nvSpPr>
            <p:spPr bwMode="auto">
              <a:xfrm>
                <a:off x="3024" y="2208"/>
                <a:ext cx="31" cy="31"/>
              </a:xfrm>
              <a:prstGeom prst="rect">
                <a:avLst/>
              </a:prstGeom>
              <a:solidFill>
                <a:srgbClr val="000000"/>
              </a:solidFill>
              <a:ln w="1588">
                <a:solidFill>
                  <a:srgbClr val="008000"/>
                </a:solidFill>
                <a:miter lim="800000"/>
                <a:headEnd/>
                <a:tailEnd/>
              </a:ln>
            </p:spPr>
            <p:txBody>
              <a:bodyPr/>
              <a:lstStyle/>
              <a:p>
                <a:endParaRPr lang="el-GR"/>
              </a:p>
            </p:txBody>
          </p:sp>
          <p:sp>
            <p:nvSpPr>
              <p:cNvPr id="29802" name="Rectangle 106"/>
              <p:cNvSpPr>
                <a:spLocks noChangeArrowheads="1"/>
              </p:cNvSpPr>
              <p:nvPr/>
            </p:nvSpPr>
            <p:spPr bwMode="auto">
              <a:xfrm>
                <a:off x="2518" y="2572"/>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29803" name="Rectangle 107"/>
              <p:cNvSpPr>
                <a:spLocks noChangeArrowheads="1"/>
              </p:cNvSpPr>
              <p:nvPr/>
            </p:nvSpPr>
            <p:spPr bwMode="auto">
              <a:xfrm>
                <a:off x="3235" y="2550"/>
                <a:ext cx="30" cy="31"/>
              </a:xfrm>
              <a:prstGeom prst="rect">
                <a:avLst/>
              </a:prstGeom>
              <a:solidFill>
                <a:srgbClr val="000000"/>
              </a:solidFill>
              <a:ln w="1588">
                <a:solidFill>
                  <a:srgbClr val="008000"/>
                </a:solidFill>
                <a:miter lim="800000"/>
                <a:headEnd/>
                <a:tailEnd/>
              </a:ln>
            </p:spPr>
            <p:txBody>
              <a:bodyPr/>
              <a:lstStyle/>
              <a:p>
                <a:endParaRPr lang="el-GR"/>
              </a:p>
            </p:txBody>
          </p:sp>
          <p:sp>
            <p:nvSpPr>
              <p:cNvPr id="29804" name="Rectangle 108"/>
              <p:cNvSpPr>
                <a:spLocks noChangeArrowheads="1"/>
              </p:cNvSpPr>
              <p:nvPr/>
            </p:nvSpPr>
            <p:spPr bwMode="auto">
              <a:xfrm>
                <a:off x="2825" y="2351"/>
                <a:ext cx="31" cy="31"/>
              </a:xfrm>
              <a:prstGeom prst="rect">
                <a:avLst/>
              </a:prstGeom>
              <a:solidFill>
                <a:srgbClr val="000000"/>
              </a:solidFill>
              <a:ln w="1588">
                <a:solidFill>
                  <a:srgbClr val="008000"/>
                </a:solidFill>
                <a:miter lim="800000"/>
                <a:headEnd/>
                <a:tailEnd/>
              </a:ln>
            </p:spPr>
            <p:txBody>
              <a:bodyPr/>
              <a:lstStyle/>
              <a:p>
                <a:endParaRPr lang="el-GR"/>
              </a:p>
            </p:txBody>
          </p:sp>
          <p:sp>
            <p:nvSpPr>
              <p:cNvPr id="29805" name="Rectangle 109"/>
              <p:cNvSpPr>
                <a:spLocks noChangeArrowheads="1"/>
              </p:cNvSpPr>
              <p:nvPr/>
            </p:nvSpPr>
            <p:spPr bwMode="auto">
              <a:xfrm>
                <a:off x="2569" y="2492"/>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29806" name="Rectangle 110"/>
              <p:cNvSpPr>
                <a:spLocks noChangeArrowheads="1"/>
              </p:cNvSpPr>
              <p:nvPr/>
            </p:nvSpPr>
            <p:spPr bwMode="auto">
              <a:xfrm>
                <a:off x="2661" y="2398"/>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29807" name="Rectangle 111"/>
              <p:cNvSpPr>
                <a:spLocks noChangeArrowheads="1"/>
              </p:cNvSpPr>
              <p:nvPr/>
            </p:nvSpPr>
            <p:spPr bwMode="auto">
              <a:xfrm>
                <a:off x="3144" y="2456"/>
                <a:ext cx="31" cy="30"/>
              </a:xfrm>
              <a:prstGeom prst="rect">
                <a:avLst/>
              </a:prstGeom>
              <a:solidFill>
                <a:srgbClr val="000000"/>
              </a:solidFill>
              <a:ln w="1588">
                <a:solidFill>
                  <a:srgbClr val="008000"/>
                </a:solidFill>
                <a:miter lim="800000"/>
                <a:headEnd/>
                <a:tailEnd/>
              </a:ln>
            </p:spPr>
            <p:txBody>
              <a:bodyPr/>
              <a:lstStyle/>
              <a:p>
                <a:endParaRPr lang="el-GR"/>
              </a:p>
            </p:txBody>
          </p:sp>
          <p:sp>
            <p:nvSpPr>
              <p:cNvPr id="29808" name="Rectangle 112"/>
              <p:cNvSpPr>
                <a:spLocks noChangeArrowheads="1"/>
              </p:cNvSpPr>
              <p:nvPr/>
            </p:nvSpPr>
            <p:spPr bwMode="auto">
              <a:xfrm>
                <a:off x="3017" y="2367"/>
                <a:ext cx="30" cy="31"/>
              </a:xfrm>
              <a:prstGeom prst="rect">
                <a:avLst/>
              </a:prstGeom>
              <a:solidFill>
                <a:srgbClr val="000000"/>
              </a:solidFill>
              <a:ln w="1588">
                <a:solidFill>
                  <a:srgbClr val="008000"/>
                </a:solidFill>
                <a:miter lim="800000"/>
                <a:headEnd/>
                <a:tailEnd/>
              </a:ln>
            </p:spPr>
            <p:txBody>
              <a:bodyPr/>
              <a:lstStyle/>
              <a:p>
                <a:endParaRPr lang="el-GR"/>
              </a:p>
            </p:txBody>
          </p:sp>
          <p:sp>
            <p:nvSpPr>
              <p:cNvPr id="29809" name="Rectangle 113"/>
              <p:cNvSpPr>
                <a:spLocks noChangeArrowheads="1"/>
              </p:cNvSpPr>
              <p:nvPr/>
            </p:nvSpPr>
            <p:spPr bwMode="auto">
              <a:xfrm>
                <a:off x="2632" y="2659"/>
                <a:ext cx="30" cy="31"/>
              </a:xfrm>
              <a:prstGeom prst="rect">
                <a:avLst/>
              </a:prstGeom>
              <a:solidFill>
                <a:srgbClr val="000000"/>
              </a:solidFill>
              <a:ln w="1588">
                <a:solidFill>
                  <a:srgbClr val="008000"/>
                </a:solidFill>
                <a:miter lim="800000"/>
                <a:headEnd/>
                <a:tailEnd/>
              </a:ln>
            </p:spPr>
            <p:txBody>
              <a:bodyPr/>
              <a:lstStyle/>
              <a:p>
                <a:endParaRPr lang="el-GR"/>
              </a:p>
            </p:txBody>
          </p:sp>
          <p:sp>
            <p:nvSpPr>
              <p:cNvPr id="29810" name="Rectangle 114"/>
              <p:cNvSpPr>
                <a:spLocks noChangeArrowheads="1"/>
              </p:cNvSpPr>
              <p:nvPr/>
            </p:nvSpPr>
            <p:spPr bwMode="auto">
              <a:xfrm>
                <a:off x="2761" y="2710"/>
                <a:ext cx="31" cy="31"/>
              </a:xfrm>
              <a:prstGeom prst="rect">
                <a:avLst/>
              </a:prstGeom>
              <a:solidFill>
                <a:srgbClr val="000000"/>
              </a:solidFill>
              <a:ln w="1588">
                <a:solidFill>
                  <a:srgbClr val="008000"/>
                </a:solidFill>
                <a:miter lim="800000"/>
                <a:headEnd/>
                <a:tailEnd/>
              </a:ln>
            </p:spPr>
            <p:txBody>
              <a:bodyPr/>
              <a:lstStyle/>
              <a:p>
                <a:endParaRPr lang="el-GR"/>
              </a:p>
            </p:txBody>
          </p:sp>
          <p:sp>
            <p:nvSpPr>
              <p:cNvPr id="29811" name="Rectangle 115"/>
              <p:cNvSpPr>
                <a:spLocks noChangeArrowheads="1"/>
              </p:cNvSpPr>
              <p:nvPr/>
            </p:nvSpPr>
            <p:spPr bwMode="auto">
              <a:xfrm>
                <a:off x="2960" y="2719"/>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29812" name="Rectangle 116"/>
              <p:cNvSpPr>
                <a:spLocks noChangeArrowheads="1"/>
              </p:cNvSpPr>
              <p:nvPr/>
            </p:nvSpPr>
            <p:spPr bwMode="auto">
              <a:xfrm>
                <a:off x="3120" y="2659"/>
                <a:ext cx="30" cy="31"/>
              </a:xfrm>
              <a:prstGeom prst="rect">
                <a:avLst/>
              </a:prstGeom>
              <a:solidFill>
                <a:srgbClr val="000000"/>
              </a:solidFill>
              <a:ln w="1588">
                <a:solidFill>
                  <a:srgbClr val="008000"/>
                </a:solidFill>
                <a:miter lim="800000"/>
                <a:headEnd/>
                <a:tailEnd/>
              </a:ln>
            </p:spPr>
            <p:txBody>
              <a:bodyPr/>
              <a:lstStyle/>
              <a:p>
                <a:endParaRPr lang="el-GR"/>
              </a:p>
            </p:txBody>
          </p:sp>
          <p:sp>
            <p:nvSpPr>
              <p:cNvPr id="29813" name="Rectangle 117"/>
              <p:cNvSpPr>
                <a:spLocks noChangeArrowheads="1"/>
              </p:cNvSpPr>
              <p:nvPr/>
            </p:nvSpPr>
            <p:spPr bwMode="auto">
              <a:xfrm>
                <a:off x="2868" y="2156"/>
                <a:ext cx="30" cy="31"/>
              </a:xfrm>
              <a:prstGeom prst="rect">
                <a:avLst/>
              </a:prstGeom>
              <a:solidFill>
                <a:srgbClr val="000000"/>
              </a:solidFill>
              <a:ln w="1588">
                <a:solidFill>
                  <a:srgbClr val="008000"/>
                </a:solidFill>
                <a:miter lim="800000"/>
                <a:headEnd/>
                <a:tailEnd/>
              </a:ln>
            </p:spPr>
            <p:txBody>
              <a:bodyPr/>
              <a:lstStyle/>
              <a:p>
                <a:endParaRPr lang="el-GR"/>
              </a:p>
            </p:txBody>
          </p:sp>
          <p:sp>
            <p:nvSpPr>
              <p:cNvPr id="29814" name="Rectangle 118"/>
              <p:cNvSpPr>
                <a:spLocks noChangeArrowheads="1"/>
              </p:cNvSpPr>
              <p:nvPr/>
            </p:nvSpPr>
            <p:spPr bwMode="auto">
              <a:xfrm>
                <a:off x="2767" y="2099"/>
                <a:ext cx="31" cy="31"/>
              </a:xfrm>
              <a:prstGeom prst="rect">
                <a:avLst/>
              </a:prstGeom>
              <a:solidFill>
                <a:srgbClr val="000000"/>
              </a:solidFill>
              <a:ln w="1588">
                <a:solidFill>
                  <a:srgbClr val="008000"/>
                </a:solidFill>
                <a:miter lim="800000"/>
                <a:headEnd/>
                <a:tailEnd/>
              </a:ln>
            </p:spPr>
            <p:txBody>
              <a:bodyPr/>
              <a:lstStyle/>
              <a:p>
                <a:endParaRPr lang="el-GR"/>
              </a:p>
            </p:txBody>
          </p:sp>
          <p:sp>
            <p:nvSpPr>
              <p:cNvPr id="29815" name="Rectangle 119"/>
              <p:cNvSpPr>
                <a:spLocks noChangeArrowheads="1"/>
              </p:cNvSpPr>
              <p:nvPr/>
            </p:nvSpPr>
            <p:spPr bwMode="auto">
              <a:xfrm>
                <a:off x="2949" y="2096"/>
                <a:ext cx="30" cy="30"/>
              </a:xfrm>
              <a:prstGeom prst="rect">
                <a:avLst/>
              </a:prstGeom>
              <a:solidFill>
                <a:srgbClr val="000000"/>
              </a:solidFill>
              <a:ln w="1588">
                <a:solidFill>
                  <a:srgbClr val="008000"/>
                </a:solidFill>
                <a:miter lim="800000"/>
                <a:headEnd/>
                <a:tailEnd/>
              </a:ln>
            </p:spPr>
            <p:txBody>
              <a:bodyPr/>
              <a:lstStyle/>
              <a:p>
                <a:endParaRPr lang="el-GR"/>
              </a:p>
            </p:txBody>
          </p:sp>
        </p:grpSp>
      </p:grpSp>
      <p:grpSp>
        <p:nvGrpSpPr>
          <p:cNvPr id="29816" name="Group 120"/>
          <p:cNvGrpSpPr>
            <a:grpSpLocks/>
          </p:cNvGrpSpPr>
          <p:nvPr/>
        </p:nvGrpSpPr>
        <p:grpSpPr bwMode="auto">
          <a:xfrm>
            <a:off x="5999163" y="287338"/>
            <a:ext cx="1393825" cy="1354137"/>
            <a:chOff x="1923" y="1417"/>
            <a:chExt cx="1879" cy="1825"/>
          </a:xfrm>
        </p:grpSpPr>
        <p:grpSp>
          <p:nvGrpSpPr>
            <p:cNvPr id="29817" name="Group 121"/>
            <p:cNvGrpSpPr>
              <a:grpSpLocks/>
            </p:cNvGrpSpPr>
            <p:nvPr/>
          </p:nvGrpSpPr>
          <p:grpSpPr bwMode="auto">
            <a:xfrm>
              <a:off x="1941" y="1430"/>
              <a:ext cx="1848" cy="1795"/>
              <a:chOff x="1941" y="1430"/>
              <a:chExt cx="1848" cy="1795"/>
            </a:xfrm>
          </p:grpSpPr>
          <p:sp>
            <p:nvSpPr>
              <p:cNvPr id="29818" name="Freeform 122"/>
              <p:cNvSpPr>
                <a:spLocks/>
              </p:cNvSpPr>
              <p:nvPr/>
            </p:nvSpPr>
            <p:spPr bwMode="auto">
              <a:xfrm>
                <a:off x="1941" y="1701"/>
                <a:ext cx="1848" cy="1524"/>
              </a:xfrm>
              <a:custGeom>
                <a:avLst/>
                <a:gdLst/>
                <a:ahLst/>
                <a:cxnLst>
                  <a:cxn ang="0">
                    <a:pos x="0" y="39"/>
                  </a:cxn>
                  <a:cxn ang="0">
                    <a:pos x="30" y="243"/>
                  </a:cxn>
                  <a:cxn ang="0">
                    <a:pos x="78" y="456"/>
                  </a:cxn>
                  <a:cxn ang="0">
                    <a:pos x="114" y="678"/>
                  </a:cxn>
                  <a:cxn ang="0">
                    <a:pos x="180" y="873"/>
                  </a:cxn>
                  <a:cxn ang="0">
                    <a:pos x="279" y="1056"/>
                  </a:cxn>
                  <a:cxn ang="0">
                    <a:pos x="384" y="1197"/>
                  </a:cxn>
                  <a:cxn ang="0">
                    <a:pos x="507" y="1311"/>
                  </a:cxn>
                  <a:cxn ang="0">
                    <a:pos x="645" y="1413"/>
                  </a:cxn>
                  <a:cxn ang="0">
                    <a:pos x="795" y="1491"/>
                  </a:cxn>
                  <a:cxn ang="0">
                    <a:pos x="942" y="1524"/>
                  </a:cxn>
                  <a:cxn ang="0">
                    <a:pos x="1086" y="1506"/>
                  </a:cxn>
                  <a:cxn ang="0">
                    <a:pos x="1230" y="1431"/>
                  </a:cxn>
                  <a:cxn ang="0">
                    <a:pos x="1356" y="1317"/>
                  </a:cxn>
                  <a:cxn ang="0">
                    <a:pos x="1482" y="1188"/>
                  </a:cxn>
                  <a:cxn ang="0">
                    <a:pos x="1584" y="1053"/>
                  </a:cxn>
                  <a:cxn ang="0">
                    <a:pos x="1689" y="861"/>
                  </a:cxn>
                  <a:cxn ang="0">
                    <a:pos x="1764" y="651"/>
                  </a:cxn>
                  <a:cxn ang="0">
                    <a:pos x="1797" y="432"/>
                  </a:cxn>
                  <a:cxn ang="0">
                    <a:pos x="1833" y="198"/>
                  </a:cxn>
                  <a:cxn ang="0">
                    <a:pos x="1848" y="0"/>
                  </a:cxn>
                </a:cxnLst>
                <a:rect l="0" t="0" r="r" b="b"/>
                <a:pathLst>
                  <a:path w="1848" h="1524">
                    <a:moveTo>
                      <a:pt x="0" y="39"/>
                    </a:moveTo>
                    <a:lnTo>
                      <a:pt x="30" y="243"/>
                    </a:lnTo>
                    <a:lnTo>
                      <a:pt x="78" y="456"/>
                    </a:lnTo>
                    <a:lnTo>
                      <a:pt x="114" y="678"/>
                    </a:lnTo>
                    <a:lnTo>
                      <a:pt x="180" y="873"/>
                    </a:lnTo>
                    <a:lnTo>
                      <a:pt x="279" y="1056"/>
                    </a:lnTo>
                    <a:lnTo>
                      <a:pt x="384" y="1197"/>
                    </a:lnTo>
                    <a:lnTo>
                      <a:pt x="507" y="1311"/>
                    </a:lnTo>
                    <a:lnTo>
                      <a:pt x="645" y="1413"/>
                    </a:lnTo>
                    <a:lnTo>
                      <a:pt x="795" y="1491"/>
                    </a:lnTo>
                    <a:lnTo>
                      <a:pt x="942" y="1524"/>
                    </a:lnTo>
                    <a:lnTo>
                      <a:pt x="1086" y="1506"/>
                    </a:lnTo>
                    <a:lnTo>
                      <a:pt x="1230" y="1431"/>
                    </a:lnTo>
                    <a:lnTo>
                      <a:pt x="1356" y="1317"/>
                    </a:lnTo>
                    <a:lnTo>
                      <a:pt x="1482" y="1188"/>
                    </a:lnTo>
                    <a:lnTo>
                      <a:pt x="1584" y="1053"/>
                    </a:lnTo>
                    <a:lnTo>
                      <a:pt x="1689" y="861"/>
                    </a:lnTo>
                    <a:lnTo>
                      <a:pt x="1764" y="651"/>
                    </a:lnTo>
                    <a:lnTo>
                      <a:pt x="1797" y="432"/>
                    </a:lnTo>
                    <a:lnTo>
                      <a:pt x="1833" y="198"/>
                    </a:lnTo>
                    <a:lnTo>
                      <a:pt x="1848" y="0"/>
                    </a:lnTo>
                  </a:path>
                </a:pathLst>
              </a:custGeom>
              <a:noFill/>
              <a:ln w="28575" cmpd="sng">
                <a:solidFill>
                  <a:srgbClr val="9999FF"/>
                </a:solidFill>
                <a:round/>
                <a:headEnd/>
                <a:tailEnd/>
              </a:ln>
              <a:effectLst/>
            </p:spPr>
            <p:txBody>
              <a:bodyPr/>
              <a:lstStyle/>
              <a:p>
                <a:endParaRPr lang="el-GR"/>
              </a:p>
            </p:txBody>
          </p:sp>
          <p:sp>
            <p:nvSpPr>
              <p:cNvPr id="29819" name="Freeform 123"/>
              <p:cNvSpPr>
                <a:spLocks/>
              </p:cNvSpPr>
              <p:nvPr/>
            </p:nvSpPr>
            <p:spPr bwMode="auto">
              <a:xfrm>
                <a:off x="2592" y="2601"/>
                <a:ext cx="612" cy="174"/>
              </a:xfrm>
              <a:custGeom>
                <a:avLst/>
                <a:gdLst/>
                <a:ahLst/>
                <a:cxnLst>
                  <a:cxn ang="0">
                    <a:pos x="0" y="66"/>
                  </a:cxn>
                  <a:cxn ang="0">
                    <a:pos x="123" y="18"/>
                  </a:cxn>
                  <a:cxn ang="0">
                    <a:pos x="234" y="0"/>
                  </a:cxn>
                  <a:cxn ang="0">
                    <a:pos x="321" y="42"/>
                  </a:cxn>
                  <a:cxn ang="0">
                    <a:pos x="393" y="3"/>
                  </a:cxn>
                  <a:cxn ang="0">
                    <a:pos x="492" y="15"/>
                  </a:cxn>
                  <a:cxn ang="0">
                    <a:pos x="612" y="48"/>
                  </a:cxn>
                  <a:cxn ang="0">
                    <a:pos x="486" y="123"/>
                  </a:cxn>
                  <a:cxn ang="0">
                    <a:pos x="366" y="162"/>
                  </a:cxn>
                  <a:cxn ang="0">
                    <a:pos x="249" y="174"/>
                  </a:cxn>
                  <a:cxn ang="0">
                    <a:pos x="117" y="135"/>
                  </a:cxn>
                  <a:cxn ang="0">
                    <a:pos x="0" y="66"/>
                  </a:cxn>
                </a:cxnLst>
                <a:rect l="0" t="0" r="r" b="b"/>
                <a:pathLst>
                  <a:path w="612" h="174">
                    <a:moveTo>
                      <a:pt x="0" y="66"/>
                    </a:moveTo>
                    <a:lnTo>
                      <a:pt x="123" y="18"/>
                    </a:lnTo>
                    <a:lnTo>
                      <a:pt x="234" y="0"/>
                    </a:lnTo>
                    <a:lnTo>
                      <a:pt x="321" y="42"/>
                    </a:lnTo>
                    <a:lnTo>
                      <a:pt x="393" y="3"/>
                    </a:lnTo>
                    <a:lnTo>
                      <a:pt x="492" y="15"/>
                    </a:lnTo>
                    <a:lnTo>
                      <a:pt x="612" y="48"/>
                    </a:lnTo>
                    <a:lnTo>
                      <a:pt x="486" y="123"/>
                    </a:lnTo>
                    <a:lnTo>
                      <a:pt x="366" y="162"/>
                    </a:lnTo>
                    <a:lnTo>
                      <a:pt x="249" y="174"/>
                    </a:lnTo>
                    <a:lnTo>
                      <a:pt x="117" y="135"/>
                    </a:lnTo>
                    <a:lnTo>
                      <a:pt x="0" y="66"/>
                    </a:lnTo>
                    <a:close/>
                  </a:path>
                </a:pathLst>
              </a:custGeom>
              <a:noFill/>
              <a:ln w="28575" cmpd="sng">
                <a:solidFill>
                  <a:srgbClr val="9999FF"/>
                </a:solidFill>
                <a:round/>
                <a:headEnd/>
                <a:tailEnd/>
              </a:ln>
              <a:effectLst/>
            </p:spPr>
            <p:txBody>
              <a:bodyPr/>
              <a:lstStyle/>
              <a:p>
                <a:endParaRPr lang="el-GR"/>
              </a:p>
            </p:txBody>
          </p:sp>
          <p:sp>
            <p:nvSpPr>
              <p:cNvPr id="29820" name="Freeform 124"/>
              <p:cNvSpPr>
                <a:spLocks/>
              </p:cNvSpPr>
              <p:nvPr/>
            </p:nvSpPr>
            <p:spPr bwMode="auto">
              <a:xfrm>
                <a:off x="2103" y="1437"/>
                <a:ext cx="663" cy="945"/>
              </a:xfrm>
              <a:custGeom>
                <a:avLst/>
                <a:gdLst/>
                <a:ahLst/>
                <a:cxnLst>
                  <a:cxn ang="0">
                    <a:pos x="0" y="72"/>
                  </a:cxn>
                  <a:cxn ang="0">
                    <a:pos x="126" y="15"/>
                  </a:cxn>
                  <a:cxn ang="0">
                    <a:pos x="288" y="0"/>
                  </a:cxn>
                  <a:cxn ang="0">
                    <a:pos x="471" y="51"/>
                  </a:cxn>
                  <a:cxn ang="0">
                    <a:pos x="618" y="147"/>
                  </a:cxn>
                  <a:cxn ang="0">
                    <a:pos x="663" y="372"/>
                  </a:cxn>
                  <a:cxn ang="0">
                    <a:pos x="603" y="621"/>
                  </a:cxn>
                  <a:cxn ang="0">
                    <a:pos x="534" y="819"/>
                  </a:cxn>
                  <a:cxn ang="0">
                    <a:pos x="579" y="894"/>
                  </a:cxn>
                  <a:cxn ang="0">
                    <a:pos x="645" y="945"/>
                  </a:cxn>
                </a:cxnLst>
                <a:rect l="0" t="0" r="r" b="b"/>
                <a:pathLst>
                  <a:path w="663" h="945">
                    <a:moveTo>
                      <a:pt x="0" y="72"/>
                    </a:moveTo>
                    <a:lnTo>
                      <a:pt x="126" y="15"/>
                    </a:lnTo>
                    <a:lnTo>
                      <a:pt x="288" y="0"/>
                    </a:lnTo>
                    <a:lnTo>
                      <a:pt x="471" y="51"/>
                    </a:lnTo>
                    <a:lnTo>
                      <a:pt x="618" y="147"/>
                    </a:lnTo>
                    <a:lnTo>
                      <a:pt x="663" y="372"/>
                    </a:lnTo>
                    <a:lnTo>
                      <a:pt x="603" y="621"/>
                    </a:lnTo>
                    <a:lnTo>
                      <a:pt x="534" y="819"/>
                    </a:lnTo>
                    <a:lnTo>
                      <a:pt x="579" y="894"/>
                    </a:lnTo>
                    <a:lnTo>
                      <a:pt x="645" y="945"/>
                    </a:lnTo>
                  </a:path>
                </a:pathLst>
              </a:custGeom>
              <a:noFill/>
              <a:ln w="28575" cmpd="sng">
                <a:solidFill>
                  <a:srgbClr val="9999FF"/>
                </a:solidFill>
                <a:round/>
                <a:headEnd/>
                <a:tailEnd/>
              </a:ln>
              <a:effectLst/>
            </p:spPr>
            <p:txBody>
              <a:bodyPr/>
              <a:lstStyle/>
              <a:p>
                <a:endParaRPr lang="el-GR"/>
              </a:p>
            </p:txBody>
          </p:sp>
          <p:sp>
            <p:nvSpPr>
              <p:cNvPr id="29821" name="Freeform 125"/>
              <p:cNvSpPr>
                <a:spLocks/>
              </p:cNvSpPr>
              <p:nvPr/>
            </p:nvSpPr>
            <p:spPr bwMode="auto">
              <a:xfrm>
                <a:off x="2980" y="1430"/>
                <a:ext cx="654" cy="928"/>
              </a:xfrm>
              <a:custGeom>
                <a:avLst/>
                <a:gdLst/>
                <a:ahLst/>
                <a:cxnLst>
                  <a:cxn ang="0">
                    <a:pos x="654" y="62"/>
                  </a:cxn>
                  <a:cxn ang="0">
                    <a:pos x="512" y="10"/>
                  </a:cxn>
                  <a:cxn ang="0">
                    <a:pos x="338" y="0"/>
                  </a:cxn>
                  <a:cxn ang="0">
                    <a:pos x="160" y="42"/>
                  </a:cxn>
                  <a:cxn ang="0">
                    <a:pos x="20" y="140"/>
                  </a:cxn>
                  <a:cxn ang="0">
                    <a:pos x="0" y="378"/>
                  </a:cxn>
                  <a:cxn ang="0">
                    <a:pos x="86" y="616"/>
                  </a:cxn>
                  <a:cxn ang="0">
                    <a:pos x="172" y="814"/>
                  </a:cxn>
                  <a:cxn ang="0">
                    <a:pos x="130" y="882"/>
                  </a:cxn>
                  <a:cxn ang="0">
                    <a:pos x="66" y="928"/>
                  </a:cxn>
                </a:cxnLst>
                <a:rect l="0" t="0" r="r" b="b"/>
                <a:pathLst>
                  <a:path w="654" h="928">
                    <a:moveTo>
                      <a:pt x="654" y="62"/>
                    </a:moveTo>
                    <a:lnTo>
                      <a:pt x="512" y="10"/>
                    </a:lnTo>
                    <a:lnTo>
                      <a:pt x="338" y="0"/>
                    </a:lnTo>
                    <a:lnTo>
                      <a:pt x="160" y="42"/>
                    </a:lnTo>
                    <a:lnTo>
                      <a:pt x="20" y="140"/>
                    </a:lnTo>
                    <a:lnTo>
                      <a:pt x="0" y="378"/>
                    </a:lnTo>
                    <a:lnTo>
                      <a:pt x="86" y="616"/>
                    </a:lnTo>
                    <a:lnTo>
                      <a:pt x="172" y="814"/>
                    </a:lnTo>
                    <a:lnTo>
                      <a:pt x="130" y="882"/>
                    </a:lnTo>
                    <a:lnTo>
                      <a:pt x="66" y="928"/>
                    </a:lnTo>
                  </a:path>
                </a:pathLst>
              </a:custGeom>
              <a:noFill/>
              <a:ln w="28575" cmpd="sng">
                <a:solidFill>
                  <a:srgbClr val="9999FF"/>
                </a:solidFill>
                <a:round/>
                <a:headEnd/>
                <a:tailEnd/>
              </a:ln>
              <a:effectLst/>
            </p:spPr>
            <p:txBody>
              <a:bodyPr/>
              <a:lstStyle/>
              <a:p>
                <a:endParaRPr lang="el-GR"/>
              </a:p>
            </p:txBody>
          </p:sp>
          <p:sp>
            <p:nvSpPr>
              <p:cNvPr id="29822" name="Freeform 126"/>
              <p:cNvSpPr>
                <a:spLocks/>
              </p:cNvSpPr>
              <p:nvPr/>
            </p:nvSpPr>
            <p:spPr bwMode="auto">
              <a:xfrm>
                <a:off x="2748" y="2295"/>
                <a:ext cx="315" cy="105"/>
              </a:xfrm>
              <a:custGeom>
                <a:avLst/>
                <a:gdLst/>
                <a:ahLst/>
                <a:cxnLst>
                  <a:cxn ang="0">
                    <a:pos x="0" y="15"/>
                  </a:cxn>
                  <a:cxn ang="0">
                    <a:pos x="162" y="105"/>
                  </a:cxn>
                  <a:cxn ang="0">
                    <a:pos x="315" y="0"/>
                  </a:cxn>
                </a:cxnLst>
                <a:rect l="0" t="0" r="r" b="b"/>
                <a:pathLst>
                  <a:path w="315" h="105">
                    <a:moveTo>
                      <a:pt x="0" y="15"/>
                    </a:moveTo>
                    <a:lnTo>
                      <a:pt x="162" y="105"/>
                    </a:lnTo>
                    <a:lnTo>
                      <a:pt x="315" y="0"/>
                    </a:lnTo>
                  </a:path>
                </a:pathLst>
              </a:custGeom>
              <a:noFill/>
              <a:ln w="28575" cmpd="sng">
                <a:solidFill>
                  <a:srgbClr val="9999FF"/>
                </a:solidFill>
                <a:round/>
                <a:headEnd/>
                <a:tailEnd/>
              </a:ln>
              <a:effectLst/>
            </p:spPr>
            <p:txBody>
              <a:bodyPr/>
              <a:lstStyle/>
              <a:p>
                <a:endParaRPr lang="el-GR"/>
              </a:p>
            </p:txBody>
          </p:sp>
          <p:sp>
            <p:nvSpPr>
              <p:cNvPr id="29823" name="Freeform 127"/>
              <p:cNvSpPr>
                <a:spLocks/>
              </p:cNvSpPr>
              <p:nvPr/>
            </p:nvSpPr>
            <p:spPr bwMode="auto">
              <a:xfrm>
                <a:off x="2244" y="1584"/>
                <a:ext cx="372" cy="165"/>
              </a:xfrm>
              <a:custGeom>
                <a:avLst/>
                <a:gdLst/>
                <a:ahLst/>
                <a:cxnLst>
                  <a:cxn ang="0">
                    <a:pos x="0" y="81"/>
                  </a:cxn>
                  <a:cxn ang="0">
                    <a:pos x="81" y="21"/>
                  </a:cxn>
                  <a:cxn ang="0">
                    <a:pos x="186" y="0"/>
                  </a:cxn>
                  <a:cxn ang="0">
                    <a:pos x="294" y="33"/>
                  </a:cxn>
                  <a:cxn ang="0">
                    <a:pos x="372" y="105"/>
                  </a:cxn>
                  <a:cxn ang="0">
                    <a:pos x="285" y="144"/>
                  </a:cxn>
                  <a:cxn ang="0">
                    <a:pos x="180" y="165"/>
                  </a:cxn>
                  <a:cxn ang="0">
                    <a:pos x="78" y="153"/>
                  </a:cxn>
                  <a:cxn ang="0">
                    <a:pos x="0" y="81"/>
                  </a:cxn>
                </a:cxnLst>
                <a:rect l="0" t="0" r="r" b="b"/>
                <a:pathLst>
                  <a:path w="372" h="165">
                    <a:moveTo>
                      <a:pt x="0" y="81"/>
                    </a:moveTo>
                    <a:lnTo>
                      <a:pt x="81" y="21"/>
                    </a:lnTo>
                    <a:lnTo>
                      <a:pt x="186" y="0"/>
                    </a:lnTo>
                    <a:lnTo>
                      <a:pt x="294" y="33"/>
                    </a:lnTo>
                    <a:lnTo>
                      <a:pt x="372" y="105"/>
                    </a:lnTo>
                    <a:lnTo>
                      <a:pt x="285" y="144"/>
                    </a:lnTo>
                    <a:lnTo>
                      <a:pt x="180" y="165"/>
                    </a:lnTo>
                    <a:lnTo>
                      <a:pt x="78" y="153"/>
                    </a:lnTo>
                    <a:lnTo>
                      <a:pt x="0" y="81"/>
                    </a:lnTo>
                    <a:close/>
                  </a:path>
                </a:pathLst>
              </a:custGeom>
              <a:noFill/>
              <a:ln w="28575" cmpd="sng">
                <a:solidFill>
                  <a:srgbClr val="9999FF"/>
                </a:solidFill>
                <a:round/>
                <a:headEnd/>
                <a:tailEnd/>
              </a:ln>
              <a:effectLst/>
            </p:spPr>
            <p:txBody>
              <a:bodyPr/>
              <a:lstStyle/>
              <a:p>
                <a:endParaRPr lang="el-GR"/>
              </a:p>
            </p:txBody>
          </p:sp>
          <p:sp>
            <p:nvSpPr>
              <p:cNvPr id="29824" name="Freeform 128"/>
              <p:cNvSpPr>
                <a:spLocks/>
              </p:cNvSpPr>
              <p:nvPr/>
            </p:nvSpPr>
            <p:spPr bwMode="auto">
              <a:xfrm>
                <a:off x="3094" y="1562"/>
                <a:ext cx="400" cy="164"/>
              </a:xfrm>
              <a:custGeom>
                <a:avLst/>
                <a:gdLst/>
                <a:ahLst/>
                <a:cxnLst>
                  <a:cxn ang="0">
                    <a:pos x="0" y="124"/>
                  </a:cxn>
                  <a:cxn ang="0">
                    <a:pos x="86" y="42"/>
                  </a:cxn>
                  <a:cxn ang="0">
                    <a:pos x="198" y="0"/>
                  </a:cxn>
                  <a:cxn ang="0">
                    <a:pos x="306" y="20"/>
                  </a:cxn>
                  <a:cxn ang="0">
                    <a:pos x="400" y="82"/>
                  </a:cxn>
                  <a:cxn ang="0">
                    <a:pos x="310" y="148"/>
                  </a:cxn>
                  <a:cxn ang="0">
                    <a:pos x="208" y="164"/>
                  </a:cxn>
                  <a:cxn ang="0">
                    <a:pos x="94" y="154"/>
                  </a:cxn>
                  <a:cxn ang="0">
                    <a:pos x="0" y="124"/>
                  </a:cxn>
                </a:cxnLst>
                <a:rect l="0" t="0" r="r" b="b"/>
                <a:pathLst>
                  <a:path w="400" h="164">
                    <a:moveTo>
                      <a:pt x="0" y="124"/>
                    </a:moveTo>
                    <a:lnTo>
                      <a:pt x="86" y="42"/>
                    </a:lnTo>
                    <a:lnTo>
                      <a:pt x="198" y="0"/>
                    </a:lnTo>
                    <a:lnTo>
                      <a:pt x="306" y="20"/>
                    </a:lnTo>
                    <a:lnTo>
                      <a:pt x="400" y="82"/>
                    </a:lnTo>
                    <a:lnTo>
                      <a:pt x="310" y="148"/>
                    </a:lnTo>
                    <a:lnTo>
                      <a:pt x="208" y="164"/>
                    </a:lnTo>
                    <a:lnTo>
                      <a:pt x="94" y="154"/>
                    </a:lnTo>
                    <a:lnTo>
                      <a:pt x="0" y="124"/>
                    </a:lnTo>
                    <a:close/>
                  </a:path>
                </a:pathLst>
              </a:custGeom>
              <a:noFill/>
              <a:ln w="28575" cmpd="sng">
                <a:solidFill>
                  <a:srgbClr val="9999FF"/>
                </a:solidFill>
                <a:round/>
                <a:headEnd/>
                <a:tailEnd/>
              </a:ln>
              <a:effectLst/>
            </p:spPr>
            <p:txBody>
              <a:bodyPr/>
              <a:lstStyle/>
              <a:p>
                <a:endParaRPr lang="el-GR"/>
              </a:p>
            </p:txBody>
          </p:sp>
        </p:grpSp>
        <p:grpSp>
          <p:nvGrpSpPr>
            <p:cNvPr id="29825" name="Group 129"/>
            <p:cNvGrpSpPr>
              <a:grpSpLocks/>
            </p:cNvGrpSpPr>
            <p:nvPr/>
          </p:nvGrpSpPr>
          <p:grpSpPr bwMode="auto">
            <a:xfrm>
              <a:off x="1923" y="1417"/>
              <a:ext cx="1879" cy="1825"/>
              <a:chOff x="1923" y="1417"/>
              <a:chExt cx="1879" cy="1825"/>
            </a:xfrm>
          </p:grpSpPr>
          <p:sp>
            <p:nvSpPr>
              <p:cNvPr id="29826" name="Rectangle 130"/>
              <p:cNvSpPr>
                <a:spLocks noChangeArrowheads="1"/>
              </p:cNvSpPr>
              <p:nvPr/>
            </p:nvSpPr>
            <p:spPr bwMode="auto">
              <a:xfrm>
                <a:off x="2226" y="1652"/>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29827" name="Rectangle 131"/>
              <p:cNvSpPr>
                <a:spLocks noChangeArrowheads="1"/>
              </p:cNvSpPr>
              <p:nvPr/>
            </p:nvSpPr>
            <p:spPr bwMode="auto">
              <a:xfrm>
                <a:off x="2602" y="1676"/>
                <a:ext cx="31" cy="31"/>
              </a:xfrm>
              <a:prstGeom prst="rect">
                <a:avLst/>
              </a:prstGeom>
              <a:solidFill>
                <a:srgbClr val="000000"/>
              </a:solidFill>
              <a:ln w="1588">
                <a:solidFill>
                  <a:srgbClr val="008000"/>
                </a:solidFill>
                <a:miter lim="800000"/>
                <a:headEnd/>
                <a:tailEnd/>
              </a:ln>
            </p:spPr>
            <p:txBody>
              <a:bodyPr/>
              <a:lstStyle/>
              <a:p>
                <a:endParaRPr lang="el-GR"/>
              </a:p>
            </p:txBody>
          </p:sp>
          <p:sp>
            <p:nvSpPr>
              <p:cNvPr id="29828" name="Rectangle 132"/>
              <p:cNvSpPr>
                <a:spLocks noChangeArrowheads="1"/>
              </p:cNvSpPr>
              <p:nvPr/>
            </p:nvSpPr>
            <p:spPr bwMode="auto">
              <a:xfrm>
                <a:off x="2312" y="1589"/>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29829" name="Rectangle 133"/>
              <p:cNvSpPr>
                <a:spLocks noChangeArrowheads="1"/>
              </p:cNvSpPr>
              <p:nvPr/>
            </p:nvSpPr>
            <p:spPr bwMode="auto">
              <a:xfrm>
                <a:off x="2413" y="1570"/>
                <a:ext cx="31" cy="30"/>
              </a:xfrm>
              <a:prstGeom prst="rect">
                <a:avLst/>
              </a:prstGeom>
              <a:solidFill>
                <a:srgbClr val="000000"/>
              </a:solidFill>
              <a:ln w="1588">
                <a:solidFill>
                  <a:srgbClr val="008000"/>
                </a:solidFill>
                <a:miter lim="800000"/>
                <a:headEnd/>
                <a:tailEnd/>
              </a:ln>
            </p:spPr>
            <p:txBody>
              <a:bodyPr/>
              <a:lstStyle/>
              <a:p>
                <a:endParaRPr lang="el-GR"/>
              </a:p>
            </p:txBody>
          </p:sp>
          <p:sp>
            <p:nvSpPr>
              <p:cNvPr id="29830" name="Rectangle 134"/>
              <p:cNvSpPr>
                <a:spLocks noChangeArrowheads="1"/>
              </p:cNvSpPr>
              <p:nvPr/>
            </p:nvSpPr>
            <p:spPr bwMode="auto">
              <a:xfrm>
                <a:off x="2520" y="1602"/>
                <a:ext cx="30" cy="31"/>
              </a:xfrm>
              <a:prstGeom prst="rect">
                <a:avLst/>
              </a:prstGeom>
              <a:solidFill>
                <a:srgbClr val="000000"/>
              </a:solidFill>
              <a:ln w="1588">
                <a:solidFill>
                  <a:srgbClr val="008000"/>
                </a:solidFill>
                <a:miter lim="800000"/>
                <a:headEnd/>
                <a:tailEnd/>
              </a:ln>
            </p:spPr>
            <p:txBody>
              <a:bodyPr/>
              <a:lstStyle/>
              <a:p>
                <a:endParaRPr lang="el-GR"/>
              </a:p>
            </p:txBody>
          </p:sp>
          <p:sp>
            <p:nvSpPr>
              <p:cNvPr id="29831" name="Rectangle 135"/>
              <p:cNvSpPr>
                <a:spLocks noChangeArrowheads="1"/>
              </p:cNvSpPr>
              <p:nvPr/>
            </p:nvSpPr>
            <p:spPr bwMode="auto">
              <a:xfrm>
                <a:off x="2307" y="1719"/>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29832" name="Rectangle 136"/>
              <p:cNvSpPr>
                <a:spLocks noChangeArrowheads="1"/>
              </p:cNvSpPr>
              <p:nvPr/>
            </p:nvSpPr>
            <p:spPr bwMode="auto">
              <a:xfrm>
                <a:off x="2411" y="1737"/>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29833" name="Rectangle 137"/>
              <p:cNvSpPr>
                <a:spLocks noChangeArrowheads="1"/>
              </p:cNvSpPr>
              <p:nvPr/>
            </p:nvSpPr>
            <p:spPr bwMode="auto">
              <a:xfrm>
                <a:off x="2519" y="1715"/>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29834" name="Rectangle 138"/>
              <p:cNvSpPr>
                <a:spLocks noChangeArrowheads="1"/>
              </p:cNvSpPr>
              <p:nvPr/>
            </p:nvSpPr>
            <p:spPr bwMode="auto">
              <a:xfrm>
                <a:off x="3476" y="1630"/>
                <a:ext cx="31" cy="31"/>
              </a:xfrm>
              <a:prstGeom prst="rect">
                <a:avLst/>
              </a:prstGeom>
              <a:solidFill>
                <a:srgbClr val="000000"/>
              </a:solidFill>
              <a:ln w="1588">
                <a:solidFill>
                  <a:srgbClr val="008000"/>
                </a:solidFill>
                <a:miter lim="800000"/>
                <a:headEnd/>
                <a:tailEnd/>
              </a:ln>
            </p:spPr>
            <p:txBody>
              <a:bodyPr/>
              <a:lstStyle/>
              <a:p>
                <a:endParaRPr lang="el-GR"/>
              </a:p>
            </p:txBody>
          </p:sp>
          <p:sp>
            <p:nvSpPr>
              <p:cNvPr id="29835" name="Rectangle 139"/>
              <p:cNvSpPr>
                <a:spLocks noChangeArrowheads="1"/>
              </p:cNvSpPr>
              <p:nvPr/>
            </p:nvSpPr>
            <p:spPr bwMode="auto">
              <a:xfrm>
                <a:off x="3081" y="1673"/>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29836" name="Rectangle 140"/>
              <p:cNvSpPr>
                <a:spLocks noChangeArrowheads="1"/>
              </p:cNvSpPr>
              <p:nvPr/>
            </p:nvSpPr>
            <p:spPr bwMode="auto">
              <a:xfrm>
                <a:off x="3385" y="1567"/>
                <a:ext cx="31" cy="31"/>
              </a:xfrm>
              <a:prstGeom prst="rect">
                <a:avLst/>
              </a:prstGeom>
              <a:solidFill>
                <a:srgbClr val="000000"/>
              </a:solidFill>
              <a:ln w="1588">
                <a:solidFill>
                  <a:srgbClr val="008000"/>
                </a:solidFill>
                <a:miter lim="800000"/>
                <a:headEnd/>
                <a:tailEnd/>
              </a:ln>
            </p:spPr>
            <p:txBody>
              <a:bodyPr/>
              <a:lstStyle/>
              <a:p>
                <a:endParaRPr lang="el-GR"/>
              </a:p>
            </p:txBody>
          </p:sp>
          <p:sp>
            <p:nvSpPr>
              <p:cNvPr id="29837" name="Rectangle 141"/>
              <p:cNvSpPr>
                <a:spLocks noChangeArrowheads="1"/>
              </p:cNvSpPr>
              <p:nvPr/>
            </p:nvSpPr>
            <p:spPr bwMode="auto">
              <a:xfrm>
                <a:off x="3276" y="1548"/>
                <a:ext cx="31" cy="30"/>
              </a:xfrm>
              <a:prstGeom prst="rect">
                <a:avLst/>
              </a:prstGeom>
              <a:solidFill>
                <a:srgbClr val="000000"/>
              </a:solidFill>
              <a:ln w="1588">
                <a:solidFill>
                  <a:srgbClr val="008000"/>
                </a:solidFill>
                <a:miter lim="800000"/>
                <a:headEnd/>
                <a:tailEnd/>
              </a:ln>
            </p:spPr>
            <p:txBody>
              <a:bodyPr/>
              <a:lstStyle/>
              <a:p>
                <a:endParaRPr lang="el-GR"/>
              </a:p>
            </p:txBody>
          </p:sp>
          <p:sp>
            <p:nvSpPr>
              <p:cNvPr id="29838" name="Rectangle 142"/>
              <p:cNvSpPr>
                <a:spLocks noChangeArrowheads="1"/>
              </p:cNvSpPr>
              <p:nvPr/>
            </p:nvSpPr>
            <p:spPr bwMode="auto">
              <a:xfrm>
                <a:off x="3165" y="1589"/>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29839" name="Rectangle 143"/>
              <p:cNvSpPr>
                <a:spLocks noChangeArrowheads="1"/>
              </p:cNvSpPr>
              <p:nvPr/>
            </p:nvSpPr>
            <p:spPr bwMode="auto">
              <a:xfrm>
                <a:off x="3389" y="1697"/>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29840" name="Rectangle 144"/>
              <p:cNvSpPr>
                <a:spLocks noChangeArrowheads="1"/>
              </p:cNvSpPr>
              <p:nvPr/>
            </p:nvSpPr>
            <p:spPr bwMode="auto">
              <a:xfrm>
                <a:off x="3285" y="1715"/>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29841" name="Rectangle 145"/>
              <p:cNvSpPr>
                <a:spLocks noChangeArrowheads="1"/>
              </p:cNvSpPr>
              <p:nvPr/>
            </p:nvSpPr>
            <p:spPr bwMode="auto">
              <a:xfrm>
                <a:off x="3172" y="1699"/>
                <a:ext cx="30" cy="31"/>
              </a:xfrm>
              <a:prstGeom prst="rect">
                <a:avLst/>
              </a:prstGeom>
              <a:solidFill>
                <a:srgbClr val="000000"/>
              </a:solidFill>
              <a:ln w="1588">
                <a:solidFill>
                  <a:srgbClr val="008000"/>
                </a:solidFill>
                <a:miter lim="800000"/>
                <a:headEnd/>
                <a:tailEnd/>
              </a:ln>
            </p:spPr>
            <p:txBody>
              <a:bodyPr/>
              <a:lstStyle/>
              <a:p>
                <a:endParaRPr lang="el-GR"/>
              </a:p>
            </p:txBody>
          </p:sp>
          <p:sp>
            <p:nvSpPr>
              <p:cNvPr id="29842" name="Rectangle 146"/>
              <p:cNvSpPr>
                <a:spLocks noChangeArrowheads="1"/>
              </p:cNvSpPr>
              <p:nvPr/>
            </p:nvSpPr>
            <p:spPr bwMode="auto">
              <a:xfrm>
                <a:off x="2412" y="1634"/>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29843" name="Rectangle 147"/>
              <p:cNvSpPr>
                <a:spLocks noChangeArrowheads="1"/>
              </p:cNvSpPr>
              <p:nvPr/>
            </p:nvSpPr>
            <p:spPr bwMode="auto">
              <a:xfrm>
                <a:off x="3286" y="1615"/>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29844" name="Rectangle 148"/>
              <p:cNvSpPr>
                <a:spLocks noChangeArrowheads="1"/>
              </p:cNvSpPr>
              <p:nvPr/>
            </p:nvSpPr>
            <p:spPr bwMode="auto">
              <a:xfrm>
                <a:off x="1923" y="1730"/>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29845" name="Rectangle 149"/>
              <p:cNvSpPr>
                <a:spLocks noChangeArrowheads="1"/>
              </p:cNvSpPr>
              <p:nvPr/>
            </p:nvSpPr>
            <p:spPr bwMode="auto">
              <a:xfrm>
                <a:off x="1953" y="1932"/>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29846" name="Rectangle 150"/>
              <p:cNvSpPr>
                <a:spLocks noChangeArrowheads="1"/>
              </p:cNvSpPr>
              <p:nvPr/>
            </p:nvSpPr>
            <p:spPr bwMode="auto">
              <a:xfrm>
                <a:off x="2005" y="2147"/>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29847" name="Rectangle 151"/>
              <p:cNvSpPr>
                <a:spLocks noChangeArrowheads="1"/>
              </p:cNvSpPr>
              <p:nvPr/>
            </p:nvSpPr>
            <p:spPr bwMode="auto">
              <a:xfrm>
                <a:off x="2045" y="2361"/>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29848" name="Rectangle 152"/>
              <p:cNvSpPr>
                <a:spLocks noChangeArrowheads="1"/>
              </p:cNvSpPr>
              <p:nvPr/>
            </p:nvSpPr>
            <p:spPr bwMode="auto">
              <a:xfrm>
                <a:off x="2108" y="2561"/>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29849" name="Rectangle 153"/>
              <p:cNvSpPr>
                <a:spLocks noChangeArrowheads="1"/>
              </p:cNvSpPr>
              <p:nvPr/>
            </p:nvSpPr>
            <p:spPr bwMode="auto">
              <a:xfrm>
                <a:off x="2205" y="2739"/>
                <a:ext cx="30" cy="31"/>
              </a:xfrm>
              <a:prstGeom prst="rect">
                <a:avLst/>
              </a:prstGeom>
              <a:solidFill>
                <a:srgbClr val="000000"/>
              </a:solidFill>
              <a:ln w="1588">
                <a:solidFill>
                  <a:srgbClr val="008000"/>
                </a:solidFill>
                <a:miter lim="800000"/>
                <a:headEnd/>
                <a:tailEnd/>
              </a:ln>
            </p:spPr>
            <p:txBody>
              <a:bodyPr/>
              <a:lstStyle/>
              <a:p>
                <a:endParaRPr lang="el-GR"/>
              </a:p>
            </p:txBody>
          </p:sp>
          <p:sp>
            <p:nvSpPr>
              <p:cNvPr id="29850" name="Rectangle 154"/>
              <p:cNvSpPr>
                <a:spLocks noChangeArrowheads="1"/>
              </p:cNvSpPr>
              <p:nvPr/>
            </p:nvSpPr>
            <p:spPr bwMode="auto">
              <a:xfrm>
                <a:off x="2309" y="2882"/>
                <a:ext cx="30" cy="31"/>
              </a:xfrm>
              <a:prstGeom prst="rect">
                <a:avLst/>
              </a:prstGeom>
              <a:solidFill>
                <a:srgbClr val="000000"/>
              </a:solidFill>
              <a:ln w="1588">
                <a:solidFill>
                  <a:srgbClr val="008000"/>
                </a:solidFill>
                <a:miter lim="800000"/>
                <a:headEnd/>
                <a:tailEnd/>
              </a:ln>
            </p:spPr>
            <p:txBody>
              <a:bodyPr/>
              <a:lstStyle/>
              <a:p>
                <a:endParaRPr lang="el-GR"/>
              </a:p>
            </p:txBody>
          </p:sp>
          <p:sp>
            <p:nvSpPr>
              <p:cNvPr id="29851" name="Rectangle 155"/>
              <p:cNvSpPr>
                <a:spLocks noChangeArrowheads="1"/>
              </p:cNvSpPr>
              <p:nvPr/>
            </p:nvSpPr>
            <p:spPr bwMode="auto">
              <a:xfrm>
                <a:off x="2434" y="2996"/>
                <a:ext cx="30" cy="31"/>
              </a:xfrm>
              <a:prstGeom prst="rect">
                <a:avLst/>
              </a:prstGeom>
              <a:solidFill>
                <a:srgbClr val="000000"/>
              </a:solidFill>
              <a:ln w="1588">
                <a:solidFill>
                  <a:srgbClr val="008000"/>
                </a:solidFill>
                <a:miter lim="800000"/>
                <a:headEnd/>
                <a:tailEnd/>
              </a:ln>
            </p:spPr>
            <p:txBody>
              <a:bodyPr/>
              <a:lstStyle/>
              <a:p>
                <a:endParaRPr lang="el-GR"/>
              </a:p>
            </p:txBody>
          </p:sp>
          <p:sp>
            <p:nvSpPr>
              <p:cNvPr id="29852" name="Rectangle 156"/>
              <p:cNvSpPr>
                <a:spLocks noChangeArrowheads="1"/>
              </p:cNvSpPr>
              <p:nvPr/>
            </p:nvSpPr>
            <p:spPr bwMode="auto">
              <a:xfrm>
                <a:off x="2570" y="3096"/>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29853" name="Rectangle 157"/>
              <p:cNvSpPr>
                <a:spLocks noChangeArrowheads="1"/>
              </p:cNvSpPr>
              <p:nvPr/>
            </p:nvSpPr>
            <p:spPr bwMode="auto">
              <a:xfrm>
                <a:off x="2715" y="3173"/>
                <a:ext cx="30" cy="31"/>
              </a:xfrm>
              <a:prstGeom prst="rect">
                <a:avLst/>
              </a:prstGeom>
              <a:solidFill>
                <a:srgbClr val="000000"/>
              </a:solidFill>
              <a:ln w="1588">
                <a:solidFill>
                  <a:srgbClr val="008000"/>
                </a:solidFill>
                <a:miter lim="800000"/>
                <a:headEnd/>
                <a:tailEnd/>
              </a:ln>
            </p:spPr>
            <p:txBody>
              <a:bodyPr/>
              <a:lstStyle/>
              <a:p>
                <a:endParaRPr lang="el-GR"/>
              </a:p>
            </p:txBody>
          </p:sp>
          <p:sp>
            <p:nvSpPr>
              <p:cNvPr id="29854" name="Rectangle 158"/>
              <p:cNvSpPr>
                <a:spLocks noChangeArrowheads="1"/>
              </p:cNvSpPr>
              <p:nvPr/>
            </p:nvSpPr>
            <p:spPr bwMode="auto">
              <a:xfrm>
                <a:off x="2865" y="3212"/>
                <a:ext cx="31" cy="30"/>
              </a:xfrm>
              <a:prstGeom prst="rect">
                <a:avLst/>
              </a:prstGeom>
              <a:solidFill>
                <a:srgbClr val="000000"/>
              </a:solidFill>
              <a:ln w="1588">
                <a:solidFill>
                  <a:srgbClr val="008000"/>
                </a:solidFill>
                <a:miter lim="800000"/>
                <a:headEnd/>
                <a:tailEnd/>
              </a:ln>
            </p:spPr>
            <p:txBody>
              <a:bodyPr/>
              <a:lstStyle/>
              <a:p>
                <a:endParaRPr lang="el-GR"/>
              </a:p>
            </p:txBody>
          </p:sp>
          <p:sp>
            <p:nvSpPr>
              <p:cNvPr id="29855" name="Rectangle 159"/>
              <p:cNvSpPr>
                <a:spLocks noChangeArrowheads="1"/>
              </p:cNvSpPr>
              <p:nvPr/>
            </p:nvSpPr>
            <p:spPr bwMode="auto">
              <a:xfrm>
                <a:off x="3017" y="3194"/>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29856" name="Rectangle 160"/>
              <p:cNvSpPr>
                <a:spLocks noChangeArrowheads="1"/>
              </p:cNvSpPr>
              <p:nvPr/>
            </p:nvSpPr>
            <p:spPr bwMode="auto">
              <a:xfrm>
                <a:off x="3158" y="3117"/>
                <a:ext cx="30" cy="31"/>
              </a:xfrm>
              <a:prstGeom prst="rect">
                <a:avLst/>
              </a:prstGeom>
              <a:solidFill>
                <a:srgbClr val="000000"/>
              </a:solidFill>
              <a:ln w="1588">
                <a:solidFill>
                  <a:srgbClr val="008000"/>
                </a:solidFill>
                <a:miter lim="800000"/>
                <a:headEnd/>
                <a:tailEnd/>
              </a:ln>
            </p:spPr>
            <p:txBody>
              <a:bodyPr/>
              <a:lstStyle/>
              <a:p>
                <a:endParaRPr lang="el-GR"/>
              </a:p>
            </p:txBody>
          </p:sp>
          <p:sp>
            <p:nvSpPr>
              <p:cNvPr id="29857" name="Rectangle 161"/>
              <p:cNvSpPr>
                <a:spLocks noChangeArrowheads="1"/>
              </p:cNvSpPr>
              <p:nvPr/>
            </p:nvSpPr>
            <p:spPr bwMode="auto">
              <a:xfrm>
                <a:off x="3284" y="3002"/>
                <a:ext cx="30" cy="31"/>
              </a:xfrm>
              <a:prstGeom prst="rect">
                <a:avLst/>
              </a:prstGeom>
              <a:solidFill>
                <a:srgbClr val="000000"/>
              </a:solidFill>
              <a:ln w="1588">
                <a:solidFill>
                  <a:srgbClr val="008000"/>
                </a:solidFill>
                <a:miter lim="800000"/>
                <a:headEnd/>
                <a:tailEnd/>
              </a:ln>
            </p:spPr>
            <p:txBody>
              <a:bodyPr/>
              <a:lstStyle/>
              <a:p>
                <a:endParaRPr lang="el-GR"/>
              </a:p>
            </p:txBody>
          </p:sp>
          <p:sp>
            <p:nvSpPr>
              <p:cNvPr id="29858" name="Rectangle 162"/>
              <p:cNvSpPr>
                <a:spLocks noChangeArrowheads="1"/>
              </p:cNvSpPr>
              <p:nvPr/>
            </p:nvSpPr>
            <p:spPr bwMode="auto">
              <a:xfrm>
                <a:off x="3407" y="2875"/>
                <a:ext cx="31" cy="30"/>
              </a:xfrm>
              <a:prstGeom prst="rect">
                <a:avLst/>
              </a:prstGeom>
              <a:solidFill>
                <a:srgbClr val="000000"/>
              </a:solidFill>
              <a:ln w="1588">
                <a:solidFill>
                  <a:srgbClr val="008000"/>
                </a:solidFill>
                <a:miter lim="800000"/>
                <a:headEnd/>
                <a:tailEnd/>
              </a:ln>
            </p:spPr>
            <p:txBody>
              <a:bodyPr/>
              <a:lstStyle/>
              <a:p>
                <a:endParaRPr lang="el-GR"/>
              </a:p>
            </p:txBody>
          </p:sp>
          <p:sp>
            <p:nvSpPr>
              <p:cNvPr id="29859" name="Rectangle 163"/>
              <p:cNvSpPr>
                <a:spLocks noChangeArrowheads="1"/>
              </p:cNvSpPr>
              <p:nvPr/>
            </p:nvSpPr>
            <p:spPr bwMode="auto">
              <a:xfrm>
                <a:off x="3511" y="2736"/>
                <a:ext cx="31" cy="30"/>
              </a:xfrm>
              <a:prstGeom prst="rect">
                <a:avLst/>
              </a:prstGeom>
              <a:solidFill>
                <a:srgbClr val="000000"/>
              </a:solidFill>
              <a:ln w="1588">
                <a:solidFill>
                  <a:srgbClr val="008000"/>
                </a:solidFill>
                <a:miter lim="800000"/>
                <a:headEnd/>
                <a:tailEnd/>
              </a:ln>
            </p:spPr>
            <p:txBody>
              <a:bodyPr/>
              <a:lstStyle/>
              <a:p>
                <a:endParaRPr lang="el-GR"/>
              </a:p>
            </p:txBody>
          </p:sp>
          <p:sp>
            <p:nvSpPr>
              <p:cNvPr id="29860" name="Rectangle 164"/>
              <p:cNvSpPr>
                <a:spLocks noChangeArrowheads="1"/>
              </p:cNvSpPr>
              <p:nvPr/>
            </p:nvSpPr>
            <p:spPr bwMode="auto">
              <a:xfrm>
                <a:off x="3617" y="2547"/>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29861" name="Rectangle 165"/>
              <p:cNvSpPr>
                <a:spLocks noChangeArrowheads="1"/>
              </p:cNvSpPr>
              <p:nvPr/>
            </p:nvSpPr>
            <p:spPr bwMode="auto">
              <a:xfrm>
                <a:off x="3687" y="2337"/>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29862" name="Rectangle 166"/>
              <p:cNvSpPr>
                <a:spLocks noChangeArrowheads="1"/>
              </p:cNvSpPr>
              <p:nvPr/>
            </p:nvSpPr>
            <p:spPr bwMode="auto">
              <a:xfrm>
                <a:off x="3724" y="2115"/>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29863" name="Rectangle 167"/>
              <p:cNvSpPr>
                <a:spLocks noChangeArrowheads="1"/>
              </p:cNvSpPr>
              <p:nvPr/>
            </p:nvSpPr>
            <p:spPr bwMode="auto">
              <a:xfrm>
                <a:off x="3759" y="1887"/>
                <a:ext cx="30" cy="31"/>
              </a:xfrm>
              <a:prstGeom prst="rect">
                <a:avLst/>
              </a:prstGeom>
              <a:solidFill>
                <a:srgbClr val="000000"/>
              </a:solidFill>
              <a:ln w="1588">
                <a:solidFill>
                  <a:srgbClr val="008000"/>
                </a:solidFill>
                <a:miter lim="800000"/>
                <a:headEnd/>
                <a:tailEnd/>
              </a:ln>
            </p:spPr>
            <p:txBody>
              <a:bodyPr/>
              <a:lstStyle/>
              <a:p>
                <a:endParaRPr lang="el-GR"/>
              </a:p>
            </p:txBody>
          </p:sp>
          <p:sp>
            <p:nvSpPr>
              <p:cNvPr id="29864" name="Rectangle 168"/>
              <p:cNvSpPr>
                <a:spLocks noChangeArrowheads="1"/>
              </p:cNvSpPr>
              <p:nvPr/>
            </p:nvSpPr>
            <p:spPr bwMode="auto">
              <a:xfrm>
                <a:off x="3772" y="1686"/>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29865" name="Rectangle 169"/>
              <p:cNvSpPr>
                <a:spLocks noChangeArrowheads="1"/>
              </p:cNvSpPr>
              <p:nvPr/>
            </p:nvSpPr>
            <p:spPr bwMode="auto">
              <a:xfrm>
                <a:off x="2091" y="1496"/>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29866" name="Rectangle 170"/>
              <p:cNvSpPr>
                <a:spLocks noChangeArrowheads="1"/>
              </p:cNvSpPr>
              <p:nvPr/>
            </p:nvSpPr>
            <p:spPr bwMode="auto">
              <a:xfrm>
                <a:off x="2212" y="1436"/>
                <a:ext cx="30" cy="31"/>
              </a:xfrm>
              <a:prstGeom prst="rect">
                <a:avLst/>
              </a:prstGeom>
              <a:solidFill>
                <a:srgbClr val="000000"/>
              </a:solidFill>
              <a:ln w="1588">
                <a:solidFill>
                  <a:srgbClr val="008000"/>
                </a:solidFill>
                <a:miter lim="800000"/>
                <a:headEnd/>
                <a:tailEnd/>
              </a:ln>
            </p:spPr>
            <p:txBody>
              <a:bodyPr/>
              <a:lstStyle/>
              <a:p>
                <a:endParaRPr lang="el-GR"/>
              </a:p>
            </p:txBody>
          </p:sp>
          <p:sp>
            <p:nvSpPr>
              <p:cNvPr id="29867" name="Rectangle 171"/>
              <p:cNvSpPr>
                <a:spLocks noChangeArrowheads="1"/>
              </p:cNvSpPr>
              <p:nvPr/>
            </p:nvSpPr>
            <p:spPr bwMode="auto">
              <a:xfrm>
                <a:off x="2379" y="1426"/>
                <a:ext cx="31" cy="30"/>
              </a:xfrm>
              <a:prstGeom prst="rect">
                <a:avLst/>
              </a:prstGeom>
              <a:solidFill>
                <a:srgbClr val="000000"/>
              </a:solidFill>
              <a:ln w="1588">
                <a:solidFill>
                  <a:srgbClr val="008000"/>
                </a:solidFill>
                <a:miter lim="800000"/>
                <a:headEnd/>
                <a:tailEnd/>
              </a:ln>
            </p:spPr>
            <p:txBody>
              <a:bodyPr/>
              <a:lstStyle/>
              <a:p>
                <a:endParaRPr lang="el-GR"/>
              </a:p>
            </p:txBody>
          </p:sp>
          <p:sp>
            <p:nvSpPr>
              <p:cNvPr id="29868" name="Rectangle 172"/>
              <p:cNvSpPr>
                <a:spLocks noChangeArrowheads="1"/>
              </p:cNvSpPr>
              <p:nvPr/>
            </p:nvSpPr>
            <p:spPr bwMode="auto">
              <a:xfrm>
                <a:off x="2558" y="1470"/>
                <a:ext cx="30" cy="31"/>
              </a:xfrm>
              <a:prstGeom prst="rect">
                <a:avLst/>
              </a:prstGeom>
              <a:solidFill>
                <a:srgbClr val="000000"/>
              </a:solidFill>
              <a:ln w="1588">
                <a:solidFill>
                  <a:srgbClr val="008000"/>
                </a:solidFill>
                <a:miter lim="800000"/>
                <a:headEnd/>
                <a:tailEnd/>
              </a:ln>
            </p:spPr>
            <p:txBody>
              <a:bodyPr/>
              <a:lstStyle/>
              <a:p>
                <a:endParaRPr lang="el-GR"/>
              </a:p>
            </p:txBody>
          </p:sp>
          <p:sp>
            <p:nvSpPr>
              <p:cNvPr id="29869" name="Rectangle 173"/>
              <p:cNvSpPr>
                <a:spLocks noChangeArrowheads="1"/>
              </p:cNvSpPr>
              <p:nvPr/>
            </p:nvSpPr>
            <p:spPr bwMode="auto">
              <a:xfrm>
                <a:off x="2705" y="1570"/>
                <a:ext cx="31" cy="30"/>
              </a:xfrm>
              <a:prstGeom prst="rect">
                <a:avLst/>
              </a:prstGeom>
              <a:solidFill>
                <a:srgbClr val="000000"/>
              </a:solidFill>
              <a:ln w="1588">
                <a:solidFill>
                  <a:srgbClr val="008000"/>
                </a:solidFill>
                <a:miter lim="800000"/>
                <a:headEnd/>
                <a:tailEnd/>
              </a:ln>
            </p:spPr>
            <p:txBody>
              <a:bodyPr/>
              <a:lstStyle/>
              <a:p>
                <a:endParaRPr lang="el-GR"/>
              </a:p>
            </p:txBody>
          </p:sp>
          <p:sp>
            <p:nvSpPr>
              <p:cNvPr id="29870" name="Rectangle 174"/>
              <p:cNvSpPr>
                <a:spLocks noChangeArrowheads="1"/>
              </p:cNvSpPr>
              <p:nvPr/>
            </p:nvSpPr>
            <p:spPr bwMode="auto">
              <a:xfrm>
                <a:off x="2752" y="1801"/>
                <a:ext cx="30" cy="31"/>
              </a:xfrm>
              <a:prstGeom prst="rect">
                <a:avLst/>
              </a:prstGeom>
              <a:solidFill>
                <a:srgbClr val="000000"/>
              </a:solidFill>
              <a:ln w="1588">
                <a:solidFill>
                  <a:srgbClr val="008000"/>
                </a:solidFill>
                <a:miter lim="800000"/>
                <a:headEnd/>
                <a:tailEnd/>
              </a:ln>
            </p:spPr>
            <p:txBody>
              <a:bodyPr/>
              <a:lstStyle/>
              <a:p>
                <a:endParaRPr lang="el-GR"/>
              </a:p>
            </p:txBody>
          </p:sp>
          <p:sp>
            <p:nvSpPr>
              <p:cNvPr id="29871" name="Rectangle 175"/>
              <p:cNvSpPr>
                <a:spLocks noChangeArrowheads="1"/>
              </p:cNvSpPr>
              <p:nvPr/>
            </p:nvSpPr>
            <p:spPr bwMode="auto">
              <a:xfrm>
                <a:off x="2693" y="2046"/>
                <a:ext cx="31" cy="30"/>
              </a:xfrm>
              <a:prstGeom prst="rect">
                <a:avLst/>
              </a:prstGeom>
              <a:solidFill>
                <a:srgbClr val="000000"/>
              </a:solidFill>
              <a:ln w="1588">
                <a:solidFill>
                  <a:srgbClr val="008000"/>
                </a:solidFill>
                <a:miter lim="800000"/>
                <a:headEnd/>
                <a:tailEnd/>
              </a:ln>
            </p:spPr>
            <p:txBody>
              <a:bodyPr/>
              <a:lstStyle/>
              <a:p>
                <a:endParaRPr lang="el-GR"/>
              </a:p>
            </p:txBody>
          </p:sp>
          <p:sp>
            <p:nvSpPr>
              <p:cNvPr id="29872" name="Rectangle 176"/>
              <p:cNvSpPr>
                <a:spLocks noChangeArrowheads="1"/>
              </p:cNvSpPr>
              <p:nvPr/>
            </p:nvSpPr>
            <p:spPr bwMode="auto">
              <a:xfrm>
                <a:off x="2623" y="2244"/>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29873" name="Rectangle 177"/>
              <p:cNvSpPr>
                <a:spLocks noChangeArrowheads="1"/>
              </p:cNvSpPr>
              <p:nvPr/>
            </p:nvSpPr>
            <p:spPr bwMode="auto">
              <a:xfrm>
                <a:off x="2669" y="2318"/>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29874" name="Rectangle 178"/>
              <p:cNvSpPr>
                <a:spLocks noChangeArrowheads="1"/>
              </p:cNvSpPr>
              <p:nvPr/>
            </p:nvSpPr>
            <p:spPr bwMode="auto">
              <a:xfrm>
                <a:off x="2735" y="2365"/>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29875" name="Rectangle 179"/>
              <p:cNvSpPr>
                <a:spLocks noChangeArrowheads="1"/>
              </p:cNvSpPr>
              <p:nvPr/>
            </p:nvSpPr>
            <p:spPr bwMode="auto">
              <a:xfrm>
                <a:off x="3619" y="1476"/>
                <a:ext cx="31" cy="31"/>
              </a:xfrm>
              <a:prstGeom prst="rect">
                <a:avLst/>
              </a:prstGeom>
              <a:solidFill>
                <a:srgbClr val="000000"/>
              </a:solidFill>
              <a:ln w="1588">
                <a:solidFill>
                  <a:srgbClr val="008000"/>
                </a:solidFill>
                <a:miter lim="800000"/>
                <a:headEnd/>
                <a:tailEnd/>
              </a:ln>
            </p:spPr>
            <p:txBody>
              <a:bodyPr/>
              <a:lstStyle/>
              <a:p>
                <a:endParaRPr lang="el-GR"/>
              </a:p>
            </p:txBody>
          </p:sp>
          <p:sp>
            <p:nvSpPr>
              <p:cNvPr id="29876" name="Rectangle 180"/>
              <p:cNvSpPr>
                <a:spLocks noChangeArrowheads="1"/>
              </p:cNvSpPr>
              <p:nvPr/>
            </p:nvSpPr>
            <p:spPr bwMode="auto">
              <a:xfrm>
                <a:off x="3478" y="1424"/>
                <a:ext cx="30" cy="31"/>
              </a:xfrm>
              <a:prstGeom prst="rect">
                <a:avLst/>
              </a:prstGeom>
              <a:solidFill>
                <a:srgbClr val="000000"/>
              </a:solidFill>
              <a:ln w="1588">
                <a:solidFill>
                  <a:srgbClr val="008000"/>
                </a:solidFill>
                <a:miter lim="800000"/>
                <a:headEnd/>
                <a:tailEnd/>
              </a:ln>
            </p:spPr>
            <p:txBody>
              <a:bodyPr/>
              <a:lstStyle/>
              <a:p>
                <a:endParaRPr lang="el-GR"/>
              </a:p>
            </p:txBody>
          </p:sp>
          <p:sp>
            <p:nvSpPr>
              <p:cNvPr id="29877" name="Rectangle 181"/>
              <p:cNvSpPr>
                <a:spLocks noChangeArrowheads="1"/>
              </p:cNvSpPr>
              <p:nvPr/>
            </p:nvSpPr>
            <p:spPr bwMode="auto">
              <a:xfrm>
                <a:off x="3302" y="1417"/>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29878" name="Rectangle 182"/>
              <p:cNvSpPr>
                <a:spLocks noChangeArrowheads="1"/>
              </p:cNvSpPr>
              <p:nvPr/>
            </p:nvSpPr>
            <p:spPr bwMode="auto">
              <a:xfrm>
                <a:off x="3125" y="1458"/>
                <a:ext cx="30" cy="31"/>
              </a:xfrm>
              <a:prstGeom prst="rect">
                <a:avLst/>
              </a:prstGeom>
              <a:solidFill>
                <a:srgbClr val="000000"/>
              </a:solidFill>
              <a:ln w="1588">
                <a:solidFill>
                  <a:srgbClr val="008000"/>
                </a:solidFill>
                <a:miter lim="800000"/>
                <a:headEnd/>
                <a:tailEnd/>
              </a:ln>
            </p:spPr>
            <p:txBody>
              <a:bodyPr/>
              <a:lstStyle/>
              <a:p>
                <a:endParaRPr lang="el-GR"/>
              </a:p>
            </p:txBody>
          </p:sp>
          <p:sp>
            <p:nvSpPr>
              <p:cNvPr id="29879" name="Rectangle 183"/>
              <p:cNvSpPr>
                <a:spLocks noChangeArrowheads="1"/>
              </p:cNvSpPr>
              <p:nvPr/>
            </p:nvSpPr>
            <p:spPr bwMode="auto">
              <a:xfrm>
                <a:off x="2984" y="1556"/>
                <a:ext cx="31" cy="31"/>
              </a:xfrm>
              <a:prstGeom prst="rect">
                <a:avLst/>
              </a:prstGeom>
              <a:solidFill>
                <a:srgbClr val="000000"/>
              </a:solidFill>
              <a:ln w="1588">
                <a:solidFill>
                  <a:srgbClr val="008000"/>
                </a:solidFill>
                <a:miter lim="800000"/>
                <a:headEnd/>
                <a:tailEnd/>
              </a:ln>
            </p:spPr>
            <p:txBody>
              <a:bodyPr/>
              <a:lstStyle/>
              <a:p>
                <a:endParaRPr lang="el-GR"/>
              </a:p>
            </p:txBody>
          </p:sp>
          <p:sp>
            <p:nvSpPr>
              <p:cNvPr id="29880" name="Rectangle 184"/>
              <p:cNvSpPr>
                <a:spLocks noChangeArrowheads="1"/>
              </p:cNvSpPr>
              <p:nvPr/>
            </p:nvSpPr>
            <p:spPr bwMode="auto">
              <a:xfrm>
                <a:off x="2968" y="1793"/>
                <a:ext cx="31" cy="30"/>
              </a:xfrm>
              <a:prstGeom prst="rect">
                <a:avLst/>
              </a:prstGeom>
              <a:solidFill>
                <a:srgbClr val="000000"/>
              </a:solidFill>
              <a:ln w="1588">
                <a:solidFill>
                  <a:srgbClr val="008000"/>
                </a:solidFill>
                <a:miter lim="800000"/>
                <a:headEnd/>
                <a:tailEnd/>
              </a:ln>
            </p:spPr>
            <p:txBody>
              <a:bodyPr/>
              <a:lstStyle/>
              <a:p>
                <a:endParaRPr lang="el-GR"/>
              </a:p>
            </p:txBody>
          </p:sp>
          <p:sp>
            <p:nvSpPr>
              <p:cNvPr id="29881" name="Rectangle 185"/>
              <p:cNvSpPr>
                <a:spLocks noChangeArrowheads="1"/>
              </p:cNvSpPr>
              <p:nvPr/>
            </p:nvSpPr>
            <p:spPr bwMode="auto">
              <a:xfrm>
                <a:off x="3050" y="2035"/>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29882" name="Rectangle 186"/>
              <p:cNvSpPr>
                <a:spLocks noChangeArrowheads="1"/>
              </p:cNvSpPr>
              <p:nvPr/>
            </p:nvSpPr>
            <p:spPr bwMode="auto">
              <a:xfrm>
                <a:off x="3136" y="2229"/>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29883" name="Rectangle 187"/>
              <p:cNvSpPr>
                <a:spLocks noChangeArrowheads="1"/>
              </p:cNvSpPr>
              <p:nvPr/>
            </p:nvSpPr>
            <p:spPr bwMode="auto">
              <a:xfrm>
                <a:off x="3095" y="2296"/>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29884" name="Rectangle 188"/>
              <p:cNvSpPr>
                <a:spLocks noChangeArrowheads="1"/>
              </p:cNvSpPr>
              <p:nvPr/>
            </p:nvSpPr>
            <p:spPr bwMode="auto">
              <a:xfrm>
                <a:off x="3031" y="2341"/>
                <a:ext cx="31" cy="30"/>
              </a:xfrm>
              <a:prstGeom prst="rect">
                <a:avLst/>
              </a:prstGeom>
              <a:solidFill>
                <a:srgbClr val="000000"/>
              </a:solidFill>
              <a:ln w="1588">
                <a:solidFill>
                  <a:srgbClr val="008000"/>
                </a:solidFill>
                <a:miter lim="800000"/>
                <a:headEnd/>
                <a:tailEnd/>
              </a:ln>
            </p:spPr>
            <p:txBody>
              <a:bodyPr/>
              <a:lstStyle/>
              <a:p>
                <a:endParaRPr lang="el-GR"/>
              </a:p>
            </p:txBody>
          </p:sp>
          <p:sp>
            <p:nvSpPr>
              <p:cNvPr id="29885" name="Rectangle 189"/>
              <p:cNvSpPr>
                <a:spLocks noChangeArrowheads="1"/>
              </p:cNvSpPr>
              <p:nvPr/>
            </p:nvSpPr>
            <p:spPr bwMode="auto">
              <a:xfrm>
                <a:off x="2577" y="2652"/>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29886" name="Rectangle 190"/>
              <p:cNvSpPr>
                <a:spLocks noChangeArrowheads="1"/>
              </p:cNvSpPr>
              <p:nvPr/>
            </p:nvSpPr>
            <p:spPr bwMode="auto">
              <a:xfrm>
                <a:off x="3187" y="2631"/>
                <a:ext cx="30" cy="31"/>
              </a:xfrm>
              <a:prstGeom prst="rect">
                <a:avLst/>
              </a:prstGeom>
              <a:solidFill>
                <a:srgbClr val="000000"/>
              </a:solidFill>
              <a:ln w="1588">
                <a:solidFill>
                  <a:srgbClr val="008000"/>
                </a:solidFill>
                <a:miter lim="800000"/>
                <a:headEnd/>
                <a:tailEnd/>
              </a:ln>
            </p:spPr>
            <p:txBody>
              <a:bodyPr/>
              <a:lstStyle/>
              <a:p>
                <a:endParaRPr lang="el-GR"/>
              </a:p>
            </p:txBody>
          </p:sp>
          <p:sp>
            <p:nvSpPr>
              <p:cNvPr id="29887" name="Rectangle 191"/>
              <p:cNvSpPr>
                <a:spLocks noChangeArrowheads="1"/>
              </p:cNvSpPr>
              <p:nvPr/>
            </p:nvSpPr>
            <p:spPr bwMode="auto">
              <a:xfrm>
                <a:off x="2898" y="2628"/>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29888" name="Rectangle 192"/>
              <p:cNvSpPr>
                <a:spLocks noChangeArrowheads="1"/>
              </p:cNvSpPr>
              <p:nvPr/>
            </p:nvSpPr>
            <p:spPr bwMode="auto">
              <a:xfrm>
                <a:off x="2703" y="2606"/>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29889" name="Rectangle 193"/>
              <p:cNvSpPr>
                <a:spLocks noChangeArrowheads="1"/>
              </p:cNvSpPr>
              <p:nvPr/>
            </p:nvSpPr>
            <p:spPr bwMode="auto">
              <a:xfrm>
                <a:off x="2811" y="2590"/>
                <a:ext cx="30" cy="31"/>
              </a:xfrm>
              <a:prstGeom prst="rect">
                <a:avLst/>
              </a:prstGeom>
              <a:solidFill>
                <a:srgbClr val="000000"/>
              </a:solidFill>
              <a:ln w="1588">
                <a:solidFill>
                  <a:srgbClr val="008000"/>
                </a:solidFill>
                <a:miter lim="800000"/>
                <a:headEnd/>
                <a:tailEnd/>
              </a:ln>
            </p:spPr>
            <p:txBody>
              <a:bodyPr/>
              <a:lstStyle/>
              <a:p>
                <a:endParaRPr lang="el-GR"/>
              </a:p>
            </p:txBody>
          </p:sp>
          <p:sp>
            <p:nvSpPr>
              <p:cNvPr id="29890" name="Rectangle 194"/>
              <p:cNvSpPr>
                <a:spLocks noChangeArrowheads="1"/>
              </p:cNvSpPr>
              <p:nvPr/>
            </p:nvSpPr>
            <p:spPr bwMode="auto">
              <a:xfrm>
                <a:off x="3067" y="2602"/>
                <a:ext cx="30" cy="31"/>
              </a:xfrm>
              <a:prstGeom prst="rect">
                <a:avLst/>
              </a:prstGeom>
              <a:solidFill>
                <a:srgbClr val="000000"/>
              </a:solidFill>
              <a:ln w="1588">
                <a:solidFill>
                  <a:srgbClr val="008000"/>
                </a:solidFill>
                <a:miter lim="800000"/>
                <a:headEnd/>
                <a:tailEnd/>
              </a:ln>
            </p:spPr>
            <p:txBody>
              <a:bodyPr/>
              <a:lstStyle/>
              <a:p>
                <a:endParaRPr lang="el-GR"/>
              </a:p>
            </p:txBody>
          </p:sp>
          <p:sp>
            <p:nvSpPr>
              <p:cNvPr id="29891" name="Rectangle 195"/>
              <p:cNvSpPr>
                <a:spLocks noChangeArrowheads="1"/>
              </p:cNvSpPr>
              <p:nvPr/>
            </p:nvSpPr>
            <p:spPr bwMode="auto">
              <a:xfrm>
                <a:off x="2970" y="2590"/>
                <a:ext cx="30" cy="31"/>
              </a:xfrm>
              <a:prstGeom prst="rect">
                <a:avLst/>
              </a:prstGeom>
              <a:solidFill>
                <a:srgbClr val="000000"/>
              </a:solidFill>
              <a:ln w="1588">
                <a:solidFill>
                  <a:srgbClr val="008000"/>
                </a:solidFill>
                <a:miter lim="800000"/>
                <a:headEnd/>
                <a:tailEnd/>
              </a:ln>
            </p:spPr>
            <p:txBody>
              <a:bodyPr/>
              <a:lstStyle/>
              <a:p>
                <a:endParaRPr lang="el-GR"/>
              </a:p>
            </p:txBody>
          </p:sp>
          <p:sp>
            <p:nvSpPr>
              <p:cNvPr id="29892" name="Rectangle 196"/>
              <p:cNvSpPr>
                <a:spLocks noChangeArrowheads="1"/>
              </p:cNvSpPr>
              <p:nvPr/>
            </p:nvSpPr>
            <p:spPr bwMode="auto">
              <a:xfrm>
                <a:off x="2693" y="2725"/>
                <a:ext cx="31" cy="30"/>
              </a:xfrm>
              <a:prstGeom prst="rect">
                <a:avLst/>
              </a:prstGeom>
              <a:solidFill>
                <a:srgbClr val="000000"/>
              </a:solidFill>
              <a:ln w="1588">
                <a:solidFill>
                  <a:srgbClr val="008000"/>
                </a:solidFill>
                <a:miter lim="800000"/>
                <a:headEnd/>
                <a:tailEnd/>
              </a:ln>
            </p:spPr>
            <p:txBody>
              <a:bodyPr/>
              <a:lstStyle/>
              <a:p>
                <a:endParaRPr lang="el-GR"/>
              </a:p>
            </p:txBody>
          </p:sp>
          <p:sp>
            <p:nvSpPr>
              <p:cNvPr id="29893" name="Rectangle 197"/>
              <p:cNvSpPr>
                <a:spLocks noChangeArrowheads="1"/>
              </p:cNvSpPr>
              <p:nvPr/>
            </p:nvSpPr>
            <p:spPr bwMode="auto">
              <a:xfrm>
                <a:off x="2825" y="2758"/>
                <a:ext cx="31" cy="30"/>
              </a:xfrm>
              <a:prstGeom prst="rect">
                <a:avLst/>
              </a:prstGeom>
              <a:solidFill>
                <a:srgbClr val="000000"/>
              </a:solidFill>
              <a:ln w="1588">
                <a:solidFill>
                  <a:srgbClr val="008000"/>
                </a:solidFill>
                <a:miter lim="800000"/>
                <a:headEnd/>
                <a:tailEnd/>
              </a:ln>
            </p:spPr>
            <p:txBody>
              <a:bodyPr/>
              <a:lstStyle/>
              <a:p>
                <a:endParaRPr lang="el-GR"/>
              </a:p>
            </p:txBody>
          </p:sp>
          <p:sp>
            <p:nvSpPr>
              <p:cNvPr id="29894" name="Rectangle 198"/>
              <p:cNvSpPr>
                <a:spLocks noChangeArrowheads="1"/>
              </p:cNvSpPr>
              <p:nvPr/>
            </p:nvSpPr>
            <p:spPr bwMode="auto">
              <a:xfrm>
                <a:off x="2943" y="2750"/>
                <a:ext cx="30" cy="31"/>
              </a:xfrm>
              <a:prstGeom prst="rect">
                <a:avLst/>
              </a:prstGeom>
              <a:solidFill>
                <a:srgbClr val="000000"/>
              </a:solidFill>
              <a:ln w="1588">
                <a:solidFill>
                  <a:srgbClr val="008000"/>
                </a:solidFill>
                <a:miter lim="800000"/>
                <a:headEnd/>
                <a:tailEnd/>
              </a:ln>
            </p:spPr>
            <p:txBody>
              <a:bodyPr/>
              <a:lstStyle/>
              <a:p>
                <a:endParaRPr lang="el-GR"/>
              </a:p>
            </p:txBody>
          </p:sp>
          <p:sp>
            <p:nvSpPr>
              <p:cNvPr id="29895" name="Rectangle 199"/>
              <p:cNvSpPr>
                <a:spLocks noChangeArrowheads="1"/>
              </p:cNvSpPr>
              <p:nvPr/>
            </p:nvSpPr>
            <p:spPr bwMode="auto">
              <a:xfrm>
                <a:off x="3065" y="2708"/>
                <a:ext cx="31" cy="30"/>
              </a:xfrm>
              <a:prstGeom prst="rect">
                <a:avLst/>
              </a:prstGeom>
              <a:solidFill>
                <a:srgbClr val="000000"/>
              </a:solidFill>
              <a:ln w="1588">
                <a:solidFill>
                  <a:srgbClr val="008000"/>
                </a:solidFill>
                <a:miter lim="800000"/>
                <a:headEnd/>
                <a:tailEnd/>
              </a:ln>
            </p:spPr>
            <p:txBody>
              <a:bodyPr/>
              <a:lstStyle/>
              <a:p>
                <a:endParaRPr lang="el-GR"/>
              </a:p>
            </p:txBody>
          </p:sp>
          <p:sp>
            <p:nvSpPr>
              <p:cNvPr id="29896" name="Rectangle 200"/>
              <p:cNvSpPr>
                <a:spLocks noChangeArrowheads="1"/>
              </p:cNvSpPr>
              <p:nvPr/>
            </p:nvSpPr>
            <p:spPr bwMode="auto">
              <a:xfrm>
                <a:off x="2895" y="2385"/>
                <a:ext cx="30" cy="31"/>
              </a:xfrm>
              <a:prstGeom prst="rect">
                <a:avLst/>
              </a:prstGeom>
              <a:solidFill>
                <a:srgbClr val="000000"/>
              </a:solidFill>
              <a:ln w="1588">
                <a:solidFill>
                  <a:srgbClr val="008000"/>
                </a:solidFill>
                <a:miter lim="800000"/>
                <a:headEnd/>
                <a:tailEnd/>
              </a:ln>
            </p:spPr>
            <p:txBody>
              <a:bodyPr/>
              <a:lstStyle/>
              <a:p>
                <a:endParaRPr lang="el-GR"/>
              </a:p>
            </p:txBody>
          </p:sp>
          <p:sp>
            <p:nvSpPr>
              <p:cNvPr id="29897" name="Rectangle 201"/>
              <p:cNvSpPr>
                <a:spLocks noChangeArrowheads="1"/>
              </p:cNvSpPr>
              <p:nvPr/>
            </p:nvSpPr>
            <p:spPr bwMode="auto">
              <a:xfrm>
                <a:off x="2730" y="2295"/>
                <a:ext cx="30" cy="30"/>
              </a:xfrm>
              <a:prstGeom prst="rect">
                <a:avLst/>
              </a:prstGeom>
              <a:solidFill>
                <a:srgbClr val="000000"/>
              </a:solidFill>
              <a:ln w="1588">
                <a:solidFill>
                  <a:srgbClr val="008000"/>
                </a:solidFill>
                <a:miter lim="800000"/>
                <a:headEnd/>
                <a:tailEnd/>
              </a:ln>
            </p:spPr>
            <p:txBody>
              <a:bodyPr/>
              <a:lstStyle/>
              <a:p>
                <a:endParaRPr lang="el-GR"/>
              </a:p>
            </p:txBody>
          </p:sp>
          <p:sp>
            <p:nvSpPr>
              <p:cNvPr id="29898" name="Rectangle 202"/>
              <p:cNvSpPr>
                <a:spLocks noChangeArrowheads="1"/>
              </p:cNvSpPr>
              <p:nvPr/>
            </p:nvSpPr>
            <p:spPr bwMode="auto">
              <a:xfrm>
                <a:off x="3042" y="2281"/>
                <a:ext cx="31" cy="30"/>
              </a:xfrm>
              <a:prstGeom prst="rect">
                <a:avLst/>
              </a:prstGeom>
              <a:solidFill>
                <a:srgbClr val="000000"/>
              </a:solidFill>
              <a:ln w="1588">
                <a:solidFill>
                  <a:srgbClr val="008000"/>
                </a:solidFill>
                <a:miter lim="800000"/>
                <a:headEnd/>
                <a:tailEnd/>
              </a:ln>
            </p:spPr>
            <p:txBody>
              <a:bodyPr/>
              <a:lstStyle/>
              <a:p>
                <a:endParaRPr lang="el-GR"/>
              </a:p>
            </p:txBody>
          </p:sp>
        </p:grpSp>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l-GR"/>
              <a:t>Αναλογίες</a:t>
            </a:r>
          </a:p>
        </p:txBody>
      </p:sp>
      <p:sp>
        <p:nvSpPr>
          <p:cNvPr id="61452" name="Text Box 12"/>
          <p:cNvSpPr txBox="1">
            <a:spLocks noChangeArrowheads="1"/>
          </p:cNvSpPr>
          <p:nvPr/>
        </p:nvSpPr>
        <p:spPr bwMode="auto">
          <a:xfrm>
            <a:off x="312738" y="4283075"/>
            <a:ext cx="3405187" cy="1187450"/>
          </a:xfrm>
          <a:prstGeom prst="rect">
            <a:avLst/>
          </a:prstGeom>
          <a:noFill/>
          <a:ln w="9525">
            <a:noFill/>
            <a:miter lim="800000"/>
            <a:headEnd/>
            <a:tailEnd/>
          </a:ln>
          <a:effectLst/>
        </p:spPr>
        <p:txBody>
          <a:bodyPr wrap="none">
            <a:spAutoFit/>
          </a:bodyPr>
          <a:lstStyle/>
          <a:p>
            <a:pPr marL="263525" indent="-263525"/>
            <a:r>
              <a:rPr lang="el-GR"/>
              <a:t>Άνω ύψος / Ύψος </a:t>
            </a:r>
            <a:r>
              <a:rPr lang="el-GR">
                <a:cs typeface="Times New Roman" pitchFamily="18" charset="0"/>
              </a:rPr>
              <a:t>≈ 42%</a:t>
            </a:r>
          </a:p>
          <a:p>
            <a:pPr marL="263525" indent="-263525"/>
            <a:endParaRPr lang="el-GR">
              <a:cs typeface="Times New Roman" pitchFamily="18" charset="0"/>
            </a:endParaRPr>
          </a:p>
          <a:p>
            <a:pPr marL="263525" indent="-263525"/>
            <a:r>
              <a:rPr lang="el-GR">
                <a:cs typeface="Times New Roman" pitchFamily="18" charset="0"/>
              </a:rPr>
              <a:t>Κάτω ύψος / Ύψος </a:t>
            </a:r>
            <a:r>
              <a:rPr lang="el-GR"/>
              <a:t>≈ 58%</a:t>
            </a:r>
          </a:p>
        </p:txBody>
      </p:sp>
      <p:grpSp>
        <p:nvGrpSpPr>
          <p:cNvPr id="61457" name="Group 17"/>
          <p:cNvGrpSpPr>
            <a:grpSpLocks/>
          </p:cNvGrpSpPr>
          <p:nvPr/>
        </p:nvGrpSpPr>
        <p:grpSpPr bwMode="auto">
          <a:xfrm>
            <a:off x="3932238" y="1882775"/>
            <a:ext cx="4849812" cy="4627563"/>
            <a:chOff x="2168" y="1186"/>
            <a:chExt cx="3055" cy="2915"/>
          </a:xfrm>
        </p:grpSpPr>
        <p:pic>
          <p:nvPicPr>
            <p:cNvPr id="61443" name="Picture 3" descr="100003-6_morphed"/>
            <p:cNvPicPr>
              <a:picLocks noChangeAspect="1" noChangeArrowheads="1"/>
            </p:cNvPicPr>
            <p:nvPr/>
          </p:nvPicPr>
          <p:blipFill>
            <a:blip r:embed="rId3" cstate="screen"/>
            <a:srcRect/>
            <a:stretch>
              <a:fillRect/>
            </a:stretch>
          </p:blipFill>
          <p:spPr bwMode="auto">
            <a:xfrm>
              <a:off x="2168" y="1186"/>
              <a:ext cx="3055" cy="2915"/>
            </a:xfrm>
            <a:prstGeom prst="rect">
              <a:avLst/>
            </a:prstGeom>
            <a:noFill/>
          </p:spPr>
        </p:pic>
        <p:sp>
          <p:nvSpPr>
            <p:cNvPr id="61449" name="Oval 9"/>
            <p:cNvSpPr>
              <a:spLocks noChangeArrowheads="1"/>
            </p:cNvSpPr>
            <p:nvPr/>
          </p:nvSpPr>
          <p:spPr bwMode="auto">
            <a:xfrm>
              <a:off x="3663" y="2999"/>
              <a:ext cx="44" cy="44"/>
            </a:xfrm>
            <a:prstGeom prst="ellipse">
              <a:avLst/>
            </a:prstGeom>
            <a:solidFill>
              <a:schemeClr val="accent1"/>
            </a:solidFill>
            <a:ln w="9525">
              <a:solidFill>
                <a:schemeClr val="tx1"/>
              </a:solidFill>
              <a:round/>
              <a:headEnd/>
              <a:tailEnd/>
            </a:ln>
            <a:effectLst/>
          </p:spPr>
          <p:txBody>
            <a:bodyPr wrap="none" anchor="ctr"/>
            <a:lstStyle/>
            <a:p>
              <a:endParaRPr lang="el-GR"/>
            </a:p>
          </p:txBody>
        </p:sp>
        <p:sp>
          <p:nvSpPr>
            <p:cNvPr id="61450" name="Oval 10"/>
            <p:cNvSpPr>
              <a:spLocks noChangeArrowheads="1"/>
            </p:cNvSpPr>
            <p:nvPr/>
          </p:nvSpPr>
          <p:spPr bwMode="auto">
            <a:xfrm>
              <a:off x="3665" y="3769"/>
              <a:ext cx="44" cy="44"/>
            </a:xfrm>
            <a:prstGeom prst="ellipse">
              <a:avLst/>
            </a:prstGeom>
            <a:solidFill>
              <a:schemeClr val="accent1"/>
            </a:solidFill>
            <a:ln w="9525">
              <a:solidFill>
                <a:schemeClr val="tx1"/>
              </a:solidFill>
              <a:round/>
              <a:headEnd/>
              <a:tailEnd/>
            </a:ln>
            <a:effectLst/>
          </p:spPr>
          <p:txBody>
            <a:bodyPr wrap="none" anchor="ctr"/>
            <a:lstStyle/>
            <a:p>
              <a:endParaRPr lang="el-GR"/>
            </a:p>
          </p:txBody>
        </p:sp>
        <p:sp>
          <p:nvSpPr>
            <p:cNvPr id="61451" name="Oval 11"/>
            <p:cNvSpPr>
              <a:spLocks noChangeArrowheads="1"/>
            </p:cNvSpPr>
            <p:nvPr/>
          </p:nvSpPr>
          <p:spPr bwMode="auto">
            <a:xfrm>
              <a:off x="3662" y="2464"/>
              <a:ext cx="44" cy="44"/>
            </a:xfrm>
            <a:prstGeom prst="ellipse">
              <a:avLst/>
            </a:prstGeom>
            <a:solidFill>
              <a:schemeClr val="accent1"/>
            </a:solidFill>
            <a:ln w="9525">
              <a:solidFill>
                <a:schemeClr val="tx1"/>
              </a:solidFill>
              <a:round/>
              <a:headEnd/>
              <a:tailEnd/>
            </a:ln>
            <a:effectLst/>
          </p:spPr>
          <p:txBody>
            <a:bodyPr wrap="none" anchor="ctr"/>
            <a:lstStyle/>
            <a:p>
              <a:endParaRPr lang="el-GR"/>
            </a:p>
          </p:txBody>
        </p:sp>
        <p:sp>
          <p:nvSpPr>
            <p:cNvPr id="61453" name="Line 13"/>
            <p:cNvSpPr>
              <a:spLocks noChangeShapeType="1"/>
            </p:cNvSpPr>
            <p:nvPr/>
          </p:nvSpPr>
          <p:spPr bwMode="auto">
            <a:xfrm>
              <a:off x="3687" y="2499"/>
              <a:ext cx="0" cy="502"/>
            </a:xfrm>
            <a:prstGeom prst="line">
              <a:avLst/>
            </a:prstGeom>
            <a:noFill/>
            <a:ln w="38100">
              <a:solidFill>
                <a:schemeClr val="accent1"/>
              </a:solidFill>
              <a:round/>
              <a:headEnd type="triangle" w="med" len="med"/>
              <a:tailEnd type="triangle" w="med" len="med"/>
            </a:ln>
            <a:effectLst/>
          </p:spPr>
          <p:txBody>
            <a:bodyPr/>
            <a:lstStyle/>
            <a:p>
              <a:endParaRPr lang="el-GR"/>
            </a:p>
          </p:txBody>
        </p:sp>
        <p:sp>
          <p:nvSpPr>
            <p:cNvPr id="61455" name="Line 15"/>
            <p:cNvSpPr>
              <a:spLocks noChangeShapeType="1"/>
            </p:cNvSpPr>
            <p:nvPr/>
          </p:nvSpPr>
          <p:spPr bwMode="auto">
            <a:xfrm>
              <a:off x="3687" y="3037"/>
              <a:ext cx="0" cy="733"/>
            </a:xfrm>
            <a:prstGeom prst="line">
              <a:avLst/>
            </a:prstGeom>
            <a:noFill/>
            <a:ln w="38100">
              <a:solidFill>
                <a:srgbClr val="FFCC00"/>
              </a:solidFill>
              <a:round/>
              <a:headEnd type="triangle" w="med" len="med"/>
              <a:tailEnd type="triangle" w="med" len="med"/>
            </a:ln>
            <a:effectLst/>
          </p:spPr>
          <p:txBody>
            <a:bodyPr/>
            <a:lstStyle/>
            <a:p>
              <a:endParaRPr lang="el-GR"/>
            </a:p>
          </p:txBody>
        </p:sp>
      </p:grpSp>
      <p:sp>
        <p:nvSpPr>
          <p:cNvPr id="61458" name="Text Box 18"/>
          <p:cNvSpPr txBox="1">
            <a:spLocks noChangeArrowheads="1"/>
          </p:cNvSpPr>
          <p:nvPr/>
        </p:nvSpPr>
        <p:spPr bwMode="auto">
          <a:xfrm>
            <a:off x="6230938" y="3598863"/>
            <a:ext cx="420687" cy="336550"/>
          </a:xfrm>
          <a:prstGeom prst="rect">
            <a:avLst/>
          </a:prstGeom>
          <a:noFill/>
          <a:ln w="9525">
            <a:noFill/>
            <a:miter lim="800000"/>
            <a:headEnd/>
            <a:tailEnd/>
          </a:ln>
          <a:effectLst/>
        </p:spPr>
        <p:txBody>
          <a:bodyPr wrap="none">
            <a:spAutoFit/>
          </a:bodyPr>
          <a:lstStyle/>
          <a:p>
            <a:r>
              <a:rPr lang="el-GR" sz="1600">
                <a:solidFill>
                  <a:srgbClr val="333399"/>
                </a:solidFill>
              </a:rPr>
              <a:t>Ν</a:t>
            </a:r>
            <a:r>
              <a:rPr lang="en-US" sz="1600">
                <a:solidFill>
                  <a:srgbClr val="333399"/>
                </a:solidFill>
              </a:rPr>
              <a:t>a</a:t>
            </a:r>
            <a:endParaRPr lang="el-GR" sz="1600">
              <a:solidFill>
                <a:srgbClr val="333399"/>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l-GR"/>
              <a:t>Αναλογίες</a:t>
            </a:r>
          </a:p>
        </p:txBody>
      </p:sp>
      <p:sp>
        <p:nvSpPr>
          <p:cNvPr id="69639" name="Text Box 7"/>
          <p:cNvSpPr txBox="1">
            <a:spLocks noChangeArrowheads="1"/>
          </p:cNvSpPr>
          <p:nvPr/>
        </p:nvSpPr>
        <p:spPr bwMode="auto">
          <a:xfrm>
            <a:off x="406400" y="4714875"/>
            <a:ext cx="2608263" cy="822325"/>
          </a:xfrm>
          <a:prstGeom prst="rect">
            <a:avLst/>
          </a:prstGeom>
          <a:noFill/>
          <a:ln w="9525">
            <a:noFill/>
            <a:miter lim="800000"/>
            <a:headEnd/>
            <a:tailEnd/>
          </a:ln>
          <a:effectLst/>
        </p:spPr>
        <p:txBody>
          <a:bodyPr wrap="none">
            <a:spAutoFit/>
          </a:bodyPr>
          <a:lstStyle/>
          <a:p>
            <a:pPr marL="263525" indent="-263525"/>
            <a:r>
              <a:rPr lang="el-GR"/>
              <a:t>Άνω χείλος /</a:t>
            </a:r>
          </a:p>
          <a:p>
            <a:pPr marL="263525" indent="-263525"/>
            <a:r>
              <a:rPr lang="el-GR"/>
              <a:t>Κάτω χείλος </a:t>
            </a:r>
            <a:r>
              <a:rPr lang="el-GR">
                <a:cs typeface="Times New Roman" pitchFamily="18" charset="0"/>
              </a:rPr>
              <a:t>≈ 54%</a:t>
            </a:r>
          </a:p>
        </p:txBody>
      </p:sp>
      <p:grpSp>
        <p:nvGrpSpPr>
          <p:cNvPr id="69643" name="Group 11"/>
          <p:cNvGrpSpPr>
            <a:grpSpLocks/>
          </p:cNvGrpSpPr>
          <p:nvPr/>
        </p:nvGrpSpPr>
        <p:grpSpPr bwMode="auto">
          <a:xfrm>
            <a:off x="3932238" y="1882775"/>
            <a:ext cx="4849812" cy="4627563"/>
            <a:chOff x="2168" y="1186"/>
            <a:chExt cx="3055" cy="2915"/>
          </a:xfrm>
        </p:grpSpPr>
        <p:pic>
          <p:nvPicPr>
            <p:cNvPr id="69635" name="Picture 3" descr="100003-6_morphed"/>
            <p:cNvPicPr>
              <a:picLocks noChangeAspect="1" noChangeArrowheads="1"/>
            </p:cNvPicPr>
            <p:nvPr/>
          </p:nvPicPr>
          <p:blipFill>
            <a:blip r:embed="rId3" cstate="screen"/>
            <a:srcRect/>
            <a:stretch>
              <a:fillRect/>
            </a:stretch>
          </p:blipFill>
          <p:spPr bwMode="auto">
            <a:xfrm>
              <a:off x="2168" y="1186"/>
              <a:ext cx="3055" cy="2915"/>
            </a:xfrm>
            <a:prstGeom prst="rect">
              <a:avLst/>
            </a:prstGeom>
            <a:noFill/>
          </p:spPr>
        </p:pic>
        <p:sp>
          <p:nvSpPr>
            <p:cNvPr id="69636" name="Oval 4"/>
            <p:cNvSpPr>
              <a:spLocks noChangeArrowheads="1"/>
            </p:cNvSpPr>
            <p:nvPr/>
          </p:nvSpPr>
          <p:spPr bwMode="auto">
            <a:xfrm>
              <a:off x="3663" y="2999"/>
              <a:ext cx="44" cy="44"/>
            </a:xfrm>
            <a:prstGeom prst="ellipse">
              <a:avLst/>
            </a:prstGeom>
            <a:solidFill>
              <a:schemeClr val="accent1"/>
            </a:solidFill>
            <a:ln w="9525">
              <a:solidFill>
                <a:schemeClr val="tx1"/>
              </a:solidFill>
              <a:round/>
              <a:headEnd/>
              <a:tailEnd/>
            </a:ln>
            <a:effectLst/>
          </p:spPr>
          <p:txBody>
            <a:bodyPr wrap="none" anchor="ctr"/>
            <a:lstStyle/>
            <a:p>
              <a:endParaRPr lang="el-GR"/>
            </a:p>
          </p:txBody>
        </p:sp>
        <p:sp>
          <p:nvSpPr>
            <p:cNvPr id="69637" name="Oval 5"/>
            <p:cNvSpPr>
              <a:spLocks noChangeArrowheads="1"/>
            </p:cNvSpPr>
            <p:nvPr/>
          </p:nvSpPr>
          <p:spPr bwMode="auto">
            <a:xfrm>
              <a:off x="3665" y="3769"/>
              <a:ext cx="44" cy="44"/>
            </a:xfrm>
            <a:prstGeom prst="ellipse">
              <a:avLst/>
            </a:prstGeom>
            <a:solidFill>
              <a:schemeClr val="accent1"/>
            </a:solidFill>
            <a:ln w="9525">
              <a:solidFill>
                <a:schemeClr val="tx1"/>
              </a:solidFill>
              <a:round/>
              <a:headEnd/>
              <a:tailEnd/>
            </a:ln>
            <a:effectLst/>
          </p:spPr>
          <p:txBody>
            <a:bodyPr wrap="none" anchor="ctr"/>
            <a:lstStyle/>
            <a:p>
              <a:endParaRPr lang="el-GR"/>
            </a:p>
          </p:txBody>
        </p:sp>
        <p:sp>
          <p:nvSpPr>
            <p:cNvPr id="69638" name="Oval 6"/>
            <p:cNvSpPr>
              <a:spLocks noChangeArrowheads="1"/>
            </p:cNvSpPr>
            <p:nvPr/>
          </p:nvSpPr>
          <p:spPr bwMode="auto">
            <a:xfrm>
              <a:off x="3662" y="3263"/>
              <a:ext cx="44" cy="44"/>
            </a:xfrm>
            <a:prstGeom prst="ellipse">
              <a:avLst/>
            </a:prstGeom>
            <a:solidFill>
              <a:schemeClr val="accent1"/>
            </a:solidFill>
            <a:ln w="9525">
              <a:solidFill>
                <a:schemeClr val="tx1"/>
              </a:solidFill>
              <a:round/>
              <a:headEnd/>
              <a:tailEnd/>
            </a:ln>
            <a:effectLst/>
          </p:spPr>
          <p:txBody>
            <a:bodyPr wrap="none" anchor="ctr"/>
            <a:lstStyle/>
            <a:p>
              <a:endParaRPr lang="el-GR"/>
            </a:p>
          </p:txBody>
        </p:sp>
        <p:sp>
          <p:nvSpPr>
            <p:cNvPr id="69640" name="Line 8"/>
            <p:cNvSpPr>
              <a:spLocks noChangeShapeType="1"/>
            </p:cNvSpPr>
            <p:nvPr/>
          </p:nvSpPr>
          <p:spPr bwMode="auto">
            <a:xfrm>
              <a:off x="3687" y="3039"/>
              <a:ext cx="0" cy="214"/>
            </a:xfrm>
            <a:prstGeom prst="line">
              <a:avLst/>
            </a:prstGeom>
            <a:noFill/>
            <a:ln w="38100">
              <a:solidFill>
                <a:schemeClr val="accent1"/>
              </a:solidFill>
              <a:round/>
              <a:headEnd type="triangle" w="med" len="med"/>
              <a:tailEnd type="triangle" w="med" len="med"/>
            </a:ln>
            <a:effectLst/>
          </p:spPr>
          <p:txBody>
            <a:bodyPr/>
            <a:lstStyle/>
            <a:p>
              <a:endParaRPr lang="el-GR"/>
            </a:p>
          </p:txBody>
        </p:sp>
        <p:sp>
          <p:nvSpPr>
            <p:cNvPr id="69641" name="Line 9"/>
            <p:cNvSpPr>
              <a:spLocks noChangeShapeType="1"/>
            </p:cNvSpPr>
            <p:nvPr/>
          </p:nvSpPr>
          <p:spPr bwMode="auto">
            <a:xfrm>
              <a:off x="3687" y="3311"/>
              <a:ext cx="0" cy="459"/>
            </a:xfrm>
            <a:prstGeom prst="line">
              <a:avLst/>
            </a:prstGeom>
            <a:noFill/>
            <a:ln w="38100">
              <a:solidFill>
                <a:srgbClr val="FFCC00"/>
              </a:solidFill>
              <a:round/>
              <a:headEnd type="triangle" w="med" len="med"/>
              <a:tailEnd type="triangle" w="med" len="med"/>
            </a:ln>
            <a:effectLst/>
          </p:spPr>
          <p:txBody>
            <a:bodyPr/>
            <a:lstStyle/>
            <a:p>
              <a:endParaRPr lang="el-GR"/>
            </a:p>
          </p:txBody>
        </p:sp>
      </p:gr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l-GR"/>
              <a:t>Αναλογίες</a:t>
            </a:r>
          </a:p>
        </p:txBody>
      </p:sp>
      <p:grpSp>
        <p:nvGrpSpPr>
          <p:cNvPr id="67587" name="Group 3"/>
          <p:cNvGrpSpPr>
            <a:grpSpLocks/>
          </p:cNvGrpSpPr>
          <p:nvPr/>
        </p:nvGrpSpPr>
        <p:grpSpPr bwMode="auto">
          <a:xfrm>
            <a:off x="758825" y="1725613"/>
            <a:ext cx="7624763" cy="3994150"/>
            <a:chOff x="338" y="996"/>
            <a:chExt cx="4803" cy="2516"/>
          </a:xfrm>
        </p:grpSpPr>
        <p:pic>
          <p:nvPicPr>
            <p:cNvPr id="67588" name="Picture 4" descr="109011_108017"/>
            <p:cNvPicPr>
              <a:picLocks noChangeAspect="1" noChangeArrowheads="1"/>
            </p:cNvPicPr>
            <p:nvPr/>
          </p:nvPicPr>
          <p:blipFill>
            <a:blip r:embed="rId3" cstate="screen"/>
            <a:srcRect/>
            <a:stretch>
              <a:fillRect/>
            </a:stretch>
          </p:blipFill>
          <p:spPr bwMode="auto">
            <a:xfrm>
              <a:off x="2835" y="1000"/>
              <a:ext cx="2306" cy="2512"/>
            </a:xfrm>
            <a:prstGeom prst="rect">
              <a:avLst/>
            </a:prstGeom>
            <a:noFill/>
            <a:ln w="12700">
              <a:solidFill>
                <a:schemeClr val="hlink"/>
              </a:solidFill>
              <a:miter lim="800000"/>
              <a:headEnd/>
              <a:tailEnd/>
            </a:ln>
          </p:spPr>
        </p:pic>
        <p:pic>
          <p:nvPicPr>
            <p:cNvPr id="67589" name="Picture 5" descr="108021_103029"/>
            <p:cNvPicPr>
              <a:picLocks noChangeAspect="1" noChangeArrowheads="1"/>
            </p:cNvPicPr>
            <p:nvPr/>
          </p:nvPicPr>
          <p:blipFill>
            <a:blip r:embed="rId4" cstate="screen"/>
            <a:srcRect/>
            <a:stretch>
              <a:fillRect/>
            </a:stretch>
          </p:blipFill>
          <p:spPr bwMode="auto">
            <a:xfrm>
              <a:off x="338" y="996"/>
              <a:ext cx="2303" cy="2513"/>
            </a:xfrm>
            <a:prstGeom prst="rect">
              <a:avLst/>
            </a:prstGeom>
            <a:noFill/>
            <a:ln w="12700">
              <a:solidFill>
                <a:schemeClr val="hlink"/>
              </a:solidFill>
              <a:miter lim="800000"/>
              <a:headEnd/>
              <a:tailEnd/>
            </a:ln>
          </p:spPr>
        </p:pic>
      </p:gr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l-GR"/>
              <a:t>Αναλογίες</a:t>
            </a:r>
          </a:p>
        </p:txBody>
      </p:sp>
      <p:grpSp>
        <p:nvGrpSpPr>
          <p:cNvPr id="65556" name="Group 20"/>
          <p:cNvGrpSpPr>
            <a:grpSpLocks/>
          </p:cNvGrpSpPr>
          <p:nvPr/>
        </p:nvGrpSpPr>
        <p:grpSpPr bwMode="auto">
          <a:xfrm>
            <a:off x="758825" y="1725613"/>
            <a:ext cx="7624763" cy="3994150"/>
            <a:chOff x="338" y="996"/>
            <a:chExt cx="4803" cy="2516"/>
          </a:xfrm>
        </p:grpSpPr>
        <p:pic>
          <p:nvPicPr>
            <p:cNvPr id="65546" name="Picture 10" descr="109011_108017"/>
            <p:cNvPicPr>
              <a:picLocks noChangeAspect="1" noChangeArrowheads="1"/>
            </p:cNvPicPr>
            <p:nvPr/>
          </p:nvPicPr>
          <p:blipFill>
            <a:blip r:embed="rId3" cstate="screen"/>
            <a:srcRect/>
            <a:stretch>
              <a:fillRect/>
            </a:stretch>
          </p:blipFill>
          <p:spPr bwMode="auto">
            <a:xfrm>
              <a:off x="2835" y="1000"/>
              <a:ext cx="2306" cy="2512"/>
            </a:xfrm>
            <a:prstGeom prst="rect">
              <a:avLst/>
            </a:prstGeom>
            <a:noFill/>
            <a:ln w="12700">
              <a:solidFill>
                <a:schemeClr val="hlink"/>
              </a:solidFill>
              <a:miter lim="800000"/>
              <a:headEnd/>
              <a:tailEnd/>
            </a:ln>
          </p:spPr>
        </p:pic>
        <p:pic>
          <p:nvPicPr>
            <p:cNvPr id="65547" name="Picture 11" descr="108021_103029"/>
            <p:cNvPicPr>
              <a:picLocks noChangeAspect="1" noChangeArrowheads="1"/>
            </p:cNvPicPr>
            <p:nvPr/>
          </p:nvPicPr>
          <p:blipFill>
            <a:blip r:embed="rId4" cstate="screen"/>
            <a:srcRect/>
            <a:stretch>
              <a:fillRect/>
            </a:stretch>
          </p:blipFill>
          <p:spPr bwMode="auto">
            <a:xfrm>
              <a:off x="338" y="996"/>
              <a:ext cx="2303" cy="2513"/>
            </a:xfrm>
            <a:prstGeom prst="rect">
              <a:avLst/>
            </a:prstGeom>
            <a:noFill/>
            <a:ln w="12700">
              <a:solidFill>
                <a:schemeClr val="hlink"/>
              </a:solidFill>
              <a:miter lim="800000"/>
              <a:headEnd/>
              <a:tailEnd/>
            </a:ln>
          </p:spPr>
        </p:pic>
      </p:grpSp>
      <p:sp>
        <p:nvSpPr>
          <p:cNvPr id="65548" name="Line 12"/>
          <p:cNvSpPr>
            <a:spLocks noChangeShapeType="1"/>
          </p:cNvSpPr>
          <p:nvPr/>
        </p:nvSpPr>
        <p:spPr bwMode="auto">
          <a:xfrm>
            <a:off x="1693863" y="3589338"/>
            <a:ext cx="5816600" cy="0"/>
          </a:xfrm>
          <a:prstGeom prst="line">
            <a:avLst/>
          </a:prstGeom>
          <a:noFill/>
          <a:ln w="28575">
            <a:solidFill>
              <a:srgbClr val="00CC99"/>
            </a:solidFill>
            <a:prstDash val="sysDot"/>
            <a:round/>
            <a:headEnd/>
            <a:tailEnd/>
          </a:ln>
          <a:effectLst/>
        </p:spPr>
        <p:txBody>
          <a:bodyPr/>
          <a:lstStyle/>
          <a:p>
            <a:endParaRPr lang="el-GR"/>
          </a:p>
        </p:txBody>
      </p:sp>
      <p:sp>
        <p:nvSpPr>
          <p:cNvPr id="65549" name="Line 13"/>
          <p:cNvSpPr>
            <a:spLocks noChangeShapeType="1"/>
          </p:cNvSpPr>
          <p:nvPr/>
        </p:nvSpPr>
        <p:spPr bwMode="auto">
          <a:xfrm>
            <a:off x="2228850" y="5459413"/>
            <a:ext cx="4616450" cy="0"/>
          </a:xfrm>
          <a:prstGeom prst="line">
            <a:avLst/>
          </a:prstGeom>
          <a:noFill/>
          <a:ln w="28575">
            <a:solidFill>
              <a:srgbClr val="00CC99"/>
            </a:solidFill>
            <a:prstDash val="sysDot"/>
            <a:round/>
            <a:headEnd/>
            <a:tailEnd/>
          </a:ln>
          <a:effectLst/>
        </p:spPr>
        <p:txBody>
          <a:bodyPr/>
          <a:lstStyle/>
          <a:p>
            <a:endParaRPr lang="el-GR"/>
          </a:p>
        </p:txBody>
      </p:sp>
      <p:sp>
        <p:nvSpPr>
          <p:cNvPr id="65550" name="Line 14"/>
          <p:cNvSpPr>
            <a:spLocks noChangeShapeType="1"/>
          </p:cNvSpPr>
          <p:nvPr/>
        </p:nvSpPr>
        <p:spPr bwMode="auto">
          <a:xfrm>
            <a:off x="1416050" y="3968750"/>
            <a:ext cx="2319338" cy="0"/>
          </a:xfrm>
          <a:prstGeom prst="line">
            <a:avLst/>
          </a:prstGeom>
          <a:noFill/>
          <a:ln w="28575">
            <a:solidFill>
              <a:srgbClr val="FFCC00"/>
            </a:solidFill>
            <a:round/>
            <a:headEnd type="triangle" w="med" len="med"/>
            <a:tailEnd type="triangle" w="med" len="med"/>
          </a:ln>
          <a:effectLst/>
        </p:spPr>
        <p:txBody>
          <a:bodyPr/>
          <a:lstStyle/>
          <a:p>
            <a:endParaRPr lang="el-GR"/>
          </a:p>
        </p:txBody>
      </p:sp>
      <p:sp>
        <p:nvSpPr>
          <p:cNvPr id="65552" name="Line 16"/>
          <p:cNvSpPr>
            <a:spLocks noChangeShapeType="1"/>
          </p:cNvSpPr>
          <p:nvPr/>
        </p:nvSpPr>
        <p:spPr bwMode="auto">
          <a:xfrm>
            <a:off x="2300288" y="4503738"/>
            <a:ext cx="4616450" cy="0"/>
          </a:xfrm>
          <a:prstGeom prst="line">
            <a:avLst/>
          </a:prstGeom>
          <a:noFill/>
          <a:ln w="28575">
            <a:solidFill>
              <a:srgbClr val="00CC99"/>
            </a:solidFill>
            <a:prstDash val="sysDot"/>
            <a:round/>
            <a:headEnd/>
            <a:tailEnd/>
          </a:ln>
          <a:effectLst/>
        </p:spPr>
        <p:txBody>
          <a:bodyPr/>
          <a:lstStyle/>
          <a:p>
            <a:endParaRPr lang="el-GR"/>
          </a:p>
        </p:txBody>
      </p:sp>
      <p:sp>
        <p:nvSpPr>
          <p:cNvPr id="65558" name="Line 22"/>
          <p:cNvSpPr>
            <a:spLocks noChangeShapeType="1"/>
          </p:cNvSpPr>
          <p:nvPr/>
        </p:nvSpPr>
        <p:spPr bwMode="auto">
          <a:xfrm>
            <a:off x="5391150" y="3833813"/>
            <a:ext cx="2319338" cy="0"/>
          </a:xfrm>
          <a:prstGeom prst="line">
            <a:avLst/>
          </a:prstGeom>
          <a:noFill/>
          <a:ln w="28575">
            <a:solidFill>
              <a:srgbClr val="FFCC00"/>
            </a:solidFill>
            <a:round/>
            <a:headEnd type="triangle" w="med" len="med"/>
            <a:tailEnd type="triangle" w="med" len="med"/>
          </a:ln>
          <a:effectLst/>
        </p:spPr>
        <p:txBody>
          <a:bodyPr/>
          <a:lstStyle/>
          <a:p>
            <a:endParaRPr lang="el-GR"/>
          </a:p>
        </p:txBody>
      </p:sp>
      <p:sp>
        <p:nvSpPr>
          <p:cNvPr id="65559" name="Line 23"/>
          <p:cNvSpPr>
            <a:spLocks noChangeShapeType="1"/>
          </p:cNvSpPr>
          <p:nvPr/>
        </p:nvSpPr>
        <p:spPr bwMode="auto">
          <a:xfrm>
            <a:off x="1608138" y="4724400"/>
            <a:ext cx="2003425" cy="0"/>
          </a:xfrm>
          <a:prstGeom prst="line">
            <a:avLst/>
          </a:prstGeom>
          <a:noFill/>
          <a:ln w="28575">
            <a:solidFill>
              <a:srgbClr val="FFCC00"/>
            </a:solidFill>
            <a:round/>
            <a:headEnd type="triangle" w="med" len="med"/>
            <a:tailEnd type="triangle" w="med" len="med"/>
          </a:ln>
          <a:effectLst/>
        </p:spPr>
        <p:txBody>
          <a:bodyPr/>
          <a:lstStyle/>
          <a:p>
            <a:endParaRPr lang="el-GR"/>
          </a:p>
        </p:txBody>
      </p:sp>
      <p:sp>
        <p:nvSpPr>
          <p:cNvPr id="65560" name="Line 24"/>
          <p:cNvSpPr>
            <a:spLocks noChangeShapeType="1"/>
          </p:cNvSpPr>
          <p:nvPr/>
        </p:nvSpPr>
        <p:spPr bwMode="auto">
          <a:xfrm>
            <a:off x="5575300" y="4681538"/>
            <a:ext cx="2003425" cy="0"/>
          </a:xfrm>
          <a:prstGeom prst="line">
            <a:avLst/>
          </a:prstGeom>
          <a:noFill/>
          <a:ln w="28575">
            <a:solidFill>
              <a:srgbClr val="FFCC00"/>
            </a:solidFill>
            <a:round/>
            <a:headEnd type="triangle" w="med" len="med"/>
            <a:tailEnd type="triangle" w="med" len="med"/>
          </a:ln>
          <a:effectLst/>
        </p:spPr>
        <p:txBody>
          <a:bodyPr/>
          <a:lstStyle/>
          <a:p>
            <a:endParaRPr lang="el-GR"/>
          </a:p>
        </p:txBody>
      </p:sp>
      <p:sp>
        <p:nvSpPr>
          <p:cNvPr id="65561" name="Line 25"/>
          <p:cNvSpPr>
            <a:spLocks noChangeShapeType="1"/>
          </p:cNvSpPr>
          <p:nvPr/>
        </p:nvSpPr>
        <p:spPr bwMode="auto">
          <a:xfrm>
            <a:off x="1403350" y="3865563"/>
            <a:ext cx="0" cy="198437"/>
          </a:xfrm>
          <a:prstGeom prst="line">
            <a:avLst/>
          </a:prstGeom>
          <a:noFill/>
          <a:ln w="28575">
            <a:solidFill>
              <a:srgbClr val="FFCC00"/>
            </a:solidFill>
            <a:round/>
            <a:headEnd/>
            <a:tailEnd/>
          </a:ln>
          <a:effectLst/>
        </p:spPr>
        <p:txBody>
          <a:bodyPr/>
          <a:lstStyle/>
          <a:p>
            <a:endParaRPr lang="el-GR"/>
          </a:p>
        </p:txBody>
      </p:sp>
      <p:sp>
        <p:nvSpPr>
          <p:cNvPr id="65562" name="Line 26"/>
          <p:cNvSpPr>
            <a:spLocks noChangeShapeType="1"/>
          </p:cNvSpPr>
          <p:nvPr/>
        </p:nvSpPr>
        <p:spPr bwMode="auto">
          <a:xfrm>
            <a:off x="3748088" y="3865563"/>
            <a:ext cx="0" cy="198437"/>
          </a:xfrm>
          <a:prstGeom prst="line">
            <a:avLst/>
          </a:prstGeom>
          <a:noFill/>
          <a:ln w="28575">
            <a:solidFill>
              <a:srgbClr val="FFCC00"/>
            </a:solidFill>
            <a:round/>
            <a:headEnd/>
            <a:tailEnd/>
          </a:ln>
          <a:effectLst/>
        </p:spPr>
        <p:txBody>
          <a:bodyPr/>
          <a:lstStyle/>
          <a:p>
            <a:endParaRPr lang="el-GR"/>
          </a:p>
        </p:txBody>
      </p:sp>
      <p:sp>
        <p:nvSpPr>
          <p:cNvPr id="65563" name="Line 27"/>
          <p:cNvSpPr>
            <a:spLocks noChangeShapeType="1"/>
          </p:cNvSpPr>
          <p:nvPr/>
        </p:nvSpPr>
        <p:spPr bwMode="auto">
          <a:xfrm>
            <a:off x="1595438" y="4624388"/>
            <a:ext cx="0" cy="198437"/>
          </a:xfrm>
          <a:prstGeom prst="line">
            <a:avLst/>
          </a:prstGeom>
          <a:noFill/>
          <a:ln w="28575">
            <a:solidFill>
              <a:srgbClr val="FFCC00"/>
            </a:solidFill>
            <a:round/>
            <a:headEnd/>
            <a:tailEnd/>
          </a:ln>
          <a:effectLst/>
        </p:spPr>
        <p:txBody>
          <a:bodyPr/>
          <a:lstStyle/>
          <a:p>
            <a:endParaRPr lang="el-GR"/>
          </a:p>
        </p:txBody>
      </p:sp>
      <p:sp>
        <p:nvSpPr>
          <p:cNvPr id="65564" name="Line 28"/>
          <p:cNvSpPr>
            <a:spLocks noChangeShapeType="1"/>
          </p:cNvSpPr>
          <p:nvPr/>
        </p:nvSpPr>
        <p:spPr bwMode="auto">
          <a:xfrm>
            <a:off x="3625850" y="4624388"/>
            <a:ext cx="0" cy="198437"/>
          </a:xfrm>
          <a:prstGeom prst="line">
            <a:avLst/>
          </a:prstGeom>
          <a:noFill/>
          <a:ln w="28575">
            <a:solidFill>
              <a:srgbClr val="FFCC00"/>
            </a:solidFill>
            <a:round/>
            <a:headEnd/>
            <a:tailEnd/>
          </a:ln>
          <a:effectLst/>
        </p:spPr>
        <p:txBody>
          <a:bodyPr/>
          <a:lstStyle/>
          <a:p>
            <a:endParaRPr lang="el-GR"/>
          </a:p>
        </p:txBody>
      </p:sp>
      <p:sp>
        <p:nvSpPr>
          <p:cNvPr id="65565" name="Line 29"/>
          <p:cNvSpPr>
            <a:spLocks noChangeShapeType="1"/>
          </p:cNvSpPr>
          <p:nvPr/>
        </p:nvSpPr>
        <p:spPr bwMode="auto">
          <a:xfrm>
            <a:off x="5376863" y="3733800"/>
            <a:ext cx="0" cy="198438"/>
          </a:xfrm>
          <a:prstGeom prst="line">
            <a:avLst/>
          </a:prstGeom>
          <a:noFill/>
          <a:ln w="28575">
            <a:solidFill>
              <a:srgbClr val="FFCC00"/>
            </a:solidFill>
            <a:round/>
            <a:headEnd/>
            <a:tailEnd/>
          </a:ln>
          <a:effectLst/>
        </p:spPr>
        <p:txBody>
          <a:bodyPr/>
          <a:lstStyle/>
          <a:p>
            <a:endParaRPr lang="el-GR"/>
          </a:p>
        </p:txBody>
      </p:sp>
      <p:sp>
        <p:nvSpPr>
          <p:cNvPr id="65566" name="Line 30"/>
          <p:cNvSpPr>
            <a:spLocks noChangeShapeType="1"/>
          </p:cNvSpPr>
          <p:nvPr/>
        </p:nvSpPr>
        <p:spPr bwMode="auto">
          <a:xfrm>
            <a:off x="7721600" y="3733800"/>
            <a:ext cx="0" cy="198438"/>
          </a:xfrm>
          <a:prstGeom prst="line">
            <a:avLst/>
          </a:prstGeom>
          <a:noFill/>
          <a:ln w="28575">
            <a:solidFill>
              <a:srgbClr val="FFCC00"/>
            </a:solidFill>
            <a:round/>
            <a:headEnd/>
            <a:tailEnd/>
          </a:ln>
          <a:effectLst/>
        </p:spPr>
        <p:txBody>
          <a:bodyPr/>
          <a:lstStyle/>
          <a:p>
            <a:endParaRPr lang="el-GR"/>
          </a:p>
        </p:txBody>
      </p:sp>
      <p:sp>
        <p:nvSpPr>
          <p:cNvPr id="65567" name="Line 31"/>
          <p:cNvSpPr>
            <a:spLocks noChangeShapeType="1"/>
          </p:cNvSpPr>
          <p:nvPr/>
        </p:nvSpPr>
        <p:spPr bwMode="auto">
          <a:xfrm>
            <a:off x="5564188" y="4578350"/>
            <a:ext cx="0" cy="198438"/>
          </a:xfrm>
          <a:prstGeom prst="line">
            <a:avLst/>
          </a:prstGeom>
          <a:noFill/>
          <a:ln w="28575">
            <a:solidFill>
              <a:srgbClr val="FFCC00"/>
            </a:solidFill>
            <a:round/>
            <a:headEnd/>
            <a:tailEnd/>
          </a:ln>
          <a:effectLst/>
        </p:spPr>
        <p:txBody>
          <a:bodyPr/>
          <a:lstStyle/>
          <a:p>
            <a:endParaRPr lang="el-GR"/>
          </a:p>
        </p:txBody>
      </p:sp>
      <p:sp>
        <p:nvSpPr>
          <p:cNvPr id="65568" name="Line 32"/>
          <p:cNvSpPr>
            <a:spLocks noChangeShapeType="1"/>
          </p:cNvSpPr>
          <p:nvPr/>
        </p:nvSpPr>
        <p:spPr bwMode="auto">
          <a:xfrm>
            <a:off x="7594600" y="4578350"/>
            <a:ext cx="0" cy="198438"/>
          </a:xfrm>
          <a:prstGeom prst="line">
            <a:avLst/>
          </a:prstGeom>
          <a:noFill/>
          <a:ln w="28575">
            <a:solidFill>
              <a:srgbClr val="FFCC00"/>
            </a:solidFill>
            <a:round/>
            <a:headEnd/>
            <a:tailEnd/>
          </a:ln>
          <a:effectLst/>
        </p:spPr>
        <p:txBody>
          <a:bodyPr/>
          <a:lstStyle/>
          <a:p>
            <a:endParaRPr lang="el-G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38" name="Picture 14"/>
          <p:cNvPicPr>
            <a:picLocks noChangeAspect="1" noChangeArrowheads="1"/>
          </p:cNvPicPr>
          <p:nvPr/>
        </p:nvPicPr>
        <p:blipFill>
          <a:blip r:embed="rId3" cstate="screen"/>
          <a:srcRect/>
          <a:stretch>
            <a:fillRect/>
          </a:stretch>
        </p:blipFill>
        <p:spPr bwMode="auto">
          <a:xfrm>
            <a:off x="4735513" y="1401763"/>
            <a:ext cx="4102100" cy="5127625"/>
          </a:xfrm>
          <a:prstGeom prst="rect">
            <a:avLst/>
          </a:prstGeom>
          <a:noFill/>
          <a:ln w="12700">
            <a:solidFill>
              <a:schemeClr val="hlink"/>
            </a:solidFill>
            <a:miter lim="800000"/>
            <a:headEnd/>
            <a:tailEnd/>
          </a:ln>
        </p:spPr>
      </p:pic>
      <p:sp>
        <p:nvSpPr>
          <p:cNvPr id="77826" name="Rectangle 2"/>
          <p:cNvSpPr>
            <a:spLocks noGrp="1" noChangeArrowheads="1"/>
          </p:cNvSpPr>
          <p:nvPr>
            <p:ph type="title"/>
          </p:nvPr>
        </p:nvSpPr>
        <p:spPr/>
        <p:txBody>
          <a:bodyPr/>
          <a:lstStyle/>
          <a:p>
            <a:r>
              <a:rPr lang="el-GR"/>
              <a:t>Συσχετίσεις</a:t>
            </a:r>
          </a:p>
        </p:txBody>
      </p:sp>
      <p:pic>
        <p:nvPicPr>
          <p:cNvPr id="77837" name="Picture 13"/>
          <p:cNvPicPr>
            <a:picLocks noChangeAspect="1" noChangeArrowheads="1"/>
          </p:cNvPicPr>
          <p:nvPr/>
        </p:nvPicPr>
        <p:blipFill>
          <a:blip r:embed="rId4" cstate="screen"/>
          <a:srcRect/>
          <a:stretch>
            <a:fillRect/>
          </a:stretch>
        </p:blipFill>
        <p:spPr bwMode="auto">
          <a:xfrm>
            <a:off x="309563" y="2374900"/>
            <a:ext cx="4117975" cy="2562225"/>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r>
              <a:rPr lang="el-GR"/>
              <a:t>Συσχετίσεις</a:t>
            </a:r>
          </a:p>
        </p:txBody>
      </p:sp>
      <p:pic>
        <p:nvPicPr>
          <p:cNvPr id="79875" name="Picture 3"/>
          <p:cNvPicPr>
            <a:picLocks noChangeAspect="1" noChangeArrowheads="1"/>
          </p:cNvPicPr>
          <p:nvPr/>
        </p:nvPicPr>
        <p:blipFill>
          <a:blip r:embed="rId3" cstate="screen"/>
          <a:srcRect/>
          <a:stretch>
            <a:fillRect/>
          </a:stretch>
        </p:blipFill>
        <p:spPr bwMode="auto">
          <a:xfrm>
            <a:off x="309563" y="2330450"/>
            <a:ext cx="4121150" cy="2657475"/>
          </a:xfrm>
          <a:prstGeom prst="rect">
            <a:avLst/>
          </a:prstGeom>
          <a:noFill/>
        </p:spPr>
      </p:pic>
      <p:pic>
        <p:nvPicPr>
          <p:cNvPr id="79876" name="Picture 4"/>
          <p:cNvPicPr>
            <a:picLocks noChangeAspect="1" noChangeArrowheads="1"/>
          </p:cNvPicPr>
          <p:nvPr/>
        </p:nvPicPr>
        <p:blipFill>
          <a:blip r:embed="rId4" cstate="screen"/>
          <a:srcRect/>
          <a:stretch>
            <a:fillRect/>
          </a:stretch>
        </p:blipFill>
        <p:spPr bwMode="auto">
          <a:xfrm>
            <a:off x="4732338" y="1395413"/>
            <a:ext cx="4111625" cy="5141912"/>
          </a:xfrm>
          <a:prstGeom prst="rect">
            <a:avLst/>
          </a:prstGeom>
          <a:noFill/>
          <a:ln w="12700">
            <a:solidFill>
              <a:schemeClr val="hlink"/>
            </a:solid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1" name="Picture 3"/>
          <p:cNvPicPr>
            <a:picLocks noChangeAspect="1" noChangeArrowheads="1"/>
          </p:cNvPicPr>
          <p:nvPr/>
        </p:nvPicPr>
        <p:blipFill>
          <a:blip r:embed="rId3" cstate="screen"/>
          <a:srcRect/>
          <a:stretch>
            <a:fillRect/>
          </a:stretch>
        </p:blipFill>
        <p:spPr bwMode="auto">
          <a:xfrm>
            <a:off x="3441700" y="1882775"/>
            <a:ext cx="4849813" cy="4627563"/>
          </a:xfrm>
          <a:prstGeom prst="rect">
            <a:avLst/>
          </a:prstGeom>
          <a:noFill/>
        </p:spPr>
      </p:pic>
      <p:sp>
        <p:nvSpPr>
          <p:cNvPr id="63497" name="Line 9"/>
          <p:cNvSpPr>
            <a:spLocks noChangeShapeType="1"/>
          </p:cNvSpPr>
          <p:nvPr/>
        </p:nvSpPr>
        <p:spPr bwMode="auto">
          <a:xfrm>
            <a:off x="5864225" y="2684463"/>
            <a:ext cx="0" cy="3587750"/>
          </a:xfrm>
          <a:prstGeom prst="line">
            <a:avLst/>
          </a:prstGeom>
          <a:noFill/>
          <a:ln w="38100">
            <a:solidFill>
              <a:srgbClr val="FFCC00"/>
            </a:solidFill>
            <a:prstDash val="sysDot"/>
            <a:round/>
            <a:headEnd/>
            <a:tailEnd/>
          </a:ln>
          <a:effectLst/>
        </p:spPr>
        <p:txBody>
          <a:bodyPr/>
          <a:lstStyle/>
          <a:p>
            <a:endParaRPr lang="el-GR"/>
          </a:p>
        </p:txBody>
      </p:sp>
      <p:sp>
        <p:nvSpPr>
          <p:cNvPr id="63490" name="Rectangle 2"/>
          <p:cNvSpPr>
            <a:spLocks noGrp="1" noChangeArrowheads="1"/>
          </p:cNvSpPr>
          <p:nvPr>
            <p:ph type="title"/>
          </p:nvPr>
        </p:nvSpPr>
        <p:spPr/>
        <p:txBody>
          <a:bodyPr/>
          <a:lstStyle/>
          <a:p>
            <a:r>
              <a:rPr lang="el-GR"/>
              <a:t>Συμμετρία</a:t>
            </a:r>
          </a:p>
        </p:txBody>
      </p:sp>
      <p:sp>
        <p:nvSpPr>
          <p:cNvPr id="63492" name="Oval 4"/>
          <p:cNvSpPr>
            <a:spLocks noChangeArrowheads="1"/>
          </p:cNvSpPr>
          <p:nvPr/>
        </p:nvSpPr>
        <p:spPr bwMode="auto">
          <a:xfrm>
            <a:off x="5829300" y="4760913"/>
            <a:ext cx="69850" cy="69850"/>
          </a:xfrm>
          <a:prstGeom prst="ellipse">
            <a:avLst/>
          </a:prstGeom>
          <a:solidFill>
            <a:schemeClr val="accent1"/>
          </a:solidFill>
          <a:ln w="9525">
            <a:solidFill>
              <a:schemeClr val="tx1"/>
            </a:solidFill>
            <a:round/>
            <a:headEnd/>
            <a:tailEnd/>
          </a:ln>
          <a:effectLst/>
        </p:spPr>
        <p:txBody>
          <a:bodyPr wrap="none" anchor="ctr"/>
          <a:lstStyle/>
          <a:p>
            <a:endParaRPr lang="el-GR"/>
          </a:p>
        </p:txBody>
      </p:sp>
      <p:sp>
        <p:nvSpPr>
          <p:cNvPr id="63493" name="Oval 5"/>
          <p:cNvSpPr>
            <a:spLocks noChangeArrowheads="1"/>
          </p:cNvSpPr>
          <p:nvPr/>
        </p:nvSpPr>
        <p:spPr bwMode="auto">
          <a:xfrm>
            <a:off x="5829300" y="5816600"/>
            <a:ext cx="69850" cy="69850"/>
          </a:xfrm>
          <a:prstGeom prst="ellipse">
            <a:avLst/>
          </a:prstGeom>
          <a:solidFill>
            <a:schemeClr val="accent1"/>
          </a:solidFill>
          <a:ln w="9525">
            <a:solidFill>
              <a:schemeClr val="tx1"/>
            </a:solidFill>
            <a:round/>
            <a:headEnd/>
            <a:tailEnd/>
          </a:ln>
          <a:effectLst/>
        </p:spPr>
        <p:txBody>
          <a:bodyPr wrap="none" anchor="ctr"/>
          <a:lstStyle/>
          <a:p>
            <a:endParaRPr lang="el-GR"/>
          </a:p>
        </p:txBody>
      </p:sp>
      <p:sp>
        <p:nvSpPr>
          <p:cNvPr id="63494" name="Oval 6"/>
          <p:cNvSpPr>
            <a:spLocks noChangeArrowheads="1"/>
          </p:cNvSpPr>
          <p:nvPr/>
        </p:nvSpPr>
        <p:spPr bwMode="auto">
          <a:xfrm>
            <a:off x="5829300" y="3911600"/>
            <a:ext cx="69850" cy="69850"/>
          </a:xfrm>
          <a:prstGeom prst="ellipse">
            <a:avLst/>
          </a:prstGeom>
          <a:solidFill>
            <a:schemeClr val="accent1"/>
          </a:solidFill>
          <a:ln w="9525">
            <a:solidFill>
              <a:schemeClr val="tx1"/>
            </a:solidFill>
            <a:round/>
            <a:headEnd/>
            <a:tailEnd/>
          </a:ln>
          <a:effectLst/>
        </p:spPr>
        <p:txBody>
          <a:bodyPr wrap="none" anchor="ctr"/>
          <a:lstStyle/>
          <a:p>
            <a:endParaRPr lang="el-GR"/>
          </a:p>
        </p:txBody>
      </p:sp>
      <p:sp>
        <p:nvSpPr>
          <p:cNvPr id="63498" name="Oval 10"/>
          <p:cNvSpPr>
            <a:spLocks noChangeArrowheads="1"/>
          </p:cNvSpPr>
          <p:nvPr/>
        </p:nvSpPr>
        <p:spPr bwMode="auto">
          <a:xfrm>
            <a:off x="5829300" y="4519613"/>
            <a:ext cx="69850" cy="69850"/>
          </a:xfrm>
          <a:prstGeom prst="ellipse">
            <a:avLst/>
          </a:prstGeom>
          <a:solidFill>
            <a:schemeClr val="accent1"/>
          </a:solidFill>
          <a:ln w="9525">
            <a:solidFill>
              <a:schemeClr val="tx1"/>
            </a:solidFill>
            <a:round/>
            <a:headEnd/>
            <a:tailEnd/>
          </a:ln>
          <a:effectLst/>
        </p:spPr>
        <p:txBody>
          <a:bodyPr wrap="none" anchor="ctr"/>
          <a:lstStyle/>
          <a:p>
            <a:endParaRPr lang="el-GR"/>
          </a:p>
        </p:txBody>
      </p:sp>
      <p:sp>
        <p:nvSpPr>
          <p:cNvPr id="63499" name="Oval 11"/>
          <p:cNvSpPr>
            <a:spLocks noChangeArrowheads="1"/>
          </p:cNvSpPr>
          <p:nvPr/>
        </p:nvSpPr>
        <p:spPr bwMode="auto">
          <a:xfrm>
            <a:off x="5829300" y="5043488"/>
            <a:ext cx="69850" cy="69850"/>
          </a:xfrm>
          <a:prstGeom prst="ellipse">
            <a:avLst/>
          </a:prstGeom>
          <a:solidFill>
            <a:schemeClr val="accent1"/>
          </a:solidFill>
          <a:ln w="9525">
            <a:solidFill>
              <a:schemeClr val="tx1"/>
            </a:solidFill>
            <a:round/>
            <a:headEnd/>
            <a:tailEnd/>
          </a:ln>
          <a:effectLst/>
        </p:spPr>
        <p:txBody>
          <a:bodyPr wrap="none" anchor="ctr"/>
          <a:lstStyle/>
          <a:p>
            <a:endParaRPr lang="el-GR"/>
          </a:p>
        </p:txBody>
      </p:sp>
      <p:sp>
        <p:nvSpPr>
          <p:cNvPr id="63500" name="Oval 12"/>
          <p:cNvSpPr>
            <a:spLocks noChangeArrowheads="1"/>
          </p:cNvSpPr>
          <p:nvPr/>
        </p:nvSpPr>
        <p:spPr bwMode="auto">
          <a:xfrm>
            <a:off x="5829300" y="5364163"/>
            <a:ext cx="69850" cy="69850"/>
          </a:xfrm>
          <a:prstGeom prst="ellipse">
            <a:avLst/>
          </a:prstGeom>
          <a:solidFill>
            <a:schemeClr val="accent1"/>
          </a:solidFill>
          <a:ln w="9525">
            <a:solidFill>
              <a:schemeClr val="tx1"/>
            </a:solidFill>
            <a:round/>
            <a:headEnd/>
            <a:tailEnd/>
          </a:ln>
          <a:effectLst/>
        </p:spPr>
        <p:txBody>
          <a:bodyPr wrap="none" anchor="ctr"/>
          <a:lstStyle/>
          <a:p>
            <a:endParaRPr lang="el-G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4018" name="Picture 2"/>
          <p:cNvPicPr>
            <a:picLocks noChangeAspect="1" noChangeArrowheads="1"/>
          </p:cNvPicPr>
          <p:nvPr/>
        </p:nvPicPr>
        <p:blipFill>
          <a:blip r:embed="rId3" cstate="screen"/>
          <a:srcRect/>
          <a:stretch>
            <a:fillRect/>
          </a:stretch>
        </p:blipFill>
        <p:spPr bwMode="auto">
          <a:xfrm>
            <a:off x="2406650" y="341313"/>
            <a:ext cx="2112963" cy="2732087"/>
          </a:xfrm>
          <a:prstGeom prst="rect">
            <a:avLst/>
          </a:prstGeom>
          <a:noFill/>
          <a:ln w="12700">
            <a:solidFill>
              <a:schemeClr val="hlink"/>
            </a:solidFill>
            <a:miter lim="800000"/>
            <a:headEnd/>
            <a:tailEnd/>
          </a:ln>
        </p:spPr>
      </p:pic>
      <p:pic>
        <p:nvPicPr>
          <p:cNvPr id="214019" name="Picture 3"/>
          <p:cNvPicPr>
            <a:picLocks noChangeAspect="1" noChangeArrowheads="1"/>
          </p:cNvPicPr>
          <p:nvPr/>
        </p:nvPicPr>
        <p:blipFill>
          <a:blip r:embed="rId4" cstate="screen"/>
          <a:srcRect/>
          <a:stretch>
            <a:fillRect/>
          </a:stretch>
        </p:blipFill>
        <p:spPr bwMode="auto">
          <a:xfrm>
            <a:off x="88900" y="341313"/>
            <a:ext cx="2228850" cy="2732087"/>
          </a:xfrm>
          <a:prstGeom prst="rect">
            <a:avLst/>
          </a:prstGeom>
          <a:noFill/>
          <a:ln w="12700">
            <a:solidFill>
              <a:schemeClr val="hlink"/>
            </a:solidFill>
            <a:miter lim="800000"/>
            <a:headEnd/>
            <a:tailEnd/>
          </a:ln>
        </p:spPr>
      </p:pic>
      <p:pic>
        <p:nvPicPr>
          <p:cNvPr id="214021" name="Picture 5"/>
          <p:cNvPicPr>
            <a:picLocks noChangeAspect="1" noChangeArrowheads="1"/>
          </p:cNvPicPr>
          <p:nvPr/>
        </p:nvPicPr>
        <p:blipFill>
          <a:blip r:embed="rId5" cstate="screen"/>
          <a:srcRect/>
          <a:stretch>
            <a:fillRect/>
          </a:stretch>
        </p:blipFill>
        <p:spPr bwMode="auto">
          <a:xfrm>
            <a:off x="4608513" y="341313"/>
            <a:ext cx="2224087" cy="2728912"/>
          </a:xfrm>
          <a:prstGeom prst="rect">
            <a:avLst/>
          </a:prstGeom>
          <a:noFill/>
          <a:ln w="12700">
            <a:solidFill>
              <a:schemeClr val="hlink"/>
            </a:solidFill>
            <a:miter lim="800000"/>
            <a:headEnd/>
            <a:tailEnd/>
          </a:ln>
        </p:spPr>
      </p:pic>
      <p:pic>
        <p:nvPicPr>
          <p:cNvPr id="214022" name="Picture 6"/>
          <p:cNvPicPr>
            <a:picLocks noChangeAspect="1" noChangeArrowheads="1"/>
          </p:cNvPicPr>
          <p:nvPr/>
        </p:nvPicPr>
        <p:blipFill>
          <a:blip r:embed="rId6" cstate="screen"/>
          <a:srcRect/>
          <a:stretch>
            <a:fillRect/>
          </a:stretch>
        </p:blipFill>
        <p:spPr bwMode="auto">
          <a:xfrm>
            <a:off x="6921500" y="341313"/>
            <a:ext cx="2133600" cy="2727325"/>
          </a:xfrm>
          <a:prstGeom prst="rect">
            <a:avLst/>
          </a:prstGeom>
          <a:noFill/>
          <a:ln w="12700">
            <a:solidFill>
              <a:schemeClr val="hlink"/>
            </a:solidFill>
            <a:miter lim="800000"/>
            <a:headEnd/>
            <a:tailEnd/>
          </a:ln>
        </p:spPr>
      </p:pic>
      <p:sp>
        <p:nvSpPr>
          <p:cNvPr id="214023" name="Text Box 7"/>
          <p:cNvSpPr txBox="1">
            <a:spLocks noChangeArrowheads="1"/>
          </p:cNvSpPr>
          <p:nvPr/>
        </p:nvSpPr>
        <p:spPr bwMode="auto">
          <a:xfrm>
            <a:off x="325438" y="3548063"/>
            <a:ext cx="8493125" cy="2436812"/>
          </a:xfrm>
          <a:prstGeom prst="rect">
            <a:avLst/>
          </a:prstGeom>
          <a:noFill/>
          <a:ln w="9525">
            <a:noFill/>
            <a:miter lim="800000"/>
            <a:headEnd/>
            <a:tailEnd/>
          </a:ln>
          <a:effectLst/>
        </p:spPr>
        <p:txBody>
          <a:bodyPr wrap="none">
            <a:spAutoFit/>
          </a:bodyPr>
          <a:lstStyle/>
          <a:p>
            <a:pPr marL="268288" indent="-268288"/>
            <a:r>
              <a:rPr lang="el-GR" sz="2200"/>
              <a:t>Σε ποιον:</a:t>
            </a:r>
          </a:p>
          <a:p>
            <a:pPr marL="268288" indent="-268288">
              <a:buFontTx/>
              <a:buChar char="•"/>
            </a:pPr>
            <a:r>
              <a:rPr lang="el-GR" sz="2200"/>
              <a:t>οι αυχενικές εμφράξεις απαιτούν περισσότερη προσοχή;</a:t>
            </a:r>
          </a:p>
          <a:p>
            <a:pPr marL="268288" indent="-268288">
              <a:buFontTx/>
              <a:buChar char="•"/>
            </a:pPr>
            <a:r>
              <a:rPr lang="el-GR" sz="2200"/>
              <a:t>τα όρια προσθίων προσθετικών αποκαταστάσεων θα είναι πιο εμφανή;</a:t>
            </a:r>
          </a:p>
          <a:p>
            <a:pPr marL="268288" indent="-268288">
              <a:buFontTx/>
              <a:buChar char="•"/>
            </a:pPr>
            <a:r>
              <a:rPr lang="el-GR" sz="2200"/>
              <a:t>η στεφάνη στον 2</a:t>
            </a:r>
            <a:r>
              <a:rPr lang="el-GR" sz="2200" baseline="30000"/>
              <a:t>ο</a:t>
            </a:r>
            <a:r>
              <a:rPr lang="el-GR" sz="2200"/>
              <a:t> γομφίο θα ήταν προτιμότερη χωρίς πορσελάνη;</a:t>
            </a:r>
          </a:p>
          <a:p>
            <a:pPr marL="268288" indent="-268288">
              <a:buFontTx/>
              <a:buChar char="•"/>
            </a:pPr>
            <a:r>
              <a:rPr lang="el-GR" sz="2200"/>
              <a:t>η απώλεια οπισθίων δοντιών θα δημιουργούσε σημαντικά προβλήματα;</a:t>
            </a:r>
          </a:p>
          <a:p>
            <a:pPr marL="268288" indent="-268288">
              <a:buFontTx/>
              <a:buChar char="•"/>
            </a:pPr>
            <a:r>
              <a:rPr lang="el-GR" sz="2200"/>
              <a:t>υπάρχει κίνδυνος περιοδοντικών προβλημάτων των άνω προσθίων;</a:t>
            </a:r>
          </a:p>
          <a:p>
            <a:pPr marL="268288" indent="-268288">
              <a:buFontTx/>
              <a:buChar char="•"/>
            </a:pPr>
            <a:r>
              <a:rPr lang="el-GR" sz="2200"/>
              <a:t>υπάρχει κίνδυνος τραυματισμού των άνω προσθίων;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402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402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402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1402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1402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1402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1402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02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6" name="Picture 16"/>
          <p:cNvPicPr>
            <a:picLocks noChangeAspect="1" noChangeArrowheads="1"/>
          </p:cNvPicPr>
          <p:nvPr/>
        </p:nvPicPr>
        <p:blipFill>
          <a:blip r:embed="rId3" cstate="screen"/>
          <a:srcRect/>
          <a:stretch>
            <a:fillRect/>
          </a:stretch>
        </p:blipFill>
        <p:spPr bwMode="auto">
          <a:xfrm>
            <a:off x="4237038" y="1187450"/>
            <a:ext cx="4370387" cy="5464175"/>
          </a:xfrm>
          <a:prstGeom prst="rect">
            <a:avLst/>
          </a:prstGeom>
          <a:noFill/>
          <a:ln w="12700">
            <a:solidFill>
              <a:schemeClr val="hlink"/>
            </a:solidFill>
            <a:miter lim="800000"/>
            <a:headEnd/>
            <a:tailEnd/>
          </a:ln>
        </p:spPr>
      </p:pic>
      <p:sp>
        <p:nvSpPr>
          <p:cNvPr id="71684" name="Rectangle 4"/>
          <p:cNvSpPr>
            <a:spLocks noGrp="1" noChangeArrowheads="1"/>
          </p:cNvSpPr>
          <p:nvPr>
            <p:ph type="title"/>
          </p:nvPr>
        </p:nvSpPr>
        <p:spPr/>
        <p:txBody>
          <a:bodyPr/>
          <a:lstStyle/>
          <a:p>
            <a:r>
              <a:rPr lang="el-GR"/>
              <a:t>Συμμετρία</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p:cNvPicPr>
            <a:picLocks noChangeAspect="1" noChangeArrowheads="1"/>
          </p:cNvPicPr>
          <p:nvPr/>
        </p:nvPicPr>
        <p:blipFill>
          <a:blip r:embed="rId3" cstate="screen"/>
          <a:srcRect/>
          <a:stretch>
            <a:fillRect/>
          </a:stretch>
        </p:blipFill>
        <p:spPr bwMode="auto">
          <a:xfrm>
            <a:off x="4237038" y="1187450"/>
            <a:ext cx="4370387" cy="5464175"/>
          </a:xfrm>
          <a:prstGeom prst="rect">
            <a:avLst/>
          </a:prstGeom>
          <a:noFill/>
          <a:ln w="12700">
            <a:solidFill>
              <a:schemeClr val="hlink"/>
            </a:solidFill>
            <a:miter lim="800000"/>
            <a:headEnd/>
            <a:tailEnd/>
          </a:ln>
        </p:spPr>
      </p:pic>
      <p:sp>
        <p:nvSpPr>
          <p:cNvPr id="73731" name="Line 3"/>
          <p:cNvSpPr>
            <a:spLocks noChangeShapeType="1"/>
          </p:cNvSpPr>
          <p:nvPr/>
        </p:nvSpPr>
        <p:spPr bwMode="auto">
          <a:xfrm>
            <a:off x="6432550" y="2868613"/>
            <a:ext cx="0" cy="3587750"/>
          </a:xfrm>
          <a:prstGeom prst="line">
            <a:avLst/>
          </a:prstGeom>
          <a:noFill/>
          <a:ln w="38100">
            <a:solidFill>
              <a:srgbClr val="FFCC00"/>
            </a:solidFill>
            <a:prstDash val="sysDot"/>
            <a:round/>
            <a:headEnd/>
            <a:tailEnd/>
          </a:ln>
          <a:effectLst/>
        </p:spPr>
        <p:txBody>
          <a:bodyPr/>
          <a:lstStyle/>
          <a:p>
            <a:endParaRPr lang="el-GR"/>
          </a:p>
        </p:txBody>
      </p:sp>
      <p:sp>
        <p:nvSpPr>
          <p:cNvPr id="73732" name="Rectangle 4"/>
          <p:cNvSpPr>
            <a:spLocks noGrp="1" noChangeArrowheads="1"/>
          </p:cNvSpPr>
          <p:nvPr>
            <p:ph type="title"/>
          </p:nvPr>
        </p:nvSpPr>
        <p:spPr/>
        <p:txBody>
          <a:bodyPr/>
          <a:lstStyle/>
          <a:p>
            <a:r>
              <a:rPr lang="el-GR"/>
              <a:t>Συμμετρία</a:t>
            </a:r>
          </a:p>
        </p:txBody>
      </p:sp>
      <p:sp>
        <p:nvSpPr>
          <p:cNvPr id="73733" name="Oval 5"/>
          <p:cNvSpPr>
            <a:spLocks noChangeArrowheads="1"/>
          </p:cNvSpPr>
          <p:nvPr/>
        </p:nvSpPr>
        <p:spPr bwMode="auto">
          <a:xfrm>
            <a:off x="6399213" y="4714875"/>
            <a:ext cx="69850" cy="69850"/>
          </a:xfrm>
          <a:prstGeom prst="ellipse">
            <a:avLst/>
          </a:prstGeom>
          <a:solidFill>
            <a:schemeClr val="accent1"/>
          </a:solidFill>
          <a:ln w="9525">
            <a:solidFill>
              <a:schemeClr val="tx1"/>
            </a:solidFill>
            <a:round/>
            <a:headEnd/>
            <a:tailEnd/>
          </a:ln>
          <a:effectLst/>
        </p:spPr>
        <p:txBody>
          <a:bodyPr wrap="none" anchor="ctr"/>
          <a:lstStyle/>
          <a:p>
            <a:endParaRPr lang="el-GR"/>
          </a:p>
        </p:txBody>
      </p:sp>
      <p:sp>
        <p:nvSpPr>
          <p:cNvPr id="73734" name="Oval 6"/>
          <p:cNvSpPr>
            <a:spLocks noChangeArrowheads="1"/>
          </p:cNvSpPr>
          <p:nvPr/>
        </p:nvSpPr>
        <p:spPr bwMode="auto">
          <a:xfrm>
            <a:off x="6500813" y="5819775"/>
            <a:ext cx="69850" cy="69850"/>
          </a:xfrm>
          <a:prstGeom prst="ellipse">
            <a:avLst/>
          </a:prstGeom>
          <a:solidFill>
            <a:schemeClr val="accent1"/>
          </a:solidFill>
          <a:ln w="9525">
            <a:solidFill>
              <a:schemeClr val="tx1"/>
            </a:solidFill>
            <a:round/>
            <a:headEnd/>
            <a:tailEnd/>
          </a:ln>
          <a:effectLst/>
        </p:spPr>
        <p:txBody>
          <a:bodyPr wrap="none" anchor="ctr"/>
          <a:lstStyle/>
          <a:p>
            <a:endParaRPr lang="el-GR"/>
          </a:p>
        </p:txBody>
      </p:sp>
      <p:sp>
        <p:nvSpPr>
          <p:cNvPr id="73735" name="Oval 7"/>
          <p:cNvSpPr>
            <a:spLocks noChangeArrowheads="1"/>
          </p:cNvSpPr>
          <p:nvPr/>
        </p:nvSpPr>
        <p:spPr bwMode="auto">
          <a:xfrm>
            <a:off x="6403975" y="3821113"/>
            <a:ext cx="69850" cy="69850"/>
          </a:xfrm>
          <a:prstGeom prst="ellipse">
            <a:avLst/>
          </a:prstGeom>
          <a:solidFill>
            <a:schemeClr val="accent1"/>
          </a:solidFill>
          <a:ln w="9525">
            <a:solidFill>
              <a:schemeClr val="tx1"/>
            </a:solidFill>
            <a:round/>
            <a:headEnd/>
            <a:tailEnd/>
          </a:ln>
          <a:effectLst/>
        </p:spPr>
        <p:txBody>
          <a:bodyPr wrap="none" anchor="ctr"/>
          <a:lstStyle/>
          <a:p>
            <a:endParaRPr lang="el-GR"/>
          </a:p>
        </p:txBody>
      </p:sp>
      <p:sp>
        <p:nvSpPr>
          <p:cNvPr id="73736" name="Oval 8"/>
          <p:cNvSpPr>
            <a:spLocks noChangeArrowheads="1"/>
          </p:cNvSpPr>
          <p:nvPr/>
        </p:nvSpPr>
        <p:spPr bwMode="auto">
          <a:xfrm>
            <a:off x="6394450" y="4473575"/>
            <a:ext cx="69850" cy="69850"/>
          </a:xfrm>
          <a:prstGeom prst="ellipse">
            <a:avLst/>
          </a:prstGeom>
          <a:solidFill>
            <a:schemeClr val="accent1"/>
          </a:solidFill>
          <a:ln w="9525">
            <a:solidFill>
              <a:schemeClr val="tx1"/>
            </a:solidFill>
            <a:round/>
            <a:headEnd/>
            <a:tailEnd/>
          </a:ln>
          <a:effectLst/>
        </p:spPr>
        <p:txBody>
          <a:bodyPr wrap="none" anchor="ctr"/>
          <a:lstStyle/>
          <a:p>
            <a:endParaRPr lang="el-GR"/>
          </a:p>
        </p:txBody>
      </p:sp>
      <p:sp>
        <p:nvSpPr>
          <p:cNvPr id="73737" name="Oval 9"/>
          <p:cNvSpPr>
            <a:spLocks noChangeArrowheads="1"/>
          </p:cNvSpPr>
          <p:nvPr/>
        </p:nvSpPr>
        <p:spPr bwMode="auto">
          <a:xfrm>
            <a:off x="6416675" y="4922838"/>
            <a:ext cx="69850" cy="69850"/>
          </a:xfrm>
          <a:prstGeom prst="ellipse">
            <a:avLst/>
          </a:prstGeom>
          <a:solidFill>
            <a:schemeClr val="accent1"/>
          </a:solidFill>
          <a:ln w="9525">
            <a:solidFill>
              <a:schemeClr val="tx1"/>
            </a:solidFill>
            <a:round/>
            <a:headEnd/>
            <a:tailEnd/>
          </a:ln>
          <a:effectLst/>
        </p:spPr>
        <p:txBody>
          <a:bodyPr wrap="none" anchor="ctr"/>
          <a:lstStyle/>
          <a:p>
            <a:endParaRPr lang="el-GR"/>
          </a:p>
        </p:txBody>
      </p:sp>
      <p:sp>
        <p:nvSpPr>
          <p:cNvPr id="73738" name="Oval 10"/>
          <p:cNvSpPr>
            <a:spLocks noChangeArrowheads="1"/>
          </p:cNvSpPr>
          <p:nvPr/>
        </p:nvSpPr>
        <p:spPr bwMode="auto">
          <a:xfrm>
            <a:off x="6442075" y="5392738"/>
            <a:ext cx="69850" cy="69850"/>
          </a:xfrm>
          <a:prstGeom prst="ellipse">
            <a:avLst/>
          </a:prstGeom>
          <a:solidFill>
            <a:schemeClr val="accent1"/>
          </a:solidFill>
          <a:ln w="9525">
            <a:solidFill>
              <a:schemeClr val="tx1"/>
            </a:solidFill>
            <a:round/>
            <a:headEnd/>
            <a:tailEnd/>
          </a:ln>
          <a:effectLst/>
        </p:spPr>
        <p:txBody>
          <a:bodyPr wrap="none" anchor="ctr"/>
          <a:lstStyle/>
          <a:p>
            <a:endParaRPr lang="el-GR"/>
          </a:p>
        </p:txBody>
      </p:sp>
      <p:sp>
        <p:nvSpPr>
          <p:cNvPr id="73739" name="Line 11"/>
          <p:cNvSpPr>
            <a:spLocks noChangeShapeType="1"/>
          </p:cNvSpPr>
          <p:nvPr/>
        </p:nvSpPr>
        <p:spPr bwMode="auto">
          <a:xfrm>
            <a:off x="4881563" y="3881438"/>
            <a:ext cx="2976562" cy="0"/>
          </a:xfrm>
          <a:prstGeom prst="line">
            <a:avLst/>
          </a:prstGeom>
          <a:noFill/>
          <a:ln w="38100">
            <a:solidFill>
              <a:srgbClr val="FFCC00"/>
            </a:solidFill>
            <a:prstDash val="sysDot"/>
            <a:round/>
            <a:headEnd/>
            <a:tailEnd/>
          </a:ln>
          <a:effectLst/>
        </p:spPr>
        <p:txBody>
          <a:bodyPr/>
          <a:lstStyle/>
          <a:p>
            <a:endParaRPr lang="el-G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8" name="Picture 2"/>
          <p:cNvPicPr>
            <a:picLocks noChangeAspect="1" noChangeArrowheads="1"/>
          </p:cNvPicPr>
          <p:nvPr/>
        </p:nvPicPr>
        <p:blipFill>
          <a:blip r:embed="rId3" cstate="screen"/>
          <a:srcRect/>
          <a:stretch>
            <a:fillRect/>
          </a:stretch>
        </p:blipFill>
        <p:spPr bwMode="auto">
          <a:xfrm>
            <a:off x="4237038" y="1187450"/>
            <a:ext cx="4370387" cy="5464175"/>
          </a:xfrm>
          <a:prstGeom prst="rect">
            <a:avLst/>
          </a:prstGeom>
          <a:noFill/>
          <a:ln w="12700">
            <a:solidFill>
              <a:schemeClr val="hlink"/>
            </a:solidFill>
            <a:miter lim="800000"/>
            <a:headEnd/>
            <a:tailEnd/>
          </a:ln>
        </p:spPr>
      </p:pic>
      <p:sp>
        <p:nvSpPr>
          <p:cNvPr id="126979" name="Line 3"/>
          <p:cNvSpPr>
            <a:spLocks noChangeShapeType="1"/>
          </p:cNvSpPr>
          <p:nvPr/>
        </p:nvSpPr>
        <p:spPr bwMode="auto">
          <a:xfrm>
            <a:off x="6432550" y="2868613"/>
            <a:ext cx="0" cy="3587750"/>
          </a:xfrm>
          <a:prstGeom prst="line">
            <a:avLst/>
          </a:prstGeom>
          <a:noFill/>
          <a:ln w="38100">
            <a:solidFill>
              <a:srgbClr val="FFCC00"/>
            </a:solidFill>
            <a:prstDash val="sysDot"/>
            <a:round/>
            <a:headEnd/>
            <a:tailEnd/>
          </a:ln>
          <a:effectLst/>
        </p:spPr>
        <p:txBody>
          <a:bodyPr/>
          <a:lstStyle/>
          <a:p>
            <a:endParaRPr lang="el-GR"/>
          </a:p>
        </p:txBody>
      </p:sp>
      <p:sp>
        <p:nvSpPr>
          <p:cNvPr id="126980" name="Rectangle 4"/>
          <p:cNvSpPr>
            <a:spLocks noGrp="1" noChangeArrowheads="1"/>
          </p:cNvSpPr>
          <p:nvPr>
            <p:ph type="title"/>
          </p:nvPr>
        </p:nvSpPr>
        <p:spPr/>
        <p:txBody>
          <a:bodyPr/>
          <a:lstStyle/>
          <a:p>
            <a:r>
              <a:rPr lang="el-GR"/>
              <a:t>Συμμετρία</a:t>
            </a:r>
          </a:p>
        </p:txBody>
      </p:sp>
      <p:sp>
        <p:nvSpPr>
          <p:cNvPr id="126981" name="Oval 5"/>
          <p:cNvSpPr>
            <a:spLocks noChangeArrowheads="1"/>
          </p:cNvSpPr>
          <p:nvPr/>
        </p:nvSpPr>
        <p:spPr bwMode="auto">
          <a:xfrm>
            <a:off x="6399213" y="4714875"/>
            <a:ext cx="69850" cy="69850"/>
          </a:xfrm>
          <a:prstGeom prst="ellipse">
            <a:avLst/>
          </a:prstGeom>
          <a:solidFill>
            <a:schemeClr val="accent1"/>
          </a:solidFill>
          <a:ln w="9525">
            <a:solidFill>
              <a:schemeClr val="tx1"/>
            </a:solidFill>
            <a:round/>
            <a:headEnd/>
            <a:tailEnd/>
          </a:ln>
          <a:effectLst/>
        </p:spPr>
        <p:txBody>
          <a:bodyPr wrap="none" anchor="ctr"/>
          <a:lstStyle/>
          <a:p>
            <a:endParaRPr lang="el-GR"/>
          </a:p>
        </p:txBody>
      </p:sp>
      <p:sp>
        <p:nvSpPr>
          <p:cNvPr id="126982" name="Oval 6"/>
          <p:cNvSpPr>
            <a:spLocks noChangeArrowheads="1"/>
          </p:cNvSpPr>
          <p:nvPr/>
        </p:nvSpPr>
        <p:spPr bwMode="auto">
          <a:xfrm>
            <a:off x="6500813" y="5819775"/>
            <a:ext cx="69850" cy="69850"/>
          </a:xfrm>
          <a:prstGeom prst="ellipse">
            <a:avLst/>
          </a:prstGeom>
          <a:solidFill>
            <a:schemeClr val="accent1"/>
          </a:solidFill>
          <a:ln w="9525">
            <a:solidFill>
              <a:schemeClr val="tx1"/>
            </a:solidFill>
            <a:round/>
            <a:headEnd/>
            <a:tailEnd/>
          </a:ln>
          <a:effectLst/>
        </p:spPr>
        <p:txBody>
          <a:bodyPr wrap="none" anchor="ctr"/>
          <a:lstStyle/>
          <a:p>
            <a:endParaRPr lang="el-GR"/>
          </a:p>
        </p:txBody>
      </p:sp>
      <p:sp>
        <p:nvSpPr>
          <p:cNvPr id="126983" name="Oval 7"/>
          <p:cNvSpPr>
            <a:spLocks noChangeArrowheads="1"/>
          </p:cNvSpPr>
          <p:nvPr/>
        </p:nvSpPr>
        <p:spPr bwMode="auto">
          <a:xfrm>
            <a:off x="6403975" y="3821113"/>
            <a:ext cx="69850" cy="69850"/>
          </a:xfrm>
          <a:prstGeom prst="ellipse">
            <a:avLst/>
          </a:prstGeom>
          <a:solidFill>
            <a:schemeClr val="accent1"/>
          </a:solidFill>
          <a:ln w="9525">
            <a:solidFill>
              <a:schemeClr val="tx1"/>
            </a:solidFill>
            <a:round/>
            <a:headEnd/>
            <a:tailEnd/>
          </a:ln>
          <a:effectLst/>
        </p:spPr>
        <p:txBody>
          <a:bodyPr wrap="none" anchor="ctr"/>
          <a:lstStyle/>
          <a:p>
            <a:endParaRPr lang="el-GR"/>
          </a:p>
        </p:txBody>
      </p:sp>
      <p:sp>
        <p:nvSpPr>
          <p:cNvPr id="126984" name="Oval 8"/>
          <p:cNvSpPr>
            <a:spLocks noChangeArrowheads="1"/>
          </p:cNvSpPr>
          <p:nvPr/>
        </p:nvSpPr>
        <p:spPr bwMode="auto">
          <a:xfrm>
            <a:off x="6394450" y="4473575"/>
            <a:ext cx="69850" cy="69850"/>
          </a:xfrm>
          <a:prstGeom prst="ellipse">
            <a:avLst/>
          </a:prstGeom>
          <a:solidFill>
            <a:schemeClr val="accent1"/>
          </a:solidFill>
          <a:ln w="9525">
            <a:solidFill>
              <a:schemeClr val="tx1"/>
            </a:solidFill>
            <a:round/>
            <a:headEnd/>
            <a:tailEnd/>
          </a:ln>
          <a:effectLst/>
        </p:spPr>
        <p:txBody>
          <a:bodyPr wrap="none" anchor="ctr"/>
          <a:lstStyle/>
          <a:p>
            <a:endParaRPr lang="el-GR"/>
          </a:p>
        </p:txBody>
      </p:sp>
      <p:sp>
        <p:nvSpPr>
          <p:cNvPr id="126985" name="Oval 9"/>
          <p:cNvSpPr>
            <a:spLocks noChangeArrowheads="1"/>
          </p:cNvSpPr>
          <p:nvPr/>
        </p:nvSpPr>
        <p:spPr bwMode="auto">
          <a:xfrm>
            <a:off x="6416675" y="4922838"/>
            <a:ext cx="69850" cy="69850"/>
          </a:xfrm>
          <a:prstGeom prst="ellipse">
            <a:avLst/>
          </a:prstGeom>
          <a:solidFill>
            <a:schemeClr val="accent1"/>
          </a:solidFill>
          <a:ln w="9525">
            <a:solidFill>
              <a:schemeClr val="tx1"/>
            </a:solidFill>
            <a:round/>
            <a:headEnd/>
            <a:tailEnd/>
          </a:ln>
          <a:effectLst/>
        </p:spPr>
        <p:txBody>
          <a:bodyPr wrap="none" anchor="ctr"/>
          <a:lstStyle/>
          <a:p>
            <a:endParaRPr lang="el-GR"/>
          </a:p>
        </p:txBody>
      </p:sp>
      <p:sp>
        <p:nvSpPr>
          <p:cNvPr id="126986" name="Oval 10"/>
          <p:cNvSpPr>
            <a:spLocks noChangeArrowheads="1"/>
          </p:cNvSpPr>
          <p:nvPr/>
        </p:nvSpPr>
        <p:spPr bwMode="auto">
          <a:xfrm>
            <a:off x="6442075" y="5392738"/>
            <a:ext cx="69850" cy="69850"/>
          </a:xfrm>
          <a:prstGeom prst="ellipse">
            <a:avLst/>
          </a:prstGeom>
          <a:solidFill>
            <a:schemeClr val="accent1"/>
          </a:solidFill>
          <a:ln w="9525">
            <a:solidFill>
              <a:schemeClr val="tx1"/>
            </a:solidFill>
            <a:round/>
            <a:headEnd/>
            <a:tailEnd/>
          </a:ln>
          <a:effectLst/>
        </p:spPr>
        <p:txBody>
          <a:bodyPr wrap="none" anchor="ctr"/>
          <a:lstStyle/>
          <a:p>
            <a:endParaRPr lang="el-GR"/>
          </a:p>
        </p:txBody>
      </p:sp>
      <p:sp>
        <p:nvSpPr>
          <p:cNvPr id="126987" name="Line 11"/>
          <p:cNvSpPr>
            <a:spLocks noChangeShapeType="1"/>
          </p:cNvSpPr>
          <p:nvPr/>
        </p:nvSpPr>
        <p:spPr bwMode="auto">
          <a:xfrm>
            <a:off x="4881563" y="3881438"/>
            <a:ext cx="2976562" cy="0"/>
          </a:xfrm>
          <a:prstGeom prst="line">
            <a:avLst/>
          </a:prstGeom>
          <a:noFill/>
          <a:ln w="38100">
            <a:solidFill>
              <a:srgbClr val="FFCC00"/>
            </a:solidFill>
            <a:prstDash val="sysDot"/>
            <a:round/>
            <a:headEnd/>
            <a:tailEnd/>
          </a:ln>
          <a:effectLst/>
        </p:spPr>
        <p:txBody>
          <a:bodyPr/>
          <a:lstStyle/>
          <a:p>
            <a:endParaRPr lang="el-GR"/>
          </a:p>
        </p:txBody>
      </p:sp>
      <p:sp>
        <p:nvSpPr>
          <p:cNvPr id="126988" name="Line 12"/>
          <p:cNvSpPr>
            <a:spLocks noChangeShapeType="1"/>
          </p:cNvSpPr>
          <p:nvPr/>
        </p:nvSpPr>
        <p:spPr bwMode="auto">
          <a:xfrm flipV="1">
            <a:off x="4633913" y="5070475"/>
            <a:ext cx="3721100" cy="236538"/>
          </a:xfrm>
          <a:prstGeom prst="line">
            <a:avLst/>
          </a:prstGeom>
          <a:noFill/>
          <a:ln w="38100">
            <a:solidFill>
              <a:srgbClr val="FFCC00"/>
            </a:solidFill>
            <a:round/>
            <a:headEnd/>
            <a:tailEnd/>
          </a:ln>
          <a:effectLst/>
        </p:spPr>
        <p:txBody>
          <a:bodyPr/>
          <a:lstStyle/>
          <a:p>
            <a:endParaRPr lang="el-G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p:cNvPicPr>
            <a:picLocks noChangeAspect="1" noChangeArrowheads="1"/>
          </p:cNvPicPr>
          <p:nvPr/>
        </p:nvPicPr>
        <p:blipFill>
          <a:blip r:embed="rId3" cstate="screen"/>
          <a:srcRect/>
          <a:stretch>
            <a:fillRect/>
          </a:stretch>
        </p:blipFill>
        <p:spPr bwMode="auto">
          <a:xfrm>
            <a:off x="4237038" y="1187450"/>
            <a:ext cx="4370387" cy="5464175"/>
          </a:xfrm>
          <a:prstGeom prst="rect">
            <a:avLst/>
          </a:prstGeom>
          <a:noFill/>
          <a:ln w="12700">
            <a:solidFill>
              <a:schemeClr val="hlink"/>
            </a:solidFill>
            <a:miter lim="800000"/>
            <a:headEnd/>
            <a:tailEnd/>
          </a:ln>
        </p:spPr>
      </p:pic>
      <p:sp>
        <p:nvSpPr>
          <p:cNvPr id="75779" name="Line 3"/>
          <p:cNvSpPr>
            <a:spLocks noChangeShapeType="1"/>
          </p:cNvSpPr>
          <p:nvPr/>
        </p:nvSpPr>
        <p:spPr bwMode="auto">
          <a:xfrm>
            <a:off x="6432550" y="2868613"/>
            <a:ext cx="0" cy="3587750"/>
          </a:xfrm>
          <a:prstGeom prst="line">
            <a:avLst/>
          </a:prstGeom>
          <a:noFill/>
          <a:ln w="38100">
            <a:solidFill>
              <a:srgbClr val="FFCC00"/>
            </a:solidFill>
            <a:prstDash val="sysDot"/>
            <a:round/>
            <a:headEnd/>
            <a:tailEnd/>
          </a:ln>
          <a:effectLst/>
        </p:spPr>
        <p:txBody>
          <a:bodyPr/>
          <a:lstStyle/>
          <a:p>
            <a:endParaRPr lang="el-GR"/>
          </a:p>
        </p:txBody>
      </p:sp>
      <p:sp>
        <p:nvSpPr>
          <p:cNvPr id="75780" name="Rectangle 4"/>
          <p:cNvSpPr>
            <a:spLocks noGrp="1" noChangeArrowheads="1"/>
          </p:cNvSpPr>
          <p:nvPr>
            <p:ph type="title"/>
          </p:nvPr>
        </p:nvSpPr>
        <p:spPr/>
        <p:txBody>
          <a:bodyPr/>
          <a:lstStyle/>
          <a:p>
            <a:r>
              <a:rPr lang="el-GR"/>
              <a:t>Συμμετρία</a:t>
            </a:r>
          </a:p>
        </p:txBody>
      </p:sp>
      <p:sp>
        <p:nvSpPr>
          <p:cNvPr id="75781" name="Oval 5"/>
          <p:cNvSpPr>
            <a:spLocks noChangeArrowheads="1"/>
          </p:cNvSpPr>
          <p:nvPr/>
        </p:nvSpPr>
        <p:spPr bwMode="auto">
          <a:xfrm>
            <a:off x="6399213" y="4714875"/>
            <a:ext cx="69850" cy="69850"/>
          </a:xfrm>
          <a:prstGeom prst="ellipse">
            <a:avLst/>
          </a:prstGeom>
          <a:solidFill>
            <a:schemeClr val="accent1"/>
          </a:solidFill>
          <a:ln w="9525">
            <a:solidFill>
              <a:schemeClr val="tx1"/>
            </a:solidFill>
            <a:round/>
            <a:headEnd/>
            <a:tailEnd/>
          </a:ln>
          <a:effectLst/>
        </p:spPr>
        <p:txBody>
          <a:bodyPr wrap="none" anchor="ctr"/>
          <a:lstStyle/>
          <a:p>
            <a:endParaRPr lang="el-GR"/>
          </a:p>
        </p:txBody>
      </p:sp>
      <p:sp>
        <p:nvSpPr>
          <p:cNvPr id="75782" name="Oval 6"/>
          <p:cNvSpPr>
            <a:spLocks noChangeArrowheads="1"/>
          </p:cNvSpPr>
          <p:nvPr/>
        </p:nvSpPr>
        <p:spPr bwMode="auto">
          <a:xfrm>
            <a:off x="6500813" y="5819775"/>
            <a:ext cx="69850" cy="69850"/>
          </a:xfrm>
          <a:prstGeom prst="ellipse">
            <a:avLst/>
          </a:prstGeom>
          <a:solidFill>
            <a:schemeClr val="accent1"/>
          </a:solidFill>
          <a:ln w="9525">
            <a:solidFill>
              <a:schemeClr val="tx1"/>
            </a:solidFill>
            <a:round/>
            <a:headEnd/>
            <a:tailEnd/>
          </a:ln>
          <a:effectLst/>
        </p:spPr>
        <p:txBody>
          <a:bodyPr wrap="none" anchor="ctr"/>
          <a:lstStyle/>
          <a:p>
            <a:endParaRPr lang="el-GR"/>
          </a:p>
        </p:txBody>
      </p:sp>
      <p:sp>
        <p:nvSpPr>
          <p:cNvPr id="75783" name="Oval 7"/>
          <p:cNvSpPr>
            <a:spLocks noChangeArrowheads="1"/>
          </p:cNvSpPr>
          <p:nvPr/>
        </p:nvSpPr>
        <p:spPr bwMode="auto">
          <a:xfrm>
            <a:off x="6403975" y="3821113"/>
            <a:ext cx="69850" cy="69850"/>
          </a:xfrm>
          <a:prstGeom prst="ellipse">
            <a:avLst/>
          </a:prstGeom>
          <a:solidFill>
            <a:schemeClr val="accent1"/>
          </a:solidFill>
          <a:ln w="9525">
            <a:solidFill>
              <a:schemeClr val="tx1"/>
            </a:solidFill>
            <a:round/>
            <a:headEnd/>
            <a:tailEnd/>
          </a:ln>
          <a:effectLst/>
        </p:spPr>
        <p:txBody>
          <a:bodyPr wrap="none" anchor="ctr"/>
          <a:lstStyle/>
          <a:p>
            <a:endParaRPr lang="el-GR"/>
          </a:p>
        </p:txBody>
      </p:sp>
      <p:sp>
        <p:nvSpPr>
          <p:cNvPr id="75784" name="Oval 8"/>
          <p:cNvSpPr>
            <a:spLocks noChangeArrowheads="1"/>
          </p:cNvSpPr>
          <p:nvPr/>
        </p:nvSpPr>
        <p:spPr bwMode="auto">
          <a:xfrm>
            <a:off x="6394450" y="4473575"/>
            <a:ext cx="69850" cy="69850"/>
          </a:xfrm>
          <a:prstGeom prst="ellipse">
            <a:avLst/>
          </a:prstGeom>
          <a:solidFill>
            <a:schemeClr val="accent1"/>
          </a:solidFill>
          <a:ln w="9525">
            <a:solidFill>
              <a:schemeClr val="tx1"/>
            </a:solidFill>
            <a:round/>
            <a:headEnd/>
            <a:tailEnd/>
          </a:ln>
          <a:effectLst/>
        </p:spPr>
        <p:txBody>
          <a:bodyPr wrap="none" anchor="ctr"/>
          <a:lstStyle/>
          <a:p>
            <a:endParaRPr lang="el-GR"/>
          </a:p>
        </p:txBody>
      </p:sp>
      <p:sp>
        <p:nvSpPr>
          <p:cNvPr id="75785" name="Oval 9"/>
          <p:cNvSpPr>
            <a:spLocks noChangeArrowheads="1"/>
          </p:cNvSpPr>
          <p:nvPr/>
        </p:nvSpPr>
        <p:spPr bwMode="auto">
          <a:xfrm>
            <a:off x="6416675" y="4922838"/>
            <a:ext cx="69850" cy="69850"/>
          </a:xfrm>
          <a:prstGeom prst="ellipse">
            <a:avLst/>
          </a:prstGeom>
          <a:solidFill>
            <a:schemeClr val="accent1"/>
          </a:solidFill>
          <a:ln w="9525">
            <a:solidFill>
              <a:schemeClr val="tx1"/>
            </a:solidFill>
            <a:round/>
            <a:headEnd/>
            <a:tailEnd/>
          </a:ln>
          <a:effectLst/>
        </p:spPr>
        <p:txBody>
          <a:bodyPr wrap="none" anchor="ctr"/>
          <a:lstStyle/>
          <a:p>
            <a:endParaRPr lang="el-GR"/>
          </a:p>
        </p:txBody>
      </p:sp>
      <p:sp>
        <p:nvSpPr>
          <p:cNvPr id="75786" name="Oval 10"/>
          <p:cNvSpPr>
            <a:spLocks noChangeArrowheads="1"/>
          </p:cNvSpPr>
          <p:nvPr/>
        </p:nvSpPr>
        <p:spPr bwMode="auto">
          <a:xfrm>
            <a:off x="6442075" y="5392738"/>
            <a:ext cx="69850" cy="69850"/>
          </a:xfrm>
          <a:prstGeom prst="ellipse">
            <a:avLst/>
          </a:prstGeom>
          <a:solidFill>
            <a:schemeClr val="accent1"/>
          </a:solidFill>
          <a:ln w="9525">
            <a:solidFill>
              <a:schemeClr val="tx1"/>
            </a:solidFill>
            <a:round/>
            <a:headEnd/>
            <a:tailEnd/>
          </a:ln>
          <a:effectLst/>
        </p:spPr>
        <p:txBody>
          <a:bodyPr wrap="none" anchor="ctr"/>
          <a:lstStyle/>
          <a:p>
            <a:endParaRPr lang="el-GR"/>
          </a:p>
        </p:txBody>
      </p:sp>
      <p:sp>
        <p:nvSpPr>
          <p:cNvPr id="75787" name="Line 11"/>
          <p:cNvSpPr>
            <a:spLocks noChangeShapeType="1"/>
          </p:cNvSpPr>
          <p:nvPr/>
        </p:nvSpPr>
        <p:spPr bwMode="auto">
          <a:xfrm>
            <a:off x="4881563" y="3881438"/>
            <a:ext cx="2976562" cy="0"/>
          </a:xfrm>
          <a:prstGeom prst="line">
            <a:avLst/>
          </a:prstGeom>
          <a:noFill/>
          <a:ln w="38100">
            <a:solidFill>
              <a:srgbClr val="FFCC00"/>
            </a:solidFill>
            <a:prstDash val="sysDot"/>
            <a:round/>
            <a:headEnd/>
            <a:tailEnd/>
          </a:ln>
          <a:effectLst/>
        </p:spPr>
        <p:txBody>
          <a:bodyPr/>
          <a:lstStyle/>
          <a:p>
            <a:endParaRPr lang="el-GR"/>
          </a:p>
        </p:txBody>
      </p:sp>
      <p:pic>
        <p:nvPicPr>
          <p:cNvPr id="75788" name="Picture 12"/>
          <p:cNvPicPr>
            <a:picLocks noChangeAspect="1" noChangeArrowheads="1"/>
          </p:cNvPicPr>
          <p:nvPr/>
        </p:nvPicPr>
        <p:blipFill>
          <a:blip r:embed="rId4" cstate="screen"/>
          <a:srcRect/>
          <a:stretch>
            <a:fillRect/>
          </a:stretch>
        </p:blipFill>
        <p:spPr bwMode="auto">
          <a:xfrm>
            <a:off x="236538" y="3848100"/>
            <a:ext cx="3789362" cy="2187575"/>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4"/>
          <p:cNvSpPr>
            <a:spLocks noGrp="1" noChangeArrowheads="1"/>
          </p:cNvSpPr>
          <p:nvPr>
            <p:ph type="title"/>
          </p:nvPr>
        </p:nvSpPr>
        <p:spPr/>
        <p:txBody>
          <a:bodyPr/>
          <a:lstStyle/>
          <a:p>
            <a:r>
              <a:rPr lang="el-GR"/>
              <a:t>Πλάγια όψη - κυρτότητα</a:t>
            </a:r>
          </a:p>
        </p:txBody>
      </p:sp>
      <p:grpSp>
        <p:nvGrpSpPr>
          <p:cNvPr id="27653" name="Group 5"/>
          <p:cNvGrpSpPr>
            <a:grpSpLocks/>
          </p:cNvGrpSpPr>
          <p:nvPr/>
        </p:nvGrpSpPr>
        <p:grpSpPr bwMode="auto">
          <a:xfrm>
            <a:off x="393700" y="1847850"/>
            <a:ext cx="5281613" cy="4675188"/>
            <a:chOff x="1331" y="590"/>
            <a:chExt cx="3774" cy="3341"/>
          </a:xfrm>
        </p:grpSpPr>
        <p:pic>
          <p:nvPicPr>
            <p:cNvPr id="27654" name="Picture 6" descr="all97016"/>
            <p:cNvPicPr>
              <a:picLocks noChangeAspect="1" noChangeArrowheads="1"/>
            </p:cNvPicPr>
            <p:nvPr/>
          </p:nvPicPr>
          <p:blipFill>
            <a:blip r:embed="rId3" cstate="screen"/>
            <a:srcRect/>
            <a:stretch>
              <a:fillRect/>
            </a:stretch>
          </p:blipFill>
          <p:spPr bwMode="auto">
            <a:xfrm>
              <a:off x="1331" y="590"/>
              <a:ext cx="3774" cy="3341"/>
            </a:xfrm>
            <a:prstGeom prst="rect">
              <a:avLst/>
            </a:prstGeom>
            <a:noFill/>
          </p:spPr>
        </p:pic>
        <p:grpSp>
          <p:nvGrpSpPr>
            <p:cNvPr id="27655" name="Group 7"/>
            <p:cNvGrpSpPr>
              <a:grpSpLocks/>
            </p:cNvGrpSpPr>
            <p:nvPr/>
          </p:nvGrpSpPr>
          <p:grpSpPr bwMode="auto">
            <a:xfrm rot="-170514">
              <a:off x="2332" y="1548"/>
              <a:ext cx="2549" cy="2340"/>
              <a:chOff x="2066" y="1786"/>
              <a:chExt cx="2549" cy="2340"/>
            </a:xfrm>
          </p:grpSpPr>
          <p:sp>
            <p:nvSpPr>
              <p:cNvPr id="27656" name="Rectangle 8"/>
              <p:cNvSpPr>
                <a:spLocks noChangeArrowheads="1"/>
              </p:cNvSpPr>
              <p:nvPr/>
            </p:nvSpPr>
            <p:spPr bwMode="auto">
              <a:xfrm>
                <a:off x="3981" y="2484"/>
                <a:ext cx="152" cy="152"/>
              </a:xfrm>
              <a:prstGeom prst="rect">
                <a:avLst/>
              </a:prstGeom>
              <a:noFill/>
              <a:ln w="28575">
                <a:solidFill>
                  <a:srgbClr val="FF6600"/>
                </a:solidFill>
                <a:miter lim="800000"/>
                <a:headEnd/>
                <a:tailEnd/>
              </a:ln>
              <a:effectLst/>
            </p:spPr>
            <p:txBody>
              <a:bodyPr wrap="none" anchor="ctr"/>
              <a:lstStyle/>
              <a:p>
                <a:endParaRPr lang="el-GR"/>
              </a:p>
            </p:txBody>
          </p:sp>
          <p:sp>
            <p:nvSpPr>
              <p:cNvPr id="27657" name="Line 9"/>
              <p:cNvSpPr>
                <a:spLocks noChangeShapeType="1"/>
              </p:cNvSpPr>
              <p:nvPr/>
            </p:nvSpPr>
            <p:spPr bwMode="auto">
              <a:xfrm>
                <a:off x="2066" y="2484"/>
                <a:ext cx="2549" cy="0"/>
              </a:xfrm>
              <a:prstGeom prst="line">
                <a:avLst/>
              </a:prstGeom>
              <a:noFill/>
              <a:ln w="38100">
                <a:solidFill>
                  <a:srgbClr val="FFCC00"/>
                </a:solidFill>
                <a:round/>
                <a:headEnd/>
                <a:tailEnd/>
              </a:ln>
              <a:effectLst/>
            </p:spPr>
            <p:txBody>
              <a:bodyPr/>
              <a:lstStyle/>
              <a:p>
                <a:endParaRPr lang="el-GR"/>
              </a:p>
            </p:txBody>
          </p:sp>
          <p:sp>
            <p:nvSpPr>
              <p:cNvPr id="27658" name="Line 10"/>
              <p:cNvSpPr>
                <a:spLocks noChangeShapeType="1"/>
              </p:cNvSpPr>
              <p:nvPr/>
            </p:nvSpPr>
            <p:spPr bwMode="auto">
              <a:xfrm>
                <a:off x="4133" y="1786"/>
                <a:ext cx="0" cy="2340"/>
              </a:xfrm>
              <a:prstGeom prst="line">
                <a:avLst/>
              </a:prstGeom>
              <a:noFill/>
              <a:ln w="38100">
                <a:solidFill>
                  <a:srgbClr val="FFCC00"/>
                </a:solidFill>
                <a:round/>
                <a:headEnd/>
                <a:tailEnd/>
              </a:ln>
              <a:effectLst/>
            </p:spPr>
            <p:txBody>
              <a:bodyPr/>
              <a:lstStyle/>
              <a:p>
                <a:endParaRPr lang="el-GR"/>
              </a:p>
            </p:txBody>
          </p:sp>
        </p:grpSp>
      </p:grpSp>
      <p:sp>
        <p:nvSpPr>
          <p:cNvPr id="27659" name="Text Box 11"/>
          <p:cNvSpPr txBox="1">
            <a:spLocks noChangeArrowheads="1"/>
          </p:cNvSpPr>
          <p:nvPr/>
        </p:nvSpPr>
        <p:spPr bwMode="auto">
          <a:xfrm>
            <a:off x="404813" y="1825625"/>
            <a:ext cx="2892425" cy="1066800"/>
          </a:xfrm>
          <a:prstGeom prst="rect">
            <a:avLst/>
          </a:prstGeom>
          <a:noFill/>
          <a:ln w="9525">
            <a:noFill/>
            <a:miter lim="800000"/>
            <a:headEnd/>
            <a:tailEnd/>
          </a:ln>
          <a:effectLst/>
        </p:spPr>
        <p:txBody>
          <a:bodyPr wrap="none">
            <a:spAutoFit/>
          </a:bodyPr>
          <a:lstStyle/>
          <a:p>
            <a:pPr marL="263525" indent="-263525"/>
            <a:r>
              <a:rPr lang="el-GR">
                <a:solidFill>
                  <a:schemeClr val="bg1"/>
                </a:solidFill>
              </a:rPr>
              <a:t>Σκελετικά επίπεδα:</a:t>
            </a:r>
          </a:p>
          <a:p>
            <a:pPr marL="263525" indent="-263525">
              <a:buFontTx/>
              <a:buChar char="•"/>
            </a:pPr>
            <a:r>
              <a:rPr lang="el-GR" sz="2000">
                <a:solidFill>
                  <a:schemeClr val="bg1"/>
                </a:solidFill>
              </a:rPr>
              <a:t>Επίπεδο Φραγκφούρτης</a:t>
            </a:r>
          </a:p>
          <a:p>
            <a:pPr marL="263525" indent="-263525">
              <a:buFontTx/>
              <a:buChar char="•"/>
            </a:pPr>
            <a:r>
              <a:rPr lang="el-GR" sz="2000">
                <a:solidFill>
                  <a:schemeClr val="bg1"/>
                </a:solidFill>
              </a:rPr>
              <a:t>Επίπεδο αρμονίας</a:t>
            </a:r>
          </a:p>
        </p:txBody>
      </p:sp>
      <p:sp>
        <p:nvSpPr>
          <p:cNvPr id="27660" name="Text Box 12"/>
          <p:cNvSpPr txBox="1">
            <a:spLocks noChangeArrowheads="1"/>
          </p:cNvSpPr>
          <p:nvPr/>
        </p:nvSpPr>
        <p:spPr bwMode="auto">
          <a:xfrm>
            <a:off x="5810250" y="5072063"/>
            <a:ext cx="1814513" cy="1371600"/>
          </a:xfrm>
          <a:prstGeom prst="rect">
            <a:avLst/>
          </a:prstGeom>
          <a:noFill/>
          <a:ln w="9525">
            <a:noFill/>
            <a:miter lim="800000"/>
            <a:headEnd/>
            <a:tailEnd/>
          </a:ln>
          <a:effectLst/>
        </p:spPr>
        <p:txBody>
          <a:bodyPr wrap="none">
            <a:spAutoFit/>
          </a:bodyPr>
          <a:lstStyle/>
          <a:p>
            <a:pPr marL="263525" indent="-263525"/>
            <a:r>
              <a:rPr lang="el-GR"/>
              <a:t>Πρόσωπο:</a:t>
            </a:r>
          </a:p>
          <a:p>
            <a:pPr marL="263525" indent="-263525">
              <a:buFontTx/>
              <a:buChar char="•"/>
            </a:pPr>
            <a:r>
              <a:rPr lang="el-GR" sz="2000"/>
              <a:t>Κυρτό</a:t>
            </a:r>
          </a:p>
          <a:p>
            <a:pPr marL="263525" indent="-263525">
              <a:buFontTx/>
              <a:buChar char="•"/>
            </a:pPr>
            <a:r>
              <a:rPr lang="el-GR" sz="2000"/>
              <a:t>Ορθογναθικό</a:t>
            </a:r>
          </a:p>
          <a:p>
            <a:pPr marL="263525" indent="-263525">
              <a:buFontTx/>
              <a:buChar char="•"/>
            </a:pPr>
            <a:r>
              <a:rPr lang="el-GR" sz="2000"/>
              <a:t>Κοίλο</a:t>
            </a:r>
          </a:p>
        </p:txBody>
      </p:sp>
      <p:grpSp>
        <p:nvGrpSpPr>
          <p:cNvPr id="27675" name="Group 27"/>
          <p:cNvGrpSpPr>
            <a:grpSpLocks/>
          </p:cNvGrpSpPr>
          <p:nvPr/>
        </p:nvGrpSpPr>
        <p:grpSpPr bwMode="auto">
          <a:xfrm>
            <a:off x="6161088" y="1928813"/>
            <a:ext cx="985837" cy="2903537"/>
            <a:chOff x="4312" y="1754"/>
            <a:chExt cx="423" cy="1246"/>
          </a:xfrm>
        </p:grpSpPr>
        <p:sp>
          <p:nvSpPr>
            <p:cNvPr id="27670" name="Freeform 22"/>
            <p:cNvSpPr>
              <a:spLocks/>
            </p:cNvSpPr>
            <p:nvPr/>
          </p:nvSpPr>
          <p:spPr bwMode="auto">
            <a:xfrm>
              <a:off x="4387" y="1754"/>
              <a:ext cx="348" cy="799"/>
            </a:xfrm>
            <a:custGeom>
              <a:avLst/>
              <a:gdLst/>
              <a:ahLst/>
              <a:cxnLst>
                <a:cxn ang="0">
                  <a:pos x="6" y="14"/>
                </a:cxn>
                <a:cxn ang="0">
                  <a:pos x="18" y="35"/>
                </a:cxn>
                <a:cxn ang="0">
                  <a:pos x="27" y="54"/>
                </a:cxn>
                <a:cxn ang="0">
                  <a:pos x="39" y="71"/>
                </a:cxn>
                <a:cxn ang="0">
                  <a:pos x="52" y="91"/>
                </a:cxn>
                <a:cxn ang="0">
                  <a:pos x="66" y="108"/>
                </a:cxn>
                <a:cxn ang="0">
                  <a:pos x="81" y="125"/>
                </a:cxn>
                <a:cxn ang="0">
                  <a:pos x="96" y="142"/>
                </a:cxn>
                <a:cxn ang="0">
                  <a:pos x="114" y="158"/>
                </a:cxn>
                <a:cxn ang="0">
                  <a:pos x="131" y="173"/>
                </a:cxn>
                <a:cxn ang="0">
                  <a:pos x="148" y="188"/>
                </a:cxn>
                <a:cxn ang="0">
                  <a:pos x="165" y="204"/>
                </a:cxn>
                <a:cxn ang="0">
                  <a:pos x="183" y="221"/>
                </a:cxn>
                <a:cxn ang="0">
                  <a:pos x="200" y="236"/>
                </a:cxn>
                <a:cxn ang="0">
                  <a:pos x="217" y="250"/>
                </a:cxn>
                <a:cxn ang="0">
                  <a:pos x="234" y="265"/>
                </a:cxn>
                <a:cxn ang="0">
                  <a:pos x="250" y="282"/>
                </a:cxn>
                <a:cxn ang="0">
                  <a:pos x="265" y="298"/>
                </a:cxn>
                <a:cxn ang="0">
                  <a:pos x="282" y="315"/>
                </a:cxn>
                <a:cxn ang="0">
                  <a:pos x="298" y="332"/>
                </a:cxn>
                <a:cxn ang="0">
                  <a:pos x="313" y="352"/>
                </a:cxn>
                <a:cxn ang="0">
                  <a:pos x="327" y="371"/>
                </a:cxn>
                <a:cxn ang="0">
                  <a:pos x="340" y="390"/>
                </a:cxn>
                <a:cxn ang="0">
                  <a:pos x="346" y="411"/>
                </a:cxn>
                <a:cxn ang="0">
                  <a:pos x="348" y="432"/>
                </a:cxn>
                <a:cxn ang="0">
                  <a:pos x="346" y="455"/>
                </a:cxn>
                <a:cxn ang="0">
                  <a:pos x="336" y="478"/>
                </a:cxn>
                <a:cxn ang="0">
                  <a:pos x="325" y="497"/>
                </a:cxn>
                <a:cxn ang="0">
                  <a:pos x="307" y="515"/>
                </a:cxn>
                <a:cxn ang="0">
                  <a:pos x="288" y="530"/>
                </a:cxn>
                <a:cxn ang="0">
                  <a:pos x="269" y="542"/>
                </a:cxn>
                <a:cxn ang="0">
                  <a:pos x="250" y="555"/>
                </a:cxn>
                <a:cxn ang="0">
                  <a:pos x="234" y="570"/>
                </a:cxn>
                <a:cxn ang="0">
                  <a:pos x="225" y="588"/>
                </a:cxn>
                <a:cxn ang="0">
                  <a:pos x="217" y="609"/>
                </a:cxn>
                <a:cxn ang="0">
                  <a:pos x="213" y="634"/>
                </a:cxn>
                <a:cxn ang="0">
                  <a:pos x="215" y="657"/>
                </a:cxn>
                <a:cxn ang="0">
                  <a:pos x="219" y="676"/>
                </a:cxn>
                <a:cxn ang="0">
                  <a:pos x="231" y="697"/>
                </a:cxn>
                <a:cxn ang="0">
                  <a:pos x="242" y="716"/>
                </a:cxn>
                <a:cxn ang="0">
                  <a:pos x="248" y="737"/>
                </a:cxn>
                <a:cxn ang="0">
                  <a:pos x="240" y="758"/>
                </a:cxn>
                <a:cxn ang="0">
                  <a:pos x="225" y="778"/>
                </a:cxn>
                <a:cxn ang="0">
                  <a:pos x="206" y="789"/>
                </a:cxn>
                <a:cxn ang="0">
                  <a:pos x="185" y="795"/>
                </a:cxn>
                <a:cxn ang="0">
                  <a:pos x="161" y="799"/>
                </a:cxn>
              </a:cxnLst>
              <a:rect l="0" t="0" r="r" b="b"/>
              <a:pathLst>
                <a:path w="348" h="799">
                  <a:moveTo>
                    <a:pt x="0" y="0"/>
                  </a:moveTo>
                  <a:lnTo>
                    <a:pt x="4" y="8"/>
                  </a:lnTo>
                  <a:lnTo>
                    <a:pt x="6" y="14"/>
                  </a:lnTo>
                  <a:lnTo>
                    <a:pt x="10" y="21"/>
                  </a:lnTo>
                  <a:lnTo>
                    <a:pt x="14" y="27"/>
                  </a:lnTo>
                  <a:lnTo>
                    <a:pt x="18" y="35"/>
                  </a:lnTo>
                  <a:lnTo>
                    <a:pt x="21" y="41"/>
                  </a:lnTo>
                  <a:lnTo>
                    <a:pt x="25" y="48"/>
                  </a:lnTo>
                  <a:lnTo>
                    <a:pt x="27" y="54"/>
                  </a:lnTo>
                  <a:lnTo>
                    <a:pt x="33" y="60"/>
                  </a:lnTo>
                  <a:lnTo>
                    <a:pt x="37" y="67"/>
                  </a:lnTo>
                  <a:lnTo>
                    <a:pt x="39" y="71"/>
                  </a:lnTo>
                  <a:lnTo>
                    <a:pt x="43" y="79"/>
                  </a:lnTo>
                  <a:lnTo>
                    <a:pt x="48" y="85"/>
                  </a:lnTo>
                  <a:lnTo>
                    <a:pt x="52" y="91"/>
                  </a:lnTo>
                  <a:lnTo>
                    <a:pt x="56" y="96"/>
                  </a:lnTo>
                  <a:lnTo>
                    <a:pt x="62" y="102"/>
                  </a:lnTo>
                  <a:lnTo>
                    <a:pt x="66" y="108"/>
                  </a:lnTo>
                  <a:lnTo>
                    <a:pt x="71" y="114"/>
                  </a:lnTo>
                  <a:lnTo>
                    <a:pt x="75" y="119"/>
                  </a:lnTo>
                  <a:lnTo>
                    <a:pt x="81" y="125"/>
                  </a:lnTo>
                  <a:lnTo>
                    <a:pt x="87" y="131"/>
                  </a:lnTo>
                  <a:lnTo>
                    <a:pt x="92" y="137"/>
                  </a:lnTo>
                  <a:lnTo>
                    <a:pt x="96" y="142"/>
                  </a:lnTo>
                  <a:lnTo>
                    <a:pt x="102" y="146"/>
                  </a:lnTo>
                  <a:lnTo>
                    <a:pt x="108" y="152"/>
                  </a:lnTo>
                  <a:lnTo>
                    <a:pt x="114" y="158"/>
                  </a:lnTo>
                  <a:lnTo>
                    <a:pt x="119" y="163"/>
                  </a:lnTo>
                  <a:lnTo>
                    <a:pt x="125" y="169"/>
                  </a:lnTo>
                  <a:lnTo>
                    <a:pt x="131" y="173"/>
                  </a:lnTo>
                  <a:lnTo>
                    <a:pt x="137" y="179"/>
                  </a:lnTo>
                  <a:lnTo>
                    <a:pt x="142" y="183"/>
                  </a:lnTo>
                  <a:lnTo>
                    <a:pt x="148" y="188"/>
                  </a:lnTo>
                  <a:lnTo>
                    <a:pt x="154" y="194"/>
                  </a:lnTo>
                  <a:lnTo>
                    <a:pt x="160" y="198"/>
                  </a:lnTo>
                  <a:lnTo>
                    <a:pt x="165" y="204"/>
                  </a:lnTo>
                  <a:lnTo>
                    <a:pt x="171" y="210"/>
                  </a:lnTo>
                  <a:lnTo>
                    <a:pt x="177" y="215"/>
                  </a:lnTo>
                  <a:lnTo>
                    <a:pt x="183" y="221"/>
                  </a:lnTo>
                  <a:lnTo>
                    <a:pt x="188" y="225"/>
                  </a:lnTo>
                  <a:lnTo>
                    <a:pt x="194" y="231"/>
                  </a:lnTo>
                  <a:lnTo>
                    <a:pt x="200" y="236"/>
                  </a:lnTo>
                  <a:lnTo>
                    <a:pt x="206" y="240"/>
                  </a:lnTo>
                  <a:lnTo>
                    <a:pt x="211" y="246"/>
                  </a:lnTo>
                  <a:lnTo>
                    <a:pt x="217" y="250"/>
                  </a:lnTo>
                  <a:lnTo>
                    <a:pt x="223" y="256"/>
                  </a:lnTo>
                  <a:lnTo>
                    <a:pt x="227" y="261"/>
                  </a:lnTo>
                  <a:lnTo>
                    <a:pt x="234" y="265"/>
                  </a:lnTo>
                  <a:lnTo>
                    <a:pt x="238" y="271"/>
                  </a:lnTo>
                  <a:lnTo>
                    <a:pt x="244" y="277"/>
                  </a:lnTo>
                  <a:lnTo>
                    <a:pt x="250" y="282"/>
                  </a:lnTo>
                  <a:lnTo>
                    <a:pt x="256" y="288"/>
                  </a:lnTo>
                  <a:lnTo>
                    <a:pt x="261" y="292"/>
                  </a:lnTo>
                  <a:lnTo>
                    <a:pt x="265" y="298"/>
                  </a:lnTo>
                  <a:lnTo>
                    <a:pt x="271" y="304"/>
                  </a:lnTo>
                  <a:lnTo>
                    <a:pt x="277" y="309"/>
                  </a:lnTo>
                  <a:lnTo>
                    <a:pt x="282" y="315"/>
                  </a:lnTo>
                  <a:lnTo>
                    <a:pt x="286" y="321"/>
                  </a:lnTo>
                  <a:lnTo>
                    <a:pt x="292" y="327"/>
                  </a:lnTo>
                  <a:lnTo>
                    <a:pt x="298" y="332"/>
                  </a:lnTo>
                  <a:lnTo>
                    <a:pt x="302" y="338"/>
                  </a:lnTo>
                  <a:lnTo>
                    <a:pt x="307" y="346"/>
                  </a:lnTo>
                  <a:lnTo>
                    <a:pt x="313" y="352"/>
                  </a:lnTo>
                  <a:lnTo>
                    <a:pt x="317" y="357"/>
                  </a:lnTo>
                  <a:lnTo>
                    <a:pt x="323" y="365"/>
                  </a:lnTo>
                  <a:lnTo>
                    <a:pt x="327" y="371"/>
                  </a:lnTo>
                  <a:lnTo>
                    <a:pt x="332" y="377"/>
                  </a:lnTo>
                  <a:lnTo>
                    <a:pt x="336" y="384"/>
                  </a:lnTo>
                  <a:lnTo>
                    <a:pt x="340" y="390"/>
                  </a:lnTo>
                  <a:lnTo>
                    <a:pt x="342" y="398"/>
                  </a:lnTo>
                  <a:lnTo>
                    <a:pt x="344" y="405"/>
                  </a:lnTo>
                  <a:lnTo>
                    <a:pt x="346" y="411"/>
                  </a:lnTo>
                  <a:lnTo>
                    <a:pt x="348" y="417"/>
                  </a:lnTo>
                  <a:lnTo>
                    <a:pt x="348" y="424"/>
                  </a:lnTo>
                  <a:lnTo>
                    <a:pt x="348" y="432"/>
                  </a:lnTo>
                  <a:lnTo>
                    <a:pt x="348" y="440"/>
                  </a:lnTo>
                  <a:lnTo>
                    <a:pt x="348" y="448"/>
                  </a:lnTo>
                  <a:lnTo>
                    <a:pt x="346" y="455"/>
                  </a:lnTo>
                  <a:lnTo>
                    <a:pt x="344" y="463"/>
                  </a:lnTo>
                  <a:lnTo>
                    <a:pt x="340" y="471"/>
                  </a:lnTo>
                  <a:lnTo>
                    <a:pt x="336" y="478"/>
                  </a:lnTo>
                  <a:lnTo>
                    <a:pt x="332" y="484"/>
                  </a:lnTo>
                  <a:lnTo>
                    <a:pt x="328" y="492"/>
                  </a:lnTo>
                  <a:lnTo>
                    <a:pt x="325" y="497"/>
                  </a:lnTo>
                  <a:lnTo>
                    <a:pt x="319" y="505"/>
                  </a:lnTo>
                  <a:lnTo>
                    <a:pt x="313" y="511"/>
                  </a:lnTo>
                  <a:lnTo>
                    <a:pt x="307" y="515"/>
                  </a:lnTo>
                  <a:lnTo>
                    <a:pt x="302" y="520"/>
                  </a:lnTo>
                  <a:lnTo>
                    <a:pt x="294" y="526"/>
                  </a:lnTo>
                  <a:lnTo>
                    <a:pt x="288" y="530"/>
                  </a:lnTo>
                  <a:lnTo>
                    <a:pt x="282" y="534"/>
                  </a:lnTo>
                  <a:lnTo>
                    <a:pt x="277" y="538"/>
                  </a:lnTo>
                  <a:lnTo>
                    <a:pt x="269" y="542"/>
                  </a:lnTo>
                  <a:lnTo>
                    <a:pt x="263" y="547"/>
                  </a:lnTo>
                  <a:lnTo>
                    <a:pt x="257" y="551"/>
                  </a:lnTo>
                  <a:lnTo>
                    <a:pt x="250" y="555"/>
                  </a:lnTo>
                  <a:lnTo>
                    <a:pt x="244" y="561"/>
                  </a:lnTo>
                  <a:lnTo>
                    <a:pt x="238" y="565"/>
                  </a:lnTo>
                  <a:lnTo>
                    <a:pt x="234" y="570"/>
                  </a:lnTo>
                  <a:lnTo>
                    <a:pt x="232" y="574"/>
                  </a:lnTo>
                  <a:lnTo>
                    <a:pt x="227" y="580"/>
                  </a:lnTo>
                  <a:lnTo>
                    <a:pt x="225" y="588"/>
                  </a:lnTo>
                  <a:lnTo>
                    <a:pt x="221" y="593"/>
                  </a:lnTo>
                  <a:lnTo>
                    <a:pt x="219" y="601"/>
                  </a:lnTo>
                  <a:lnTo>
                    <a:pt x="217" y="609"/>
                  </a:lnTo>
                  <a:lnTo>
                    <a:pt x="215" y="616"/>
                  </a:lnTo>
                  <a:lnTo>
                    <a:pt x="213" y="624"/>
                  </a:lnTo>
                  <a:lnTo>
                    <a:pt x="213" y="634"/>
                  </a:lnTo>
                  <a:lnTo>
                    <a:pt x="213" y="641"/>
                  </a:lnTo>
                  <a:lnTo>
                    <a:pt x="215" y="649"/>
                  </a:lnTo>
                  <a:lnTo>
                    <a:pt x="215" y="657"/>
                  </a:lnTo>
                  <a:lnTo>
                    <a:pt x="217" y="661"/>
                  </a:lnTo>
                  <a:lnTo>
                    <a:pt x="217" y="668"/>
                  </a:lnTo>
                  <a:lnTo>
                    <a:pt x="219" y="676"/>
                  </a:lnTo>
                  <a:lnTo>
                    <a:pt x="223" y="684"/>
                  </a:lnTo>
                  <a:lnTo>
                    <a:pt x="227" y="689"/>
                  </a:lnTo>
                  <a:lnTo>
                    <a:pt x="231" y="697"/>
                  </a:lnTo>
                  <a:lnTo>
                    <a:pt x="234" y="703"/>
                  </a:lnTo>
                  <a:lnTo>
                    <a:pt x="238" y="709"/>
                  </a:lnTo>
                  <a:lnTo>
                    <a:pt x="242" y="716"/>
                  </a:lnTo>
                  <a:lnTo>
                    <a:pt x="246" y="724"/>
                  </a:lnTo>
                  <a:lnTo>
                    <a:pt x="248" y="730"/>
                  </a:lnTo>
                  <a:lnTo>
                    <a:pt x="248" y="737"/>
                  </a:lnTo>
                  <a:lnTo>
                    <a:pt x="246" y="745"/>
                  </a:lnTo>
                  <a:lnTo>
                    <a:pt x="244" y="753"/>
                  </a:lnTo>
                  <a:lnTo>
                    <a:pt x="240" y="758"/>
                  </a:lnTo>
                  <a:lnTo>
                    <a:pt x="236" y="766"/>
                  </a:lnTo>
                  <a:lnTo>
                    <a:pt x="231" y="772"/>
                  </a:lnTo>
                  <a:lnTo>
                    <a:pt x="225" y="778"/>
                  </a:lnTo>
                  <a:lnTo>
                    <a:pt x="219" y="781"/>
                  </a:lnTo>
                  <a:lnTo>
                    <a:pt x="213" y="785"/>
                  </a:lnTo>
                  <a:lnTo>
                    <a:pt x="206" y="789"/>
                  </a:lnTo>
                  <a:lnTo>
                    <a:pt x="200" y="791"/>
                  </a:lnTo>
                  <a:lnTo>
                    <a:pt x="192" y="793"/>
                  </a:lnTo>
                  <a:lnTo>
                    <a:pt x="185" y="795"/>
                  </a:lnTo>
                  <a:lnTo>
                    <a:pt x="177" y="797"/>
                  </a:lnTo>
                  <a:lnTo>
                    <a:pt x="169" y="799"/>
                  </a:lnTo>
                  <a:lnTo>
                    <a:pt x="161" y="799"/>
                  </a:lnTo>
                </a:path>
              </a:pathLst>
            </a:custGeom>
            <a:noFill/>
            <a:ln w="19050" cmpd="sng">
              <a:solidFill>
                <a:srgbClr val="000000"/>
              </a:solidFill>
              <a:prstDash val="solid"/>
              <a:round/>
              <a:headEnd/>
              <a:tailEnd/>
            </a:ln>
          </p:spPr>
          <p:txBody>
            <a:bodyPr/>
            <a:lstStyle/>
            <a:p>
              <a:endParaRPr lang="el-GR"/>
            </a:p>
          </p:txBody>
        </p:sp>
        <p:sp>
          <p:nvSpPr>
            <p:cNvPr id="27671" name="Freeform 23"/>
            <p:cNvSpPr>
              <a:spLocks/>
            </p:cNvSpPr>
            <p:nvPr/>
          </p:nvSpPr>
          <p:spPr bwMode="auto">
            <a:xfrm>
              <a:off x="4312" y="2564"/>
              <a:ext cx="273" cy="436"/>
            </a:xfrm>
            <a:custGeom>
              <a:avLst/>
              <a:gdLst/>
              <a:ahLst/>
              <a:cxnLst>
                <a:cxn ang="0">
                  <a:pos x="233" y="4"/>
                </a:cxn>
                <a:cxn ang="0">
                  <a:pos x="246" y="12"/>
                </a:cxn>
                <a:cxn ang="0">
                  <a:pos x="258" y="19"/>
                </a:cxn>
                <a:cxn ang="0">
                  <a:pos x="265" y="33"/>
                </a:cxn>
                <a:cxn ang="0">
                  <a:pos x="271" y="46"/>
                </a:cxn>
                <a:cxn ang="0">
                  <a:pos x="273" y="62"/>
                </a:cxn>
                <a:cxn ang="0">
                  <a:pos x="269" y="77"/>
                </a:cxn>
                <a:cxn ang="0">
                  <a:pos x="263" y="90"/>
                </a:cxn>
                <a:cxn ang="0">
                  <a:pos x="252" y="104"/>
                </a:cxn>
                <a:cxn ang="0">
                  <a:pos x="238" y="112"/>
                </a:cxn>
                <a:cxn ang="0">
                  <a:pos x="225" y="117"/>
                </a:cxn>
                <a:cxn ang="0">
                  <a:pos x="210" y="123"/>
                </a:cxn>
                <a:cxn ang="0">
                  <a:pos x="194" y="127"/>
                </a:cxn>
                <a:cxn ang="0">
                  <a:pos x="181" y="135"/>
                </a:cxn>
                <a:cxn ang="0">
                  <a:pos x="171" y="144"/>
                </a:cxn>
                <a:cxn ang="0">
                  <a:pos x="162" y="158"/>
                </a:cxn>
                <a:cxn ang="0">
                  <a:pos x="160" y="173"/>
                </a:cxn>
                <a:cxn ang="0">
                  <a:pos x="162" y="186"/>
                </a:cxn>
                <a:cxn ang="0">
                  <a:pos x="167" y="202"/>
                </a:cxn>
                <a:cxn ang="0">
                  <a:pos x="175" y="217"/>
                </a:cxn>
                <a:cxn ang="0">
                  <a:pos x="179" y="231"/>
                </a:cxn>
                <a:cxn ang="0">
                  <a:pos x="181" y="246"/>
                </a:cxn>
                <a:cxn ang="0">
                  <a:pos x="181" y="261"/>
                </a:cxn>
                <a:cxn ang="0">
                  <a:pos x="179" y="277"/>
                </a:cxn>
                <a:cxn ang="0">
                  <a:pos x="175" y="292"/>
                </a:cxn>
                <a:cxn ang="0">
                  <a:pos x="171" y="307"/>
                </a:cxn>
                <a:cxn ang="0">
                  <a:pos x="164" y="323"/>
                </a:cxn>
                <a:cxn ang="0">
                  <a:pos x="156" y="336"/>
                </a:cxn>
                <a:cxn ang="0">
                  <a:pos x="146" y="350"/>
                </a:cxn>
                <a:cxn ang="0">
                  <a:pos x="139" y="359"/>
                </a:cxn>
                <a:cxn ang="0">
                  <a:pos x="127" y="371"/>
                </a:cxn>
                <a:cxn ang="0">
                  <a:pos x="116" y="380"/>
                </a:cxn>
                <a:cxn ang="0">
                  <a:pos x="104" y="388"/>
                </a:cxn>
                <a:cxn ang="0">
                  <a:pos x="91" y="398"/>
                </a:cxn>
                <a:cxn ang="0">
                  <a:pos x="77" y="403"/>
                </a:cxn>
                <a:cxn ang="0">
                  <a:pos x="64" y="411"/>
                </a:cxn>
                <a:cxn ang="0">
                  <a:pos x="48" y="417"/>
                </a:cxn>
                <a:cxn ang="0">
                  <a:pos x="35" y="423"/>
                </a:cxn>
                <a:cxn ang="0">
                  <a:pos x="20" y="428"/>
                </a:cxn>
                <a:cxn ang="0">
                  <a:pos x="4" y="434"/>
                </a:cxn>
                <a:cxn ang="0">
                  <a:pos x="0" y="436"/>
                </a:cxn>
              </a:cxnLst>
              <a:rect l="0" t="0" r="r" b="b"/>
              <a:pathLst>
                <a:path w="273" h="436">
                  <a:moveTo>
                    <a:pt x="227" y="0"/>
                  </a:moveTo>
                  <a:lnTo>
                    <a:pt x="233" y="4"/>
                  </a:lnTo>
                  <a:lnTo>
                    <a:pt x="240" y="8"/>
                  </a:lnTo>
                  <a:lnTo>
                    <a:pt x="246" y="12"/>
                  </a:lnTo>
                  <a:lnTo>
                    <a:pt x="252" y="16"/>
                  </a:lnTo>
                  <a:lnTo>
                    <a:pt x="258" y="19"/>
                  </a:lnTo>
                  <a:lnTo>
                    <a:pt x="261" y="25"/>
                  </a:lnTo>
                  <a:lnTo>
                    <a:pt x="265" y="33"/>
                  </a:lnTo>
                  <a:lnTo>
                    <a:pt x="269" y="41"/>
                  </a:lnTo>
                  <a:lnTo>
                    <a:pt x="271" y="46"/>
                  </a:lnTo>
                  <a:lnTo>
                    <a:pt x="273" y="54"/>
                  </a:lnTo>
                  <a:lnTo>
                    <a:pt x="273" y="62"/>
                  </a:lnTo>
                  <a:lnTo>
                    <a:pt x="273" y="69"/>
                  </a:lnTo>
                  <a:lnTo>
                    <a:pt x="269" y="77"/>
                  </a:lnTo>
                  <a:lnTo>
                    <a:pt x="267" y="85"/>
                  </a:lnTo>
                  <a:lnTo>
                    <a:pt x="263" y="90"/>
                  </a:lnTo>
                  <a:lnTo>
                    <a:pt x="258" y="98"/>
                  </a:lnTo>
                  <a:lnTo>
                    <a:pt x="252" y="104"/>
                  </a:lnTo>
                  <a:lnTo>
                    <a:pt x="246" y="108"/>
                  </a:lnTo>
                  <a:lnTo>
                    <a:pt x="238" y="112"/>
                  </a:lnTo>
                  <a:lnTo>
                    <a:pt x="233" y="115"/>
                  </a:lnTo>
                  <a:lnTo>
                    <a:pt x="225" y="117"/>
                  </a:lnTo>
                  <a:lnTo>
                    <a:pt x="217" y="119"/>
                  </a:lnTo>
                  <a:lnTo>
                    <a:pt x="210" y="123"/>
                  </a:lnTo>
                  <a:lnTo>
                    <a:pt x="202" y="125"/>
                  </a:lnTo>
                  <a:lnTo>
                    <a:pt x="194" y="127"/>
                  </a:lnTo>
                  <a:lnTo>
                    <a:pt x="189" y="131"/>
                  </a:lnTo>
                  <a:lnTo>
                    <a:pt x="181" y="135"/>
                  </a:lnTo>
                  <a:lnTo>
                    <a:pt x="175" y="138"/>
                  </a:lnTo>
                  <a:lnTo>
                    <a:pt x="171" y="144"/>
                  </a:lnTo>
                  <a:lnTo>
                    <a:pt x="165" y="150"/>
                  </a:lnTo>
                  <a:lnTo>
                    <a:pt x="162" y="158"/>
                  </a:lnTo>
                  <a:lnTo>
                    <a:pt x="160" y="165"/>
                  </a:lnTo>
                  <a:lnTo>
                    <a:pt x="160" y="173"/>
                  </a:lnTo>
                  <a:lnTo>
                    <a:pt x="160" y="179"/>
                  </a:lnTo>
                  <a:lnTo>
                    <a:pt x="162" y="186"/>
                  </a:lnTo>
                  <a:lnTo>
                    <a:pt x="165" y="194"/>
                  </a:lnTo>
                  <a:lnTo>
                    <a:pt x="167" y="202"/>
                  </a:lnTo>
                  <a:lnTo>
                    <a:pt x="171" y="209"/>
                  </a:lnTo>
                  <a:lnTo>
                    <a:pt x="175" y="217"/>
                  </a:lnTo>
                  <a:lnTo>
                    <a:pt x="177" y="223"/>
                  </a:lnTo>
                  <a:lnTo>
                    <a:pt x="179" y="231"/>
                  </a:lnTo>
                  <a:lnTo>
                    <a:pt x="179" y="238"/>
                  </a:lnTo>
                  <a:lnTo>
                    <a:pt x="181" y="246"/>
                  </a:lnTo>
                  <a:lnTo>
                    <a:pt x="181" y="254"/>
                  </a:lnTo>
                  <a:lnTo>
                    <a:pt x="181" y="261"/>
                  </a:lnTo>
                  <a:lnTo>
                    <a:pt x="179" y="269"/>
                  </a:lnTo>
                  <a:lnTo>
                    <a:pt x="179" y="277"/>
                  </a:lnTo>
                  <a:lnTo>
                    <a:pt x="177" y="284"/>
                  </a:lnTo>
                  <a:lnTo>
                    <a:pt x="175" y="292"/>
                  </a:lnTo>
                  <a:lnTo>
                    <a:pt x="173" y="300"/>
                  </a:lnTo>
                  <a:lnTo>
                    <a:pt x="171" y="307"/>
                  </a:lnTo>
                  <a:lnTo>
                    <a:pt x="167" y="315"/>
                  </a:lnTo>
                  <a:lnTo>
                    <a:pt x="164" y="323"/>
                  </a:lnTo>
                  <a:lnTo>
                    <a:pt x="160" y="330"/>
                  </a:lnTo>
                  <a:lnTo>
                    <a:pt x="156" y="336"/>
                  </a:lnTo>
                  <a:lnTo>
                    <a:pt x="152" y="344"/>
                  </a:lnTo>
                  <a:lnTo>
                    <a:pt x="146" y="350"/>
                  </a:lnTo>
                  <a:lnTo>
                    <a:pt x="144" y="353"/>
                  </a:lnTo>
                  <a:lnTo>
                    <a:pt x="139" y="359"/>
                  </a:lnTo>
                  <a:lnTo>
                    <a:pt x="133" y="365"/>
                  </a:lnTo>
                  <a:lnTo>
                    <a:pt x="127" y="371"/>
                  </a:lnTo>
                  <a:lnTo>
                    <a:pt x="123" y="376"/>
                  </a:lnTo>
                  <a:lnTo>
                    <a:pt x="116" y="380"/>
                  </a:lnTo>
                  <a:lnTo>
                    <a:pt x="110" y="384"/>
                  </a:lnTo>
                  <a:lnTo>
                    <a:pt x="104" y="388"/>
                  </a:lnTo>
                  <a:lnTo>
                    <a:pt x="96" y="394"/>
                  </a:lnTo>
                  <a:lnTo>
                    <a:pt x="91" y="398"/>
                  </a:lnTo>
                  <a:lnTo>
                    <a:pt x="85" y="401"/>
                  </a:lnTo>
                  <a:lnTo>
                    <a:pt x="77" y="403"/>
                  </a:lnTo>
                  <a:lnTo>
                    <a:pt x="71" y="407"/>
                  </a:lnTo>
                  <a:lnTo>
                    <a:pt x="64" y="411"/>
                  </a:lnTo>
                  <a:lnTo>
                    <a:pt x="56" y="415"/>
                  </a:lnTo>
                  <a:lnTo>
                    <a:pt x="48" y="417"/>
                  </a:lnTo>
                  <a:lnTo>
                    <a:pt x="41" y="421"/>
                  </a:lnTo>
                  <a:lnTo>
                    <a:pt x="35" y="423"/>
                  </a:lnTo>
                  <a:lnTo>
                    <a:pt x="27" y="424"/>
                  </a:lnTo>
                  <a:lnTo>
                    <a:pt x="20" y="428"/>
                  </a:lnTo>
                  <a:lnTo>
                    <a:pt x="12" y="432"/>
                  </a:lnTo>
                  <a:lnTo>
                    <a:pt x="4" y="434"/>
                  </a:lnTo>
                  <a:lnTo>
                    <a:pt x="0" y="436"/>
                  </a:lnTo>
                  <a:lnTo>
                    <a:pt x="0" y="436"/>
                  </a:lnTo>
                </a:path>
              </a:pathLst>
            </a:custGeom>
            <a:noFill/>
            <a:ln w="19050" cmpd="sng">
              <a:solidFill>
                <a:srgbClr val="000000"/>
              </a:solidFill>
              <a:prstDash val="solid"/>
              <a:round/>
              <a:headEnd/>
              <a:tailEnd/>
            </a:ln>
          </p:spPr>
          <p:txBody>
            <a:bodyPr/>
            <a:lstStyle/>
            <a:p>
              <a:endParaRPr lang="el-GR"/>
            </a:p>
          </p:txBody>
        </p:sp>
      </p:grpSp>
      <p:grpSp>
        <p:nvGrpSpPr>
          <p:cNvPr id="27674" name="Group 26"/>
          <p:cNvGrpSpPr>
            <a:grpSpLocks/>
          </p:cNvGrpSpPr>
          <p:nvPr/>
        </p:nvGrpSpPr>
        <p:grpSpPr bwMode="auto">
          <a:xfrm>
            <a:off x="7874000" y="1906588"/>
            <a:ext cx="822325" cy="2946400"/>
            <a:chOff x="6381" y="1795"/>
            <a:chExt cx="353" cy="1264"/>
          </a:xfrm>
        </p:grpSpPr>
        <p:sp>
          <p:nvSpPr>
            <p:cNvPr id="27672" name="Freeform 24"/>
            <p:cNvSpPr>
              <a:spLocks/>
            </p:cNvSpPr>
            <p:nvPr/>
          </p:nvSpPr>
          <p:spPr bwMode="auto">
            <a:xfrm>
              <a:off x="6531" y="1795"/>
              <a:ext cx="203" cy="723"/>
            </a:xfrm>
            <a:custGeom>
              <a:avLst/>
              <a:gdLst/>
              <a:ahLst/>
              <a:cxnLst>
                <a:cxn ang="0">
                  <a:pos x="2" y="7"/>
                </a:cxn>
                <a:cxn ang="0">
                  <a:pos x="5" y="23"/>
                </a:cxn>
                <a:cxn ang="0">
                  <a:pos x="9" y="36"/>
                </a:cxn>
                <a:cxn ang="0">
                  <a:pos x="13" y="51"/>
                </a:cxn>
                <a:cxn ang="0">
                  <a:pos x="17" y="61"/>
                </a:cxn>
                <a:cxn ang="0">
                  <a:pos x="23" y="76"/>
                </a:cxn>
                <a:cxn ang="0">
                  <a:pos x="28" y="90"/>
                </a:cxn>
                <a:cxn ang="0">
                  <a:pos x="36" y="103"/>
                </a:cxn>
                <a:cxn ang="0">
                  <a:pos x="42" y="117"/>
                </a:cxn>
                <a:cxn ang="0">
                  <a:pos x="50" y="130"/>
                </a:cxn>
                <a:cxn ang="0">
                  <a:pos x="59" y="144"/>
                </a:cxn>
                <a:cxn ang="0">
                  <a:pos x="67" y="157"/>
                </a:cxn>
                <a:cxn ang="0">
                  <a:pos x="76" y="169"/>
                </a:cxn>
                <a:cxn ang="0">
                  <a:pos x="86" y="180"/>
                </a:cxn>
                <a:cxn ang="0">
                  <a:pos x="96" y="193"/>
                </a:cxn>
                <a:cxn ang="0">
                  <a:pos x="105" y="205"/>
                </a:cxn>
                <a:cxn ang="0">
                  <a:pos x="113" y="216"/>
                </a:cxn>
                <a:cxn ang="0">
                  <a:pos x="122" y="230"/>
                </a:cxn>
                <a:cxn ang="0">
                  <a:pos x="132" y="241"/>
                </a:cxn>
                <a:cxn ang="0">
                  <a:pos x="142" y="253"/>
                </a:cxn>
                <a:cxn ang="0">
                  <a:pos x="151" y="264"/>
                </a:cxn>
                <a:cxn ang="0">
                  <a:pos x="159" y="278"/>
                </a:cxn>
                <a:cxn ang="0">
                  <a:pos x="168" y="291"/>
                </a:cxn>
                <a:cxn ang="0">
                  <a:pos x="176" y="303"/>
                </a:cxn>
                <a:cxn ang="0">
                  <a:pos x="184" y="316"/>
                </a:cxn>
                <a:cxn ang="0">
                  <a:pos x="192" y="332"/>
                </a:cxn>
                <a:cxn ang="0">
                  <a:pos x="197" y="345"/>
                </a:cxn>
                <a:cxn ang="0">
                  <a:pos x="201" y="360"/>
                </a:cxn>
                <a:cxn ang="0">
                  <a:pos x="203" y="376"/>
                </a:cxn>
                <a:cxn ang="0">
                  <a:pos x="203" y="387"/>
                </a:cxn>
                <a:cxn ang="0">
                  <a:pos x="199" y="403"/>
                </a:cxn>
                <a:cxn ang="0">
                  <a:pos x="193" y="416"/>
                </a:cxn>
                <a:cxn ang="0">
                  <a:pos x="184" y="430"/>
                </a:cxn>
                <a:cxn ang="0">
                  <a:pos x="174" y="443"/>
                </a:cxn>
                <a:cxn ang="0">
                  <a:pos x="163" y="453"/>
                </a:cxn>
                <a:cxn ang="0">
                  <a:pos x="147" y="462"/>
                </a:cxn>
                <a:cxn ang="0">
                  <a:pos x="132" y="468"/>
                </a:cxn>
                <a:cxn ang="0">
                  <a:pos x="117" y="472"/>
                </a:cxn>
                <a:cxn ang="0">
                  <a:pos x="103" y="478"/>
                </a:cxn>
                <a:cxn ang="0">
                  <a:pos x="88" y="483"/>
                </a:cxn>
                <a:cxn ang="0">
                  <a:pos x="76" y="491"/>
                </a:cxn>
                <a:cxn ang="0">
                  <a:pos x="69" y="497"/>
                </a:cxn>
                <a:cxn ang="0">
                  <a:pos x="59" y="510"/>
                </a:cxn>
                <a:cxn ang="0">
                  <a:pos x="53" y="524"/>
                </a:cxn>
                <a:cxn ang="0">
                  <a:pos x="50" y="539"/>
                </a:cxn>
                <a:cxn ang="0">
                  <a:pos x="51" y="554"/>
                </a:cxn>
                <a:cxn ang="0">
                  <a:pos x="55" y="570"/>
                </a:cxn>
                <a:cxn ang="0">
                  <a:pos x="63" y="583"/>
                </a:cxn>
                <a:cxn ang="0">
                  <a:pos x="69" y="595"/>
                </a:cxn>
                <a:cxn ang="0">
                  <a:pos x="78" y="608"/>
                </a:cxn>
                <a:cxn ang="0">
                  <a:pos x="86" y="623"/>
                </a:cxn>
                <a:cxn ang="0">
                  <a:pos x="94" y="635"/>
                </a:cxn>
                <a:cxn ang="0">
                  <a:pos x="97" y="650"/>
                </a:cxn>
                <a:cxn ang="0">
                  <a:pos x="97" y="660"/>
                </a:cxn>
                <a:cxn ang="0">
                  <a:pos x="94" y="675"/>
                </a:cxn>
                <a:cxn ang="0">
                  <a:pos x="86" y="691"/>
                </a:cxn>
                <a:cxn ang="0">
                  <a:pos x="76" y="702"/>
                </a:cxn>
                <a:cxn ang="0">
                  <a:pos x="69" y="708"/>
                </a:cxn>
                <a:cxn ang="0">
                  <a:pos x="53" y="716"/>
                </a:cxn>
                <a:cxn ang="0">
                  <a:pos x="40" y="719"/>
                </a:cxn>
                <a:cxn ang="0">
                  <a:pos x="25" y="723"/>
                </a:cxn>
              </a:cxnLst>
              <a:rect l="0" t="0" r="r" b="b"/>
              <a:pathLst>
                <a:path w="203" h="723">
                  <a:moveTo>
                    <a:pt x="0" y="0"/>
                  </a:moveTo>
                  <a:lnTo>
                    <a:pt x="2" y="7"/>
                  </a:lnTo>
                  <a:lnTo>
                    <a:pt x="3" y="15"/>
                  </a:lnTo>
                  <a:lnTo>
                    <a:pt x="5" y="23"/>
                  </a:lnTo>
                  <a:lnTo>
                    <a:pt x="7" y="28"/>
                  </a:lnTo>
                  <a:lnTo>
                    <a:pt x="9" y="36"/>
                  </a:lnTo>
                  <a:lnTo>
                    <a:pt x="11" y="44"/>
                  </a:lnTo>
                  <a:lnTo>
                    <a:pt x="13" y="51"/>
                  </a:lnTo>
                  <a:lnTo>
                    <a:pt x="17" y="59"/>
                  </a:lnTo>
                  <a:lnTo>
                    <a:pt x="17" y="61"/>
                  </a:lnTo>
                  <a:lnTo>
                    <a:pt x="21" y="69"/>
                  </a:lnTo>
                  <a:lnTo>
                    <a:pt x="23" y="76"/>
                  </a:lnTo>
                  <a:lnTo>
                    <a:pt x="27" y="82"/>
                  </a:lnTo>
                  <a:lnTo>
                    <a:pt x="28" y="90"/>
                  </a:lnTo>
                  <a:lnTo>
                    <a:pt x="32" y="97"/>
                  </a:lnTo>
                  <a:lnTo>
                    <a:pt x="36" y="103"/>
                  </a:lnTo>
                  <a:lnTo>
                    <a:pt x="40" y="111"/>
                  </a:lnTo>
                  <a:lnTo>
                    <a:pt x="42" y="117"/>
                  </a:lnTo>
                  <a:lnTo>
                    <a:pt x="46" y="122"/>
                  </a:lnTo>
                  <a:lnTo>
                    <a:pt x="50" y="130"/>
                  </a:lnTo>
                  <a:lnTo>
                    <a:pt x="55" y="138"/>
                  </a:lnTo>
                  <a:lnTo>
                    <a:pt x="59" y="144"/>
                  </a:lnTo>
                  <a:lnTo>
                    <a:pt x="63" y="149"/>
                  </a:lnTo>
                  <a:lnTo>
                    <a:pt x="67" y="157"/>
                  </a:lnTo>
                  <a:lnTo>
                    <a:pt x="73" y="163"/>
                  </a:lnTo>
                  <a:lnTo>
                    <a:pt x="76" y="169"/>
                  </a:lnTo>
                  <a:lnTo>
                    <a:pt x="80" y="174"/>
                  </a:lnTo>
                  <a:lnTo>
                    <a:pt x="86" y="180"/>
                  </a:lnTo>
                  <a:lnTo>
                    <a:pt x="90" y="186"/>
                  </a:lnTo>
                  <a:lnTo>
                    <a:pt x="96" y="193"/>
                  </a:lnTo>
                  <a:lnTo>
                    <a:pt x="99" y="199"/>
                  </a:lnTo>
                  <a:lnTo>
                    <a:pt x="105" y="205"/>
                  </a:lnTo>
                  <a:lnTo>
                    <a:pt x="109" y="211"/>
                  </a:lnTo>
                  <a:lnTo>
                    <a:pt x="113" y="216"/>
                  </a:lnTo>
                  <a:lnTo>
                    <a:pt x="119" y="224"/>
                  </a:lnTo>
                  <a:lnTo>
                    <a:pt x="122" y="230"/>
                  </a:lnTo>
                  <a:lnTo>
                    <a:pt x="128" y="236"/>
                  </a:lnTo>
                  <a:lnTo>
                    <a:pt x="132" y="241"/>
                  </a:lnTo>
                  <a:lnTo>
                    <a:pt x="138" y="247"/>
                  </a:lnTo>
                  <a:lnTo>
                    <a:pt x="142" y="253"/>
                  </a:lnTo>
                  <a:lnTo>
                    <a:pt x="147" y="259"/>
                  </a:lnTo>
                  <a:lnTo>
                    <a:pt x="151" y="264"/>
                  </a:lnTo>
                  <a:lnTo>
                    <a:pt x="155" y="272"/>
                  </a:lnTo>
                  <a:lnTo>
                    <a:pt x="159" y="278"/>
                  </a:lnTo>
                  <a:lnTo>
                    <a:pt x="165" y="284"/>
                  </a:lnTo>
                  <a:lnTo>
                    <a:pt x="168" y="291"/>
                  </a:lnTo>
                  <a:lnTo>
                    <a:pt x="172" y="297"/>
                  </a:lnTo>
                  <a:lnTo>
                    <a:pt x="176" y="303"/>
                  </a:lnTo>
                  <a:lnTo>
                    <a:pt x="180" y="311"/>
                  </a:lnTo>
                  <a:lnTo>
                    <a:pt x="184" y="316"/>
                  </a:lnTo>
                  <a:lnTo>
                    <a:pt x="188" y="324"/>
                  </a:lnTo>
                  <a:lnTo>
                    <a:pt x="192" y="332"/>
                  </a:lnTo>
                  <a:lnTo>
                    <a:pt x="195" y="339"/>
                  </a:lnTo>
                  <a:lnTo>
                    <a:pt x="197" y="345"/>
                  </a:lnTo>
                  <a:lnTo>
                    <a:pt x="199" y="353"/>
                  </a:lnTo>
                  <a:lnTo>
                    <a:pt x="201" y="360"/>
                  </a:lnTo>
                  <a:lnTo>
                    <a:pt x="203" y="368"/>
                  </a:lnTo>
                  <a:lnTo>
                    <a:pt x="203" y="376"/>
                  </a:lnTo>
                  <a:lnTo>
                    <a:pt x="203" y="380"/>
                  </a:lnTo>
                  <a:lnTo>
                    <a:pt x="203" y="387"/>
                  </a:lnTo>
                  <a:lnTo>
                    <a:pt x="201" y="395"/>
                  </a:lnTo>
                  <a:lnTo>
                    <a:pt x="199" y="403"/>
                  </a:lnTo>
                  <a:lnTo>
                    <a:pt x="195" y="410"/>
                  </a:lnTo>
                  <a:lnTo>
                    <a:pt x="193" y="416"/>
                  </a:lnTo>
                  <a:lnTo>
                    <a:pt x="190" y="424"/>
                  </a:lnTo>
                  <a:lnTo>
                    <a:pt x="184" y="430"/>
                  </a:lnTo>
                  <a:lnTo>
                    <a:pt x="180" y="437"/>
                  </a:lnTo>
                  <a:lnTo>
                    <a:pt x="174" y="443"/>
                  </a:lnTo>
                  <a:lnTo>
                    <a:pt x="168" y="447"/>
                  </a:lnTo>
                  <a:lnTo>
                    <a:pt x="163" y="453"/>
                  </a:lnTo>
                  <a:lnTo>
                    <a:pt x="153" y="458"/>
                  </a:lnTo>
                  <a:lnTo>
                    <a:pt x="147" y="462"/>
                  </a:lnTo>
                  <a:lnTo>
                    <a:pt x="140" y="464"/>
                  </a:lnTo>
                  <a:lnTo>
                    <a:pt x="132" y="468"/>
                  </a:lnTo>
                  <a:lnTo>
                    <a:pt x="124" y="470"/>
                  </a:lnTo>
                  <a:lnTo>
                    <a:pt x="117" y="472"/>
                  </a:lnTo>
                  <a:lnTo>
                    <a:pt x="109" y="474"/>
                  </a:lnTo>
                  <a:lnTo>
                    <a:pt x="103" y="478"/>
                  </a:lnTo>
                  <a:lnTo>
                    <a:pt x="96" y="479"/>
                  </a:lnTo>
                  <a:lnTo>
                    <a:pt x="88" y="483"/>
                  </a:lnTo>
                  <a:lnTo>
                    <a:pt x="82" y="487"/>
                  </a:lnTo>
                  <a:lnTo>
                    <a:pt x="76" y="491"/>
                  </a:lnTo>
                  <a:lnTo>
                    <a:pt x="69" y="495"/>
                  </a:lnTo>
                  <a:lnTo>
                    <a:pt x="69" y="497"/>
                  </a:lnTo>
                  <a:lnTo>
                    <a:pt x="63" y="504"/>
                  </a:lnTo>
                  <a:lnTo>
                    <a:pt x="59" y="510"/>
                  </a:lnTo>
                  <a:lnTo>
                    <a:pt x="55" y="518"/>
                  </a:lnTo>
                  <a:lnTo>
                    <a:pt x="53" y="524"/>
                  </a:lnTo>
                  <a:lnTo>
                    <a:pt x="51" y="531"/>
                  </a:lnTo>
                  <a:lnTo>
                    <a:pt x="50" y="539"/>
                  </a:lnTo>
                  <a:lnTo>
                    <a:pt x="50" y="547"/>
                  </a:lnTo>
                  <a:lnTo>
                    <a:pt x="51" y="554"/>
                  </a:lnTo>
                  <a:lnTo>
                    <a:pt x="53" y="562"/>
                  </a:lnTo>
                  <a:lnTo>
                    <a:pt x="55" y="570"/>
                  </a:lnTo>
                  <a:lnTo>
                    <a:pt x="59" y="577"/>
                  </a:lnTo>
                  <a:lnTo>
                    <a:pt x="63" y="583"/>
                  </a:lnTo>
                  <a:lnTo>
                    <a:pt x="67" y="591"/>
                  </a:lnTo>
                  <a:lnTo>
                    <a:pt x="69" y="595"/>
                  </a:lnTo>
                  <a:lnTo>
                    <a:pt x="73" y="602"/>
                  </a:lnTo>
                  <a:lnTo>
                    <a:pt x="78" y="608"/>
                  </a:lnTo>
                  <a:lnTo>
                    <a:pt x="82" y="616"/>
                  </a:lnTo>
                  <a:lnTo>
                    <a:pt x="86" y="623"/>
                  </a:lnTo>
                  <a:lnTo>
                    <a:pt x="90" y="629"/>
                  </a:lnTo>
                  <a:lnTo>
                    <a:pt x="94" y="635"/>
                  </a:lnTo>
                  <a:lnTo>
                    <a:pt x="96" y="643"/>
                  </a:lnTo>
                  <a:lnTo>
                    <a:pt x="97" y="650"/>
                  </a:lnTo>
                  <a:lnTo>
                    <a:pt x="97" y="652"/>
                  </a:lnTo>
                  <a:lnTo>
                    <a:pt x="97" y="660"/>
                  </a:lnTo>
                  <a:lnTo>
                    <a:pt x="96" y="668"/>
                  </a:lnTo>
                  <a:lnTo>
                    <a:pt x="94" y="675"/>
                  </a:lnTo>
                  <a:lnTo>
                    <a:pt x="92" y="683"/>
                  </a:lnTo>
                  <a:lnTo>
                    <a:pt x="86" y="691"/>
                  </a:lnTo>
                  <a:lnTo>
                    <a:pt x="82" y="696"/>
                  </a:lnTo>
                  <a:lnTo>
                    <a:pt x="76" y="702"/>
                  </a:lnTo>
                  <a:lnTo>
                    <a:pt x="74" y="704"/>
                  </a:lnTo>
                  <a:lnTo>
                    <a:pt x="69" y="708"/>
                  </a:lnTo>
                  <a:lnTo>
                    <a:pt x="61" y="712"/>
                  </a:lnTo>
                  <a:lnTo>
                    <a:pt x="53" y="716"/>
                  </a:lnTo>
                  <a:lnTo>
                    <a:pt x="48" y="717"/>
                  </a:lnTo>
                  <a:lnTo>
                    <a:pt x="40" y="719"/>
                  </a:lnTo>
                  <a:lnTo>
                    <a:pt x="32" y="721"/>
                  </a:lnTo>
                  <a:lnTo>
                    <a:pt x="25" y="723"/>
                  </a:lnTo>
                  <a:lnTo>
                    <a:pt x="21" y="723"/>
                  </a:lnTo>
                </a:path>
              </a:pathLst>
            </a:custGeom>
            <a:noFill/>
            <a:ln w="19050" cmpd="sng">
              <a:solidFill>
                <a:srgbClr val="000000"/>
              </a:solidFill>
              <a:prstDash val="solid"/>
              <a:round/>
              <a:headEnd/>
              <a:tailEnd/>
            </a:ln>
          </p:spPr>
          <p:txBody>
            <a:bodyPr/>
            <a:lstStyle/>
            <a:p>
              <a:endParaRPr lang="el-GR"/>
            </a:p>
          </p:txBody>
        </p:sp>
        <p:sp>
          <p:nvSpPr>
            <p:cNvPr id="27673" name="Freeform 25"/>
            <p:cNvSpPr>
              <a:spLocks/>
            </p:cNvSpPr>
            <p:nvPr/>
          </p:nvSpPr>
          <p:spPr bwMode="auto">
            <a:xfrm>
              <a:off x="6381" y="2551"/>
              <a:ext cx="228" cy="508"/>
            </a:xfrm>
            <a:custGeom>
              <a:avLst/>
              <a:gdLst/>
              <a:ahLst/>
              <a:cxnLst>
                <a:cxn ang="0">
                  <a:pos x="178" y="4"/>
                </a:cxn>
                <a:cxn ang="0">
                  <a:pos x="192" y="9"/>
                </a:cxn>
                <a:cxn ang="0">
                  <a:pos x="205" y="19"/>
                </a:cxn>
                <a:cxn ang="0">
                  <a:pos x="217" y="31"/>
                </a:cxn>
                <a:cxn ang="0">
                  <a:pos x="224" y="44"/>
                </a:cxn>
                <a:cxn ang="0">
                  <a:pos x="226" y="59"/>
                </a:cxn>
                <a:cxn ang="0">
                  <a:pos x="226" y="77"/>
                </a:cxn>
                <a:cxn ang="0">
                  <a:pos x="221" y="90"/>
                </a:cxn>
                <a:cxn ang="0">
                  <a:pos x="213" y="103"/>
                </a:cxn>
                <a:cxn ang="0">
                  <a:pos x="205" y="111"/>
                </a:cxn>
                <a:cxn ang="0">
                  <a:pos x="194" y="121"/>
                </a:cxn>
                <a:cxn ang="0">
                  <a:pos x="182" y="132"/>
                </a:cxn>
                <a:cxn ang="0">
                  <a:pos x="171" y="142"/>
                </a:cxn>
                <a:cxn ang="0">
                  <a:pos x="163" y="151"/>
                </a:cxn>
                <a:cxn ang="0">
                  <a:pos x="157" y="167"/>
                </a:cxn>
                <a:cxn ang="0">
                  <a:pos x="155" y="178"/>
                </a:cxn>
                <a:cxn ang="0">
                  <a:pos x="157" y="194"/>
                </a:cxn>
                <a:cxn ang="0">
                  <a:pos x="163" y="207"/>
                </a:cxn>
                <a:cxn ang="0">
                  <a:pos x="169" y="221"/>
                </a:cxn>
                <a:cxn ang="0">
                  <a:pos x="175" y="236"/>
                </a:cxn>
                <a:cxn ang="0">
                  <a:pos x="178" y="251"/>
                </a:cxn>
                <a:cxn ang="0">
                  <a:pos x="184" y="265"/>
                </a:cxn>
                <a:cxn ang="0">
                  <a:pos x="188" y="280"/>
                </a:cxn>
                <a:cxn ang="0">
                  <a:pos x="190" y="295"/>
                </a:cxn>
                <a:cxn ang="0">
                  <a:pos x="192" y="311"/>
                </a:cxn>
                <a:cxn ang="0">
                  <a:pos x="192" y="322"/>
                </a:cxn>
                <a:cxn ang="0">
                  <a:pos x="192" y="338"/>
                </a:cxn>
                <a:cxn ang="0">
                  <a:pos x="190" y="353"/>
                </a:cxn>
                <a:cxn ang="0">
                  <a:pos x="186" y="368"/>
                </a:cxn>
                <a:cxn ang="0">
                  <a:pos x="182" y="384"/>
                </a:cxn>
                <a:cxn ang="0">
                  <a:pos x="177" y="399"/>
                </a:cxn>
                <a:cxn ang="0">
                  <a:pos x="169" y="413"/>
                </a:cxn>
                <a:cxn ang="0">
                  <a:pos x="161" y="426"/>
                </a:cxn>
                <a:cxn ang="0">
                  <a:pos x="152" y="437"/>
                </a:cxn>
                <a:cxn ang="0">
                  <a:pos x="140" y="449"/>
                </a:cxn>
                <a:cxn ang="0">
                  <a:pos x="132" y="457"/>
                </a:cxn>
                <a:cxn ang="0">
                  <a:pos x="121" y="466"/>
                </a:cxn>
                <a:cxn ang="0">
                  <a:pos x="107" y="474"/>
                </a:cxn>
                <a:cxn ang="0">
                  <a:pos x="94" y="480"/>
                </a:cxn>
                <a:cxn ang="0">
                  <a:pos x="81" y="485"/>
                </a:cxn>
                <a:cxn ang="0">
                  <a:pos x="65" y="491"/>
                </a:cxn>
                <a:cxn ang="0">
                  <a:pos x="50" y="497"/>
                </a:cxn>
                <a:cxn ang="0">
                  <a:pos x="36" y="501"/>
                </a:cxn>
                <a:cxn ang="0">
                  <a:pos x="21" y="505"/>
                </a:cxn>
                <a:cxn ang="0">
                  <a:pos x="6" y="508"/>
                </a:cxn>
                <a:cxn ang="0">
                  <a:pos x="0" y="508"/>
                </a:cxn>
              </a:cxnLst>
              <a:rect l="0" t="0" r="r" b="b"/>
              <a:pathLst>
                <a:path w="228" h="508">
                  <a:moveTo>
                    <a:pt x="173" y="0"/>
                  </a:moveTo>
                  <a:lnTo>
                    <a:pt x="178" y="4"/>
                  </a:lnTo>
                  <a:lnTo>
                    <a:pt x="186" y="6"/>
                  </a:lnTo>
                  <a:lnTo>
                    <a:pt x="192" y="9"/>
                  </a:lnTo>
                  <a:lnTo>
                    <a:pt x="200" y="13"/>
                  </a:lnTo>
                  <a:lnTo>
                    <a:pt x="205" y="19"/>
                  </a:lnTo>
                  <a:lnTo>
                    <a:pt x="211" y="23"/>
                  </a:lnTo>
                  <a:lnTo>
                    <a:pt x="217" y="31"/>
                  </a:lnTo>
                  <a:lnTo>
                    <a:pt x="221" y="36"/>
                  </a:lnTo>
                  <a:lnTo>
                    <a:pt x="224" y="44"/>
                  </a:lnTo>
                  <a:lnTo>
                    <a:pt x="226" y="52"/>
                  </a:lnTo>
                  <a:lnTo>
                    <a:pt x="226" y="59"/>
                  </a:lnTo>
                  <a:lnTo>
                    <a:pt x="228" y="69"/>
                  </a:lnTo>
                  <a:lnTo>
                    <a:pt x="226" y="77"/>
                  </a:lnTo>
                  <a:lnTo>
                    <a:pt x="224" y="82"/>
                  </a:lnTo>
                  <a:lnTo>
                    <a:pt x="221" y="90"/>
                  </a:lnTo>
                  <a:lnTo>
                    <a:pt x="217" y="98"/>
                  </a:lnTo>
                  <a:lnTo>
                    <a:pt x="213" y="103"/>
                  </a:lnTo>
                  <a:lnTo>
                    <a:pt x="211" y="105"/>
                  </a:lnTo>
                  <a:lnTo>
                    <a:pt x="205" y="111"/>
                  </a:lnTo>
                  <a:lnTo>
                    <a:pt x="200" y="117"/>
                  </a:lnTo>
                  <a:lnTo>
                    <a:pt x="194" y="121"/>
                  </a:lnTo>
                  <a:lnTo>
                    <a:pt x="188" y="127"/>
                  </a:lnTo>
                  <a:lnTo>
                    <a:pt x="182" y="132"/>
                  </a:lnTo>
                  <a:lnTo>
                    <a:pt x="177" y="136"/>
                  </a:lnTo>
                  <a:lnTo>
                    <a:pt x="171" y="142"/>
                  </a:lnTo>
                  <a:lnTo>
                    <a:pt x="167" y="148"/>
                  </a:lnTo>
                  <a:lnTo>
                    <a:pt x="163" y="151"/>
                  </a:lnTo>
                  <a:lnTo>
                    <a:pt x="161" y="159"/>
                  </a:lnTo>
                  <a:lnTo>
                    <a:pt x="157" y="167"/>
                  </a:lnTo>
                  <a:lnTo>
                    <a:pt x="157" y="175"/>
                  </a:lnTo>
                  <a:lnTo>
                    <a:pt x="155" y="178"/>
                  </a:lnTo>
                  <a:lnTo>
                    <a:pt x="157" y="186"/>
                  </a:lnTo>
                  <a:lnTo>
                    <a:pt x="157" y="194"/>
                  </a:lnTo>
                  <a:lnTo>
                    <a:pt x="159" y="201"/>
                  </a:lnTo>
                  <a:lnTo>
                    <a:pt x="163" y="207"/>
                  </a:lnTo>
                  <a:lnTo>
                    <a:pt x="165" y="215"/>
                  </a:lnTo>
                  <a:lnTo>
                    <a:pt x="169" y="221"/>
                  </a:lnTo>
                  <a:lnTo>
                    <a:pt x="171" y="228"/>
                  </a:lnTo>
                  <a:lnTo>
                    <a:pt x="175" y="236"/>
                  </a:lnTo>
                  <a:lnTo>
                    <a:pt x="177" y="244"/>
                  </a:lnTo>
                  <a:lnTo>
                    <a:pt x="178" y="251"/>
                  </a:lnTo>
                  <a:lnTo>
                    <a:pt x="182" y="259"/>
                  </a:lnTo>
                  <a:lnTo>
                    <a:pt x="184" y="265"/>
                  </a:lnTo>
                  <a:lnTo>
                    <a:pt x="186" y="272"/>
                  </a:lnTo>
                  <a:lnTo>
                    <a:pt x="188" y="280"/>
                  </a:lnTo>
                  <a:lnTo>
                    <a:pt x="190" y="288"/>
                  </a:lnTo>
                  <a:lnTo>
                    <a:pt x="190" y="295"/>
                  </a:lnTo>
                  <a:lnTo>
                    <a:pt x="192" y="303"/>
                  </a:lnTo>
                  <a:lnTo>
                    <a:pt x="192" y="311"/>
                  </a:lnTo>
                  <a:lnTo>
                    <a:pt x="192" y="318"/>
                  </a:lnTo>
                  <a:lnTo>
                    <a:pt x="192" y="322"/>
                  </a:lnTo>
                  <a:lnTo>
                    <a:pt x="192" y="330"/>
                  </a:lnTo>
                  <a:lnTo>
                    <a:pt x="192" y="338"/>
                  </a:lnTo>
                  <a:lnTo>
                    <a:pt x="192" y="345"/>
                  </a:lnTo>
                  <a:lnTo>
                    <a:pt x="190" y="353"/>
                  </a:lnTo>
                  <a:lnTo>
                    <a:pt x="188" y="361"/>
                  </a:lnTo>
                  <a:lnTo>
                    <a:pt x="186" y="368"/>
                  </a:lnTo>
                  <a:lnTo>
                    <a:pt x="184" y="376"/>
                  </a:lnTo>
                  <a:lnTo>
                    <a:pt x="182" y="384"/>
                  </a:lnTo>
                  <a:lnTo>
                    <a:pt x="178" y="391"/>
                  </a:lnTo>
                  <a:lnTo>
                    <a:pt x="177" y="399"/>
                  </a:lnTo>
                  <a:lnTo>
                    <a:pt x="173" y="405"/>
                  </a:lnTo>
                  <a:lnTo>
                    <a:pt x="169" y="413"/>
                  </a:lnTo>
                  <a:lnTo>
                    <a:pt x="165" y="418"/>
                  </a:lnTo>
                  <a:lnTo>
                    <a:pt x="161" y="426"/>
                  </a:lnTo>
                  <a:lnTo>
                    <a:pt x="155" y="432"/>
                  </a:lnTo>
                  <a:lnTo>
                    <a:pt x="152" y="437"/>
                  </a:lnTo>
                  <a:lnTo>
                    <a:pt x="146" y="443"/>
                  </a:lnTo>
                  <a:lnTo>
                    <a:pt x="140" y="449"/>
                  </a:lnTo>
                  <a:lnTo>
                    <a:pt x="138" y="453"/>
                  </a:lnTo>
                  <a:lnTo>
                    <a:pt x="132" y="457"/>
                  </a:lnTo>
                  <a:lnTo>
                    <a:pt x="127" y="460"/>
                  </a:lnTo>
                  <a:lnTo>
                    <a:pt x="121" y="466"/>
                  </a:lnTo>
                  <a:lnTo>
                    <a:pt x="115" y="470"/>
                  </a:lnTo>
                  <a:lnTo>
                    <a:pt x="107" y="474"/>
                  </a:lnTo>
                  <a:lnTo>
                    <a:pt x="102" y="478"/>
                  </a:lnTo>
                  <a:lnTo>
                    <a:pt x="94" y="480"/>
                  </a:lnTo>
                  <a:lnTo>
                    <a:pt x="88" y="484"/>
                  </a:lnTo>
                  <a:lnTo>
                    <a:pt x="81" y="485"/>
                  </a:lnTo>
                  <a:lnTo>
                    <a:pt x="73" y="489"/>
                  </a:lnTo>
                  <a:lnTo>
                    <a:pt x="65" y="491"/>
                  </a:lnTo>
                  <a:lnTo>
                    <a:pt x="58" y="493"/>
                  </a:lnTo>
                  <a:lnTo>
                    <a:pt x="50" y="497"/>
                  </a:lnTo>
                  <a:lnTo>
                    <a:pt x="44" y="499"/>
                  </a:lnTo>
                  <a:lnTo>
                    <a:pt x="36" y="501"/>
                  </a:lnTo>
                  <a:lnTo>
                    <a:pt x="29" y="503"/>
                  </a:lnTo>
                  <a:lnTo>
                    <a:pt x="21" y="505"/>
                  </a:lnTo>
                  <a:lnTo>
                    <a:pt x="13" y="507"/>
                  </a:lnTo>
                  <a:lnTo>
                    <a:pt x="6" y="508"/>
                  </a:lnTo>
                  <a:lnTo>
                    <a:pt x="0" y="508"/>
                  </a:lnTo>
                  <a:lnTo>
                    <a:pt x="0" y="508"/>
                  </a:lnTo>
                </a:path>
              </a:pathLst>
            </a:custGeom>
            <a:noFill/>
            <a:ln w="19050" cmpd="sng">
              <a:solidFill>
                <a:srgbClr val="000000"/>
              </a:solidFill>
              <a:prstDash val="solid"/>
              <a:round/>
              <a:headEnd/>
              <a:tailEnd/>
            </a:ln>
          </p:spPr>
          <p:txBody>
            <a:bodyPr/>
            <a:lstStyle/>
            <a:p>
              <a:endParaRPr lang="el-GR"/>
            </a:p>
          </p:txBody>
        </p:sp>
      </p:gr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p:txBody>
          <a:bodyPr/>
          <a:lstStyle/>
          <a:p>
            <a:r>
              <a:rPr lang="el-GR"/>
              <a:t>Πλάγια όψη - κυρτότητα</a:t>
            </a:r>
          </a:p>
        </p:txBody>
      </p:sp>
      <p:pic>
        <p:nvPicPr>
          <p:cNvPr id="160771" name="Picture 3"/>
          <p:cNvPicPr>
            <a:picLocks noChangeAspect="1" noChangeArrowheads="1"/>
          </p:cNvPicPr>
          <p:nvPr/>
        </p:nvPicPr>
        <p:blipFill>
          <a:blip r:embed="rId3" cstate="screen"/>
          <a:srcRect/>
          <a:stretch>
            <a:fillRect/>
          </a:stretch>
        </p:blipFill>
        <p:spPr bwMode="auto">
          <a:xfrm>
            <a:off x="393700" y="1847850"/>
            <a:ext cx="5281613" cy="4675188"/>
          </a:xfrm>
          <a:prstGeom prst="rect">
            <a:avLst/>
          </a:prstGeom>
          <a:noFill/>
        </p:spPr>
      </p:pic>
      <p:sp>
        <p:nvSpPr>
          <p:cNvPr id="160772" name="Text Box 4"/>
          <p:cNvSpPr txBox="1">
            <a:spLocks noChangeArrowheads="1"/>
          </p:cNvSpPr>
          <p:nvPr/>
        </p:nvSpPr>
        <p:spPr bwMode="auto">
          <a:xfrm>
            <a:off x="404813" y="1825625"/>
            <a:ext cx="3459162" cy="457200"/>
          </a:xfrm>
          <a:prstGeom prst="rect">
            <a:avLst/>
          </a:prstGeom>
          <a:noFill/>
          <a:ln w="9525">
            <a:noFill/>
            <a:miter lim="800000"/>
            <a:headEnd/>
            <a:tailEnd/>
          </a:ln>
          <a:effectLst/>
        </p:spPr>
        <p:txBody>
          <a:bodyPr wrap="none">
            <a:spAutoFit/>
          </a:bodyPr>
          <a:lstStyle/>
          <a:p>
            <a:pPr marL="263525" indent="-263525"/>
            <a:r>
              <a:rPr lang="el-GR">
                <a:solidFill>
                  <a:schemeClr val="bg1"/>
                </a:solidFill>
              </a:rPr>
              <a:t>Γωνία κυρτότητας (13°</a:t>
            </a:r>
            <a:r>
              <a:rPr lang="en-US">
                <a:solidFill>
                  <a:schemeClr val="bg1"/>
                </a:solidFill>
                <a:cs typeface="Times New Roman" pitchFamily="18" charset="0"/>
              </a:rPr>
              <a:t>±</a:t>
            </a:r>
            <a:r>
              <a:rPr lang="el-GR">
                <a:solidFill>
                  <a:schemeClr val="bg1"/>
                </a:solidFill>
                <a:cs typeface="Times New Roman" pitchFamily="18" charset="0"/>
              </a:rPr>
              <a:t>5</a:t>
            </a:r>
            <a:r>
              <a:rPr lang="el-GR">
                <a:solidFill>
                  <a:schemeClr val="bg1"/>
                </a:solidFill>
              </a:rPr>
              <a:t>)</a:t>
            </a:r>
          </a:p>
        </p:txBody>
      </p:sp>
      <p:sp>
        <p:nvSpPr>
          <p:cNvPr id="160773" name="Freeform 5"/>
          <p:cNvSpPr>
            <a:spLocks/>
          </p:cNvSpPr>
          <p:nvPr/>
        </p:nvSpPr>
        <p:spPr bwMode="auto">
          <a:xfrm>
            <a:off x="4614863" y="3567113"/>
            <a:ext cx="160337" cy="1177925"/>
          </a:xfrm>
          <a:custGeom>
            <a:avLst/>
            <a:gdLst/>
            <a:ahLst/>
            <a:cxnLst>
              <a:cxn ang="0">
                <a:pos x="0" y="0"/>
              </a:cxn>
              <a:cxn ang="0">
                <a:pos x="101" y="742"/>
              </a:cxn>
            </a:cxnLst>
            <a:rect l="0" t="0" r="r" b="b"/>
            <a:pathLst>
              <a:path w="101" h="742">
                <a:moveTo>
                  <a:pt x="0" y="0"/>
                </a:moveTo>
                <a:lnTo>
                  <a:pt x="101" y="742"/>
                </a:lnTo>
              </a:path>
            </a:pathLst>
          </a:custGeom>
          <a:noFill/>
          <a:ln w="38100" cmpd="sng">
            <a:solidFill>
              <a:srgbClr val="FFCC00"/>
            </a:solidFill>
            <a:round/>
            <a:headEnd/>
            <a:tailEnd/>
          </a:ln>
          <a:effectLst/>
        </p:spPr>
        <p:txBody>
          <a:bodyPr/>
          <a:lstStyle/>
          <a:p>
            <a:endParaRPr lang="el-GR"/>
          </a:p>
        </p:txBody>
      </p:sp>
      <p:sp>
        <p:nvSpPr>
          <p:cNvPr id="160774" name="Oval 6"/>
          <p:cNvSpPr>
            <a:spLocks noChangeArrowheads="1"/>
          </p:cNvSpPr>
          <p:nvPr/>
        </p:nvSpPr>
        <p:spPr bwMode="auto">
          <a:xfrm>
            <a:off x="4549775" y="5443538"/>
            <a:ext cx="69850" cy="69850"/>
          </a:xfrm>
          <a:prstGeom prst="ellipse">
            <a:avLst/>
          </a:prstGeom>
          <a:solidFill>
            <a:schemeClr val="accent1"/>
          </a:solidFill>
          <a:ln w="9525">
            <a:solidFill>
              <a:schemeClr val="tx1"/>
            </a:solidFill>
            <a:round/>
            <a:headEnd/>
            <a:tailEnd/>
          </a:ln>
          <a:effectLst/>
        </p:spPr>
        <p:txBody>
          <a:bodyPr wrap="none" anchor="ctr"/>
          <a:lstStyle/>
          <a:p>
            <a:endParaRPr lang="el-GR"/>
          </a:p>
        </p:txBody>
      </p:sp>
      <p:sp>
        <p:nvSpPr>
          <p:cNvPr id="160775" name="Text Box 7"/>
          <p:cNvSpPr txBox="1">
            <a:spLocks noChangeArrowheads="1"/>
          </p:cNvSpPr>
          <p:nvPr/>
        </p:nvSpPr>
        <p:spPr bwMode="auto">
          <a:xfrm>
            <a:off x="4606925" y="5622925"/>
            <a:ext cx="506413" cy="457200"/>
          </a:xfrm>
          <a:prstGeom prst="rect">
            <a:avLst/>
          </a:prstGeom>
          <a:noFill/>
          <a:ln w="9525">
            <a:noFill/>
            <a:miter lim="800000"/>
            <a:headEnd/>
            <a:tailEnd/>
          </a:ln>
          <a:effectLst/>
        </p:spPr>
        <p:txBody>
          <a:bodyPr wrap="none">
            <a:spAutoFit/>
          </a:bodyPr>
          <a:lstStyle/>
          <a:p>
            <a:r>
              <a:rPr lang="en-US"/>
              <a:t>Pg</a:t>
            </a:r>
            <a:endParaRPr lang="el-GR"/>
          </a:p>
        </p:txBody>
      </p:sp>
      <p:sp>
        <p:nvSpPr>
          <p:cNvPr id="160776" name="Text Box 8"/>
          <p:cNvSpPr txBox="1">
            <a:spLocks noChangeArrowheads="1"/>
          </p:cNvSpPr>
          <p:nvPr/>
        </p:nvSpPr>
        <p:spPr bwMode="auto">
          <a:xfrm>
            <a:off x="4200525" y="5172075"/>
            <a:ext cx="387350" cy="457200"/>
          </a:xfrm>
          <a:prstGeom prst="rect">
            <a:avLst/>
          </a:prstGeom>
          <a:noFill/>
          <a:ln w="9525">
            <a:noFill/>
            <a:miter lim="800000"/>
            <a:headEnd/>
            <a:tailEnd/>
          </a:ln>
          <a:effectLst/>
        </p:spPr>
        <p:txBody>
          <a:bodyPr wrap="none">
            <a:spAutoFit/>
          </a:bodyPr>
          <a:lstStyle/>
          <a:p>
            <a:r>
              <a:rPr lang="en-US"/>
              <a:t>B</a:t>
            </a:r>
            <a:endParaRPr lang="el-GR"/>
          </a:p>
        </p:txBody>
      </p:sp>
      <p:sp>
        <p:nvSpPr>
          <p:cNvPr id="160777" name="Text Box 9"/>
          <p:cNvSpPr txBox="1">
            <a:spLocks noChangeArrowheads="1"/>
          </p:cNvSpPr>
          <p:nvPr/>
        </p:nvSpPr>
        <p:spPr bwMode="auto">
          <a:xfrm>
            <a:off x="5810250" y="5072063"/>
            <a:ext cx="1814513" cy="1371600"/>
          </a:xfrm>
          <a:prstGeom prst="rect">
            <a:avLst/>
          </a:prstGeom>
          <a:noFill/>
          <a:ln w="9525">
            <a:noFill/>
            <a:miter lim="800000"/>
            <a:headEnd/>
            <a:tailEnd/>
          </a:ln>
          <a:effectLst/>
        </p:spPr>
        <p:txBody>
          <a:bodyPr wrap="none">
            <a:spAutoFit/>
          </a:bodyPr>
          <a:lstStyle/>
          <a:p>
            <a:pPr marL="263525" indent="-263525"/>
            <a:r>
              <a:rPr lang="el-GR"/>
              <a:t>Πρόσωπο:</a:t>
            </a:r>
          </a:p>
          <a:p>
            <a:pPr marL="263525" indent="-263525">
              <a:buFontTx/>
              <a:buChar char="•"/>
            </a:pPr>
            <a:r>
              <a:rPr lang="el-GR" sz="2000"/>
              <a:t>Κυρτό</a:t>
            </a:r>
          </a:p>
          <a:p>
            <a:pPr marL="263525" indent="-263525">
              <a:buFontTx/>
              <a:buChar char="•"/>
            </a:pPr>
            <a:r>
              <a:rPr lang="el-GR" sz="2000"/>
              <a:t>Ορθογναθικό</a:t>
            </a:r>
          </a:p>
          <a:p>
            <a:pPr marL="263525" indent="-263525">
              <a:buFontTx/>
              <a:buChar char="•"/>
            </a:pPr>
            <a:r>
              <a:rPr lang="el-GR" sz="2000"/>
              <a:t>Κοίλο</a:t>
            </a:r>
          </a:p>
        </p:txBody>
      </p:sp>
      <p:grpSp>
        <p:nvGrpSpPr>
          <p:cNvPr id="160778" name="Group 10"/>
          <p:cNvGrpSpPr>
            <a:grpSpLocks/>
          </p:cNvGrpSpPr>
          <p:nvPr/>
        </p:nvGrpSpPr>
        <p:grpSpPr bwMode="auto">
          <a:xfrm>
            <a:off x="6161088" y="1928813"/>
            <a:ext cx="985837" cy="2903537"/>
            <a:chOff x="4312" y="1754"/>
            <a:chExt cx="423" cy="1246"/>
          </a:xfrm>
        </p:grpSpPr>
        <p:sp>
          <p:nvSpPr>
            <p:cNvPr id="160779" name="Freeform 11"/>
            <p:cNvSpPr>
              <a:spLocks/>
            </p:cNvSpPr>
            <p:nvPr/>
          </p:nvSpPr>
          <p:spPr bwMode="auto">
            <a:xfrm>
              <a:off x="4387" y="1754"/>
              <a:ext cx="348" cy="799"/>
            </a:xfrm>
            <a:custGeom>
              <a:avLst/>
              <a:gdLst/>
              <a:ahLst/>
              <a:cxnLst>
                <a:cxn ang="0">
                  <a:pos x="6" y="14"/>
                </a:cxn>
                <a:cxn ang="0">
                  <a:pos x="18" y="35"/>
                </a:cxn>
                <a:cxn ang="0">
                  <a:pos x="27" y="54"/>
                </a:cxn>
                <a:cxn ang="0">
                  <a:pos x="39" y="71"/>
                </a:cxn>
                <a:cxn ang="0">
                  <a:pos x="52" y="91"/>
                </a:cxn>
                <a:cxn ang="0">
                  <a:pos x="66" y="108"/>
                </a:cxn>
                <a:cxn ang="0">
                  <a:pos x="81" y="125"/>
                </a:cxn>
                <a:cxn ang="0">
                  <a:pos x="96" y="142"/>
                </a:cxn>
                <a:cxn ang="0">
                  <a:pos x="114" y="158"/>
                </a:cxn>
                <a:cxn ang="0">
                  <a:pos x="131" y="173"/>
                </a:cxn>
                <a:cxn ang="0">
                  <a:pos x="148" y="188"/>
                </a:cxn>
                <a:cxn ang="0">
                  <a:pos x="165" y="204"/>
                </a:cxn>
                <a:cxn ang="0">
                  <a:pos x="183" y="221"/>
                </a:cxn>
                <a:cxn ang="0">
                  <a:pos x="200" y="236"/>
                </a:cxn>
                <a:cxn ang="0">
                  <a:pos x="217" y="250"/>
                </a:cxn>
                <a:cxn ang="0">
                  <a:pos x="234" y="265"/>
                </a:cxn>
                <a:cxn ang="0">
                  <a:pos x="250" y="282"/>
                </a:cxn>
                <a:cxn ang="0">
                  <a:pos x="265" y="298"/>
                </a:cxn>
                <a:cxn ang="0">
                  <a:pos x="282" y="315"/>
                </a:cxn>
                <a:cxn ang="0">
                  <a:pos x="298" y="332"/>
                </a:cxn>
                <a:cxn ang="0">
                  <a:pos x="313" y="352"/>
                </a:cxn>
                <a:cxn ang="0">
                  <a:pos x="327" y="371"/>
                </a:cxn>
                <a:cxn ang="0">
                  <a:pos x="340" y="390"/>
                </a:cxn>
                <a:cxn ang="0">
                  <a:pos x="346" y="411"/>
                </a:cxn>
                <a:cxn ang="0">
                  <a:pos x="348" y="432"/>
                </a:cxn>
                <a:cxn ang="0">
                  <a:pos x="346" y="455"/>
                </a:cxn>
                <a:cxn ang="0">
                  <a:pos x="336" y="478"/>
                </a:cxn>
                <a:cxn ang="0">
                  <a:pos x="325" y="497"/>
                </a:cxn>
                <a:cxn ang="0">
                  <a:pos x="307" y="515"/>
                </a:cxn>
                <a:cxn ang="0">
                  <a:pos x="288" y="530"/>
                </a:cxn>
                <a:cxn ang="0">
                  <a:pos x="269" y="542"/>
                </a:cxn>
                <a:cxn ang="0">
                  <a:pos x="250" y="555"/>
                </a:cxn>
                <a:cxn ang="0">
                  <a:pos x="234" y="570"/>
                </a:cxn>
                <a:cxn ang="0">
                  <a:pos x="225" y="588"/>
                </a:cxn>
                <a:cxn ang="0">
                  <a:pos x="217" y="609"/>
                </a:cxn>
                <a:cxn ang="0">
                  <a:pos x="213" y="634"/>
                </a:cxn>
                <a:cxn ang="0">
                  <a:pos x="215" y="657"/>
                </a:cxn>
                <a:cxn ang="0">
                  <a:pos x="219" y="676"/>
                </a:cxn>
                <a:cxn ang="0">
                  <a:pos x="231" y="697"/>
                </a:cxn>
                <a:cxn ang="0">
                  <a:pos x="242" y="716"/>
                </a:cxn>
                <a:cxn ang="0">
                  <a:pos x="248" y="737"/>
                </a:cxn>
                <a:cxn ang="0">
                  <a:pos x="240" y="758"/>
                </a:cxn>
                <a:cxn ang="0">
                  <a:pos x="225" y="778"/>
                </a:cxn>
                <a:cxn ang="0">
                  <a:pos x="206" y="789"/>
                </a:cxn>
                <a:cxn ang="0">
                  <a:pos x="185" y="795"/>
                </a:cxn>
                <a:cxn ang="0">
                  <a:pos x="161" y="799"/>
                </a:cxn>
              </a:cxnLst>
              <a:rect l="0" t="0" r="r" b="b"/>
              <a:pathLst>
                <a:path w="348" h="799">
                  <a:moveTo>
                    <a:pt x="0" y="0"/>
                  </a:moveTo>
                  <a:lnTo>
                    <a:pt x="4" y="8"/>
                  </a:lnTo>
                  <a:lnTo>
                    <a:pt x="6" y="14"/>
                  </a:lnTo>
                  <a:lnTo>
                    <a:pt x="10" y="21"/>
                  </a:lnTo>
                  <a:lnTo>
                    <a:pt x="14" y="27"/>
                  </a:lnTo>
                  <a:lnTo>
                    <a:pt x="18" y="35"/>
                  </a:lnTo>
                  <a:lnTo>
                    <a:pt x="21" y="41"/>
                  </a:lnTo>
                  <a:lnTo>
                    <a:pt x="25" y="48"/>
                  </a:lnTo>
                  <a:lnTo>
                    <a:pt x="27" y="54"/>
                  </a:lnTo>
                  <a:lnTo>
                    <a:pt x="33" y="60"/>
                  </a:lnTo>
                  <a:lnTo>
                    <a:pt x="37" y="67"/>
                  </a:lnTo>
                  <a:lnTo>
                    <a:pt x="39" y="71"/>
                  </a:lnTo>
                  <a:lnTo>
                    <a:pt x="43" y="79"/>
                  </a:lnTo>
                  <a:lnTo>
                    <a:pt x="48" y="85"/>
                  </a:lnTo>
                  <a:lnTo>
                    <a:pt x="52" y="91"/>
                  </a:lnTo>
                  <a:lnTo>
                    <a:pt x="56" y="96"/>
                  </a:lnTo>
                  <a:lnTo>
                    <a:pt x="62" y="102"/>
                  </a:lnTo>
                  <a:lnTo>
                    <a:pt x="66" y="108"/>
                  </a:lnTo>
                  <a:lnTo>
                    <a:pt x="71" y="114"/>
                  </a:lnTo>
                  <a:lnTo>
                    <a:pt x="75" y="119"/>
                  </a:lnTo>
                  <a:lnTo>
                    <a:pt x="81" y="125"/>
                  </a:lnTo>
                  <a:lnTo>
                    <a:pt x="87" y="131"/>
                  </a:lnTo>
                  <a:lnTo>
                    <a:pt x="92" y="137"/>
                  </a:lnTo>
                  <a:lnTo>
                    <a:pt x="96" y="142"/>
                  </a:lnTo>
                  <a:lnTo>
                    <a:pt x="102" y="146"/>
                  </a:lnTo>
                  <a:lnTo>
                    <a:pt x="108" y="152"/>
                  </a:lnTo>
                  <a:lnTo>
                    <a:pt x="114" y="158"/>
                  </a:lnTo>
                  <a:lnTo>
                    <a:pt x="119" y="163"/>
                  </a:lnTo>
                  <a:lnTo>
                    <a:pt x="125" y="169"/>
                  </a:lnTo>
                  <a:lnTo>
                    <a:pt x="131" y="173"/>
                  </a:lnTo>
                  <a:lnTo>
                    <a:pt x="137" y="179"/>
                  </a:lnTo>
                  <a:lnTo>
                    <a:pt x="142" y="183"/>
                  </a:lnTo>
                  <a:lnTo>
                    <a:pt x="148" y="188"/>
                  </a:lnTo>
                  <a:lnTo>
                    <a:pt x="154" y="194"/>
                  </a:lnTo>
                  <a:lnTo>
                    <a:pt x="160" y="198"/>
                  </a:lnTo>
                  <a:lnTo>
                    <a:pt x="165" y="204"/>
                  </a:lnTo>
                  <a:lnTo>
                    <a:pt x="171" y="210"/>
                  </a:lnTo>
                  <a:lnTo>
                    <a:pt x="177" y="215"/>
                  </a:lnTo>
                  <a:lnTo>
                    <a:pt x="183" y="221"/>
                  </a:lnTo>
                  <a:lnTo>
                    <a:pt x="188" y="225"/>
                  </a:lnTo>
                  <a:lnTo>
                    <a:pt x="194" y="231"/>
                  </a:lnTo>
                  <a:lnTo>
                    <a:pt x="200" y="236"/>
                  </a:lnTo>
                  <a:lnTo>
                    <a:pt x="206" y="240"/>
                  </a:lnTo>
                  <a:lnTo>
                    <a:pt x="211" y="246"/>
                  </a:lnTo>
                  <a:lnTo>
                    <a:pt x="217" y="250"/>
                  </a:lnTo>
                  <a:lnTo>
                    <a:pt x="223" y="256"/>
                  </a:lnTo>
                  <a:lnTo>
                    <a:pt x="227" y="261"/>
                  </a:lnTo>
                  <a:lnTo>
                    <a:pt x="234" y="265"/>
                  </a:lnTo>
                  <a:lnTo>
                    <a:pt x="238" y="271"/>
                  </a:lnTo>
                  <a:lnTo>
                    <a:pt x="244" y="277"/>
                  </a:lnTo>
                  <a:lnTo>
                    <a:pt x="250" y="282"/>
                  </a:lnTo>
                  <a:lnTo>
                    <a:pt x="256" y="288"/>
                  </a:lnTo>
                  <a:lnTo>
                    <a:pt x="261" y="292"/>
                  </a:lnTo>
                  <a:lnTo>
                    <a:pt x="265" y="298"/>
                  </a:lnTo>
                  <a:lnTo>
                    <a:pt x="271" y="304"/>
                  </a:lnTo>
                  <a:lnTo>
                    <a:pt x="277" y="309"/>
                  </a:lnTo>
                  <a:lnTo>
                    <a:pt x="282" y="315"/>
                  </a:lnTo>
                  <a:lnTo>
                    <a:pt x="286" y="321"/>
                  </a:lnTo>
                  <a:lnTo>
                    <a:pt x="292" y="327"/>
                  </a:lnTo>
                  <a:lnTo>
                    <a:pt x="298" y="332"/>
                  </a:lnTo>
                  <a:lnTo>
                    <a:pt x="302" y="338"/>
                  </a:lnTo>
                  <a:lnTo>
                    <a:pt x="307" y="346"/>
                  </a:lnTo>
                  <a:lnTo>
                    <a:pt x="313" y="352"/>
                  </a:lnTo>
                  <a:lnTo>
                    <a:pt x="317" y="357"/>
                  </a:lnTo>
                  <a:lnTo>
                    <a:pt x="323" y="365"/>
                  </a:lnTo>
                  <a:lnTo>
                    <a:pt x="327" y="371"/>
                  </a:lnTo>
                  <a:lnTo>
                    <a:pt x="332" y="377"/>
                  </a:lnTo>
                  <a:lnTo>
                    <a:pt x="336" y="384"/>
                  </a:lnTo>
                  <a:lnTo>
                    <a:pt x="340" y="390"/>
                  </a:lnTo>
                  <a:lnTo>
                    <a:pt x="342" y="398"/>
                  </a:lnTo>
                  <a:lnTo>
                    <a:pt x="344" y="405"/>
                  </a:lnTo>
                  <a:lnTo>
                    <a:pt x="346" y="411"/>
                  </a:lnTo>
                  <a:lnTo>
                    <a:pt x="348" y="417"/>
                  </a:lnTo>
                  <a:lnTo>
                    <a:pt x="348" y="424"/>
                  </a:lnTo>
                  <a:lnTo>
                    <a:pt x="348" y="432"/>
                  </a:lnTo>
                  <a:lnTo>
                    <a:pt x="348" y="440"/>
                  </a:lnTo>
                  <a:lnTo>
                    <a:pt x="348" y="448"/>
                  </a:lnTo>
                  <a:lnTo>
                    <a:pt x="346" y="455"/>
                  </a:lnTo>
                  <a:lnTo>
                    <a:pt x="344" y="463"/>
                  </a:lnTo>
                  <a:lnTo>
                    <a:pt x="340" y="471"/>
                  </a:lnTo>
                  <a:lnTo>
                    <a:pt x="336" y="478"/>
                  </a:lnTo>
                  <a:lnTo>
                    <a:pt x="332" y="484"/>
                  </a:lnTo>
                  <a:lnTo>
                    <a:pt x="328" y="492"/>
                  </a:lnTo>
                  <a:lnTo>
                    <a:pt x="325" y="497"/>
                  </a:lnTo>
                  <a:lnTo>
                    <a:pt x="319" y="505"/>
                  </a:lnTo>
                  <a:lnTo>
                    <a:pt x="313" y="511"/>
                  </a:lnTo>
                  <a:lnTo>
                    <a:pt x="307" y="515"/>
                  </a:lnTo>
                  <a:lnTo>
                    <a:pt x="302" y="520"/>
                  </a:lnTo>
                  <a:lnTo>
                    <a:pt x="294" y="526"/>
                  </a:lnTo>
                  <a:lnTo>
                    <a:pt x="288" y="530"/>
                  </a:lnTo>
                  <a:lnTo>
                    <a:pt x="282" y="534"/>
                  </a:lnTo>
                  <a:lnTo>
                    <a:pt x="277" y="538"/>
                  </a:lnTo>
                  <a:lnTo>
                    <a:pt x="269" y="542"/>
                  </a:lnTo>
                  <a:lnTo>
                    <a:pt x="263" y="547"/>
                  </a:lnTo>
                  <a:lnTo>
                    <a:pt x="257" y="551"/>
                  </a:lnTo>
                  <a:lnTo>
                    <a:pt x="250" y="555"/>
                  </a:lnTo>
                  <a:lnTo>
                    <a:pt x="244" y="561"/>
                  </a:lnTo>
                  <a:lnTo>
                    <a:pt x="238" y="565"/>
                  </a:lnTo>
                  <a:lnTo>
                    <a:pt x="234" y="570"/>
                  </a:lnTo>
                  <a:lnTo>
                    <a:pt x="232" y="574"/>
                  </a:lnTo>
                  <a:lnTo>
                    <a:pt x="227" y="580"/>
                  </a:lnTo>
                  <a:lnTo>
                    <a:pt x="225" y="588"/>
                  </a:lnTo>
                  <a:lnTo>
                    <a:pt x="221" y="593"/>
                  </a:lnTo>
                  <a:lnTo>
                    <a:pt x="219" y="601"/>
                  </a:lnTo>
                  <a:lnTo>
                    <a:pt x="217" y="609"/>
                  </a:lnTo>
                  <a:lnTo>
                    <a:pt x="215" y="616"/>
                  </a:lnTo>
                  <a:lnTo>
                    <a:pt x="213" y="624"/>
                  </a:lnTo>
                  <a:lnTo>
                    <a:pt x="213" y="634"/>
                  </a:lnTo>
                  <a:lnTo>
                    <a:pt x="213" y="641"/>
                  </a:lnTo>
                  <a:lnTo>
                    <a:pt x="215" y="649"/>
                  </a:lnTo>
                  <a:lnTo>
                    <a:pt x="215" y="657"/>
                  </a:lnTo>
                  <a:lnTo>
                    <a:pt x="217" y="661"/>
                  </a:lnTo>
                  <a:lnTo>
                    <a:pt x="217" y="668"/>
                  </a:lnTo>
                  <a:lnTo>
                    <a:pt x="219" y="676"/>
                  </a:lnTo>
                  <a:lnTo>
                    <a:pt x="223" y="684"/>
                  </a:lnTo>
                  <a:lnTo>
                    <a:pt x="227" y="689"/>
                  </a:lnTo>
                  <a:lnTo>
                    <a:pt x="231" y="697"/>
                  </a:lnTo>
                  <a:lnTo>
                    <a:pt x="234" y="703"/>
                  </a:lnTo>
                  <a:lnTo>
                    <a:pt x="238" y="709"/>
                  </a:lnTo>
                  <a:lnTo>
                    <a:pt x="242" y="716"/>
                  </a:lnTo>
                  <a:lnTo>
                    <a:pt x="246" y="724"/>
                  </a:lnTo>
                  <a:lnTo>
                    <a:pt x="248" y="730"/>
                  </a:lnTo>
                  <a:lnTo>
                    <a:pt x="248" y="737"/>
                  </a:lnTo>
                  <a:lnTo>
                    <a:pt x="246" y="745"/>
                  </a:lnTo>
                  <a:lnTo>
                    <a:pt x="244" y="753"/>
                  </a:lnTo>
                  <a:lnTo>
                    <a:pt x="240" y="758"/>
                  </a:lnTo>
                  <a:lnTo>
                    <a:pt x="236" y="766"/>
                  </a:lnTo>
                  <a:lnTo>
                    <a:pt x="231" y="772"/>
                  </a:lnTo>
                  <a:lnTo>
                    <a:pt x="225" y="778"/>
                  </a:lnTo>
                  <a:lnTo>
                    <a:pt x="219" y="781"/>
                  </a:lnTo>
                  <a:lnTo>
                    <a:pt x="213" y="785"/>
                  </a:lnTo>
                  <a:lnTo>
                    <a:pt x="206" y="789"/>
                  </a:lnTo>
                  <a:lnTo>
                    <a:pt x="200" y="791"/>
                  </a:lnTo>
                  <a:lnTo>
                    <a:pt x="192" y="793"/>
                  </a:lnTo>
                  <a:lnTo>
                    <a:pt x="185" y="795"/>
                  </a:lnTo>
                  <a:lnTo>
                    <a:pt x="177" y="797"/>
                  </a:lnTo>
                  <a:lnTo>
                    <a:pt x="169" y="799"/>
                  </a:lnTo>
                  <a:lnTo>
                    <a:pt x="161" y="799"/>
                  </a:lnTo>
                </a:path>
              </a:pathLst>
            </a:custGeom>
            <a:noFill/>
            <a:ln w="19050" cmpd="sng">
              <a:solidFill>
                <a:srgbClr val="000000"/>
              </a:solidFill>
              <a:prstDash val="solid"/>
              <a:round/>
              <a:headEnd/>
              <a:tailEnd/>
            </a:ln>
          </p:spPr>
          <p:txBody>
            <a:bodyPr/>
            <a:lstStyle/>
            <a:p>
              <a:endParaRPr lang="el-GR"/>
            </a:p>
          </p:txBody>
        </p:sp>
        <p:sp>
          <p:nvSpPr>
            <p:cNvPr id="160780" name="Freeform 12"/>
            <p:cNvSpPr>
              <a:spLocks/>
            </p:cNvSpPr>
            <p:nvPr/>
          </p:nvSpPr>
          <p:spPr bwMode="auto">
            <a:xfrm>
              <a:off x="4312" y="2564"/>
              <a:ext cx="273" cy="436"/>
            </a:xfrm>
            <a:custGeom>
              <a:avLst/>
              <a:gdLst/>
              <a:ahLst/>
              <a:cxnLst>
                <a:cxn ang="0">
                  <a:pos x="233" y="4"/>
                </a:cxn>
                <a:cxn ang="0">
                  <a:pos x="246" y="12"/>
                </a:cxn>
                <a:cxn ang="0">
                  <a:pos x="258" y="19"/>
                </a:cxn>
                <a:cxn ang="0">
                  <a:pos x="265" y="33"/>
                </a:cxn>
                <a:cxn ang="0">
                  <a:pos x="271" y="46"/>
                </a:cxn>
                <a:cxn ang="0">
                  <a:pos x="273" y="62"/>
                </a:cxn>
                <a:cxn ang="0">
                  <a:pos x="269" y="77"/>
                </a:cxn>
                <a:cxn ang="0">
                  <a:pos x="263" y="90"/>
                </a:cxn>
                <a:cxn ang="0">
                  <a:pos x="252" y="104"/>
                </a:cxn>
                <a:cxn ang="0">
                  <a:pos x="238" y="112"/>
                </a:cxn>
                <a:cxn ang="0">
                  <a:pos x="225" y="117"/>
                </a:cxn>
                <a:cxn ang="0">
                  <a:pos x="210" y="123"/>
                </a:cxn>
                <a:cxn ang="0">
                  <a:pos x="194" y="127"/>
                </a:cxn>
                <a:cxn ang="0">
                  <a:pos x="181" y="135"/>
                </a:cxn>
                <a:cxn ang="0">
                  <a:pos x="171" y="144"/>
                </a:cxn>
                <a:cxn ang="0">
                  <a:pos x="162" y="158"/>
                </a:cxn>
                <a:cxn ang="0">
                  <a:pos x="160" y="173"/>
                </a:cxn>
                <a:cxn ang="0">
                  <a:pos x="162" y="186"/>
                </a:cxn>
                <a:cxn ang="0">
                  <a:pos x="167" y="202"/>
                </a:cxn>
                <a:cxn ang="0">
                  <a:pos x="175" y="217"/>
                </a:cxn>
                <a:cxn ang="0">
                  <a:pos x="179" y="231"/>
                </a:cxn>
                <a:cxn ang="0">
                  <a:pos x="181" y="246"/>
                </a:cxn>
                <a:cxn ang="0">
                  <a:pos x="181" y="261"/>
                </a:cxn>
                <a:cxn ang="0">
                  <a:pos x="179" y="277"/>
                </a:cxn>
                <a:cxn ang="0">
                  <a:pos x="175" y="292"/>
                </a:cxn>
                <a:cxn ang="0">
                  <a:pos x="171" y="307"/>
                </a:cxn>
                <a:cxn ang="0">
                  <a:pos x="164" y="323"/>
                </a:cxn>
                <a:cxn ang="0">
                  <a:pos x="156" y="336"/>
                </a:cxn>
                <a:cxn ang="0">
                  <a:pos x="146" y="350"/>
                </a:cxn>
                <a:cxn ang="0">
                  <a:pos x="139" y="359"/>
                </a:cxn>
                <a:cxn ang="0">
                  <a:pos x="127" y="371"/>
                </a:cxn>
                <a:cxn ang="0">
                  <a:pos x="116" y="380"/>
                </a:cxn>
                <a:cxn ang="0">
                  <a:pos x="104" y="388"/>
                </a:cxn>
                <a:cxn ang="0">
                  <a:pos x="91" y="398"/>
                </a:cxn>
                <a:cxn ang="0">
                  <a:pos x="77" y="403"/>
                </a:cxn>
                <a:cxn ang="0">
                  <a:pos x="64" y="411"/>
                </a:cxn>
                <a:cxn ang="0">
                  <a:pos x="48" y="417"/>
                </a:cxn>
                <a:cxn ang="0">
                  <a:pos x="35" y="423"/>
                </a:cxn>
                <a:cxn ang="0">
                  <a:pos x="20" y="428"/>
                </a:cxn>
                <a:cxn ang="0">
                  <a:pos x="4" y="434"/>
                </a:cxn>
                <a:cxn ang="0">
                  <a:pos x="0" y="436"/>
                </a:cxn>
              </a:cxnLst>
              <a:rect l="0" t="0" r="r" b="b"/>
              <a:pathLst>
                <a:path w="273" h="436">
                  <a:moveTo>
                    <a:pt x="227" y="0"/>
                  </a:moveTo>
                  <a:lnTo>
                    <a:pt x="233" y="4"/>
                  </a:lnTo>
                  <a:lnTo>
                    <a:pt x="240" y="8"/>
                  </a:lnTo>
                  <a:lnTo>
                    <a:pt x="246" y="12"/>
                  </a:lnTo>
                  <a:lnTo>
                    <a:pt x="252" y="16"/>
                  </a:lnTo>
                  <a:lnTo>
                    <a:pt x="258" y="19"/>
                  </a:lnTo>
                  <a:lnTo>
                    <a:pt x="261" y="25"/>
                  </a:lnTo>
                  <a:lnTo>
                    <a:pt x="265" y="33"/>
                  </a:lnTo>
                  <a:lnTo>
                    <a:pt x="269" y="41"/>
                  </a:lnTo>
                  <a:lnTo>
                    <a:pt x="271" y="46"/>
                  </a:lnTo>
                  <a:lnTo>
                    <a:pt x="273" y="54"/>
                  </a:lnTo>
                  <a:lnTo>
                    <a:pt x="273" y="62"/>
                  </a:lnTo>
                  <a:lnTo>
                    <a:pt x="273" y="69"/>
                  </a:lnTo>
                  <a:lnTo>
                    <a:pt x="269" y="77"/>
                  </a:lnTo>
                  <a:lnTo>
                    <a:pt x="267" y="85"/>
                  </a:lnTo>
                  <a:lnTo>
                    <a:pt x="263" y="90"/>
                  </a:lnTo>
                  <a:lnTo>
                    <a:pt x="258" y="98"/>
                  </a:lnTo>
                  <a:lnTo>
                    <a:pt x="252" y="104"/>
                  </a:lnTo>
                  <a:lnTo>
                    <a:pt x="246" y="108"/>
                  </a:lnTo>
                  <a:lnTo>
                    <a:pt x="238" y="112"/>
                  </a:lnTo>
                  <a:lnTo>
                    <a:pt x="233" y="115"/>
                  </a:lnTo>
                  <a:lnTo>
                    <a:pt x="225" y="117"/>
                  </a:lnTo>
                  <a:lnTo>
                    <a:pt x="217" y="119"/>
                  </a:lnTo>
                  <a:lnTo>
                    <a:pt x="210" y="123"/>
                  </a:lnTo>
                  <a:lnTo>
                    <a:pt x="202" y="125"/>
                  </a:lnTo>
                  <a:lnTo>
                    <a:pt x="194" y="127"/>
                  </a:lnTo>
                  <a:lnTo>
                    <a:pt x="189" y="131"/>
                  </a:lnTo>
                  <a:lnTo>
                    <a:pt x="181" y="135"/>
                  </a:lnTo>
                  <a:lnTo>
                    <a:pt x="175" y="138"/>
                  </a:lnTo>
                  <a:lnTo>
                    <a:pt x="171" y="144"/>
                  </a:lnTo>
                  <a:lnTo>
                    <a:pt x="165" y="150"/>
                  </a:lnTo>
                  <a:lnTo>
                    <a:pt x="162" y="158"/>
                  </a:lnTo>
                  <a:lnTo>
                    <a:pt x="160" y="165"/>
                  </a:lnTo>
                  <a:lnTo>
                    <a:pt x="160" y="173"/>
                  </a:lnTo>
                  <a:lnTo>
                    <a:pt x="160" y="179"/>
                  </a:lnTo>
                  <a:lnTo>
                    <a:pt x="162" y="186"/>
                  </a:lnTo>
                  <a:lnTo>
                    <a:pt x="165" y="194"/>
                  </a:lnTo>
                  <a:lnTo>
                    <a:pt x="167" y="202"/>
                  </a:lnTo>
                  <a:lnTo>
                    <a:pt x="171" y="209"/>
                  </a:lnTo>
                  <a:lnTo>
                    <a:pt x="175" y="217"/>
                  </a:lnTo>
                  <a:lnTo>
                    <a:pt x="177" y="223"/>
                  </a:lnTo>
                  <a:lnTo>
                    <a:pt x="179" y="231"/>
                  </a:lnTo>
                  <a:lnTo>
                    <a:pt x="179" y="238"/>
                  </a:lnTo>
                  <a:lnTo>
                    <a:pt x="181" y="246"/>
                  </a:lnTo>
                  <a:lnTo>
                    <a:pt x="181" y="254"/>
                  </a:lnTo>
                  <a:lnTo>
                    <a:pt x="181" y="261"/>
                  </a:lnTo>
                  <a:lnTo>
                    <a:pt x="179" y="269"/>
                  </a:lnTo>
                  <a:lnTo>
                    <a:pt x="179" y="277"/>
                  </a:lnTo>
                  <a:lnTo>
                    <a:pt x="177" y="284"/>
                  </a:lnTo>
                  <a:lnTo>
                    <a:pt x="175" y="292"/>
                  </a:lnTo>
                  <a:lnTo>
                    <a:pt x="173" y="300"/>
                  </a:lnTo>
                  <a:lnTo>
                    <a:pt x="171" y="307"/>
                  </a:lnTo>
                  <a:lnTo>
                    <a:pt x="167" y="315"/>
                  </a:lnTo>
                  <a:lnTo>
                    <a:pt x="164" y="323"/>
                  </a:lnTo>
                  <a:lnTo>
                    <a:pt x="160" y="330"/>
                  </a:lnTo>
                  <a:lnTo>
                    <a:pt x="156" y="336"/>
                  </a:lnTo>
                  <a:lnTo>
                    <a:pt x="152" y="344"/>
                  </a:lnTo>
                  <a:lnTo>
                    <a:pt x="146" y="350"/>
                  </a:lnTo>
                  <a:lnTo>
                    <a:pt x="144" y="353"/>
                  </a:lnTo>
                  <a:lnTo>
                    <a:pt x="139" y="359"/>
                  </a:lnTo>
                  <a:lnTo>
                    <a:pt x="133" y="365"/>
                  </a:lnTo>
                  <a:lnTo>
                    <a:pt x="127" y="371"/>
                  </a:lnTo>
                  <a:lnTo>
                    <a:pt x="123" y="376"/>
                  </a:lnTo>
                  <a:lnTo>
                    <a:pt x="116" y="380"/>
                  </a:lnTo>
                  <a:lnTo>
                    <a:pt x="110" y="384"/>
                  </a:lnTo>
                  <a:lnTo>
                    <a:pt x="104" y="388"/>
                  </a:lnTo>
                  <a:lnTo>
                    <a:pt x="96" y="394"/>
                  </a:lnTo>
                  <a:lnTo>
                    <a:pt x="91" y="398"/>
                  </a:lnTo>
                  <a:lnTo>
                    <a:pt x="85" y="401"/>
                  </a:lnTo>
                  <a:lnTo>
                    <a:pt x="77" y="403"/>
                  </a:lnTo>
                  <a:lnTo>
                    <a:pt x="71" y="407"/>
                  </a:lnTo>
                  <a:lnTo>
                    <a:pt x="64" y="411"/>
                  </a:lnTo>
                  <a:lnTo>
                    <a:pt x="56" y="415"/>
                  </a:lnTo>
                  <a:lnTo>
                    <a:pt x="48" y="417"/>
                  </a:lnTo>
                  <a:lnTo>
                    <a:pt x="41" y="421"/>
                  </a:lnTo>
                  <a:lnTo>
                    <a:pt x="35" y="423"/>
                  </a:lnTo>
                  <a:lnTo>
                    <a:pt x="27" y="424"/>
                  </a:lnTo>
                  <a:lnTo>
                    <a:pt x="20" y="428"/>
                  </a:lnTo>
                  <a:lnTo>
                    <a:pt x="12" y="432"/>
                  </a:lnTo>
                  <a:lnTo>
                    <a:pt x="4" y="434"/>
                  </a:lnTo>
                  <a:lnTo>
                    <a:pt x="0" y="436"/>
                  </a:lnTo>
                  <a:lnTo>
                    <a:pt x="0" y="436"/>
                  </a:lnTo>
                </a:path>
              </a:pathLst>
            </a:custGeom>
            <a:noFill/>
            <a:ln w="19050" cmpd="sng">
              <a:solidFill>
                <a:srgbClr val="000000"/>
              </a:solidFill>
              <a:prstDash val="solid"/>
              <a:round/>
              <a:headEnd/>
              <a:tailEnd/>
            </a:ln>
          </p:spPr>
          <p:txBody>
            <a:bodyPr/>
            <a:lstStyle/>
            <a:p>
              <a:endParaRPr lang="el-GR"/>
            </a:p>
          </p:txBody>
        </p:sp>
      </p:grpSp>
      <p:grpSp>
        <p:nvGrpSpPr>
          <p:cNvPr id="160781" name="Group 13"/>
          <p:cNvGrpSpPr>
            <a:grpSpLocks/>
          </p:cNvGrpSpPr>
          <p:nvPr/>
        </p:nvGrpSpPr>
        <p:grpSpPr bwMode="auto">
          <a:xfrm>
            <a:off x="7874000" y="1906588"/>
            <a:ext cx="822325" cy="2946400"/>
            <a:chOff x="6381" y="1795"/>
            <a:chExt cx="353" cy="1264"/>
          </a:xfrm>
        </p:grpSpPr>
        <p:sp>
          <p:nvSpPr>
            <p:cNvPr id="160782" name="Freeform 14"/>
            <p:cNvSpPr>
              <a:spLocks/>
            </p:cNvSpPr>
            <p:nvPr/>
          </p:nvSpPr>
          <p:spPr bwMode="auto">
            <a:xfrm>
              <a:off x="6531" y="1795"/>
              <a:ext cx="203" cy="723"/>
            </a:xfrm>
            <a:custGeom>
              <a:avLst/>
              <a:gdLst/>
              <a:ahLst/>
              <a:cxnLst>
                <a:cxn ang="0">
                  <a:pos x="2" y="7"/>
                </a:cxn>
                <a:cxn ang="0">
                  <a:pos x="5" y="23"/>
                </a:cxn>
                <a:cxn ang="0">
                  <a:pos x="9" y="36"/>
                </a:cxn>
                <a:cxn ang="0">
                  <a:pos x="13" y="51"/>
                </a:cxn>
                <a:cxn ang="0">
                  <a:pos x="17" y="61"/>
                </a:cxn>
                <a:cxn ang="0">
                  <a:pos x="23" y="76"/>
                </a:cxn>
                <a:cxn ang="0">
                  <a:pos x="28" y="90"/>
                </a:cxn>
                <a:cxn ang="0">
                  <a:pos x="36" y="103"/>
                </a:cxn>
                <a:cxn ang="0">
                  <a:pos x="42" y="117"/>
                </a:cxn>
                <a:cxn ang="0">
                  <a:pos x="50" y="130"/>
                </a:cxn>
                <a:cxn ang="0">
                  <a:pos x="59" y="144"/>
                </a:cxn>
                <a:cxn ang="0">
                  <a:pos x="67" y="157"/>
                </a:cxn>
                <a:cxn ang="0">
                  <a:pos x="76" y="169"/>
                </a:cxn>
                <a:cxn ang="0">
                  <a:pos x="86" y="180"/>
                </a:cxn>
                <a:cxn ang="0">
                  <a:pos x="96" y="193"/>
                </a:cxn>
                <a:cxn ang="0">
                  <a:pos x="105" y="205"/>
                </a:cxn>
                <a:cxn ang="0">
                  <a:pos x="113" y="216"/>
                </a:cxn>
                <a:cxn ang="0">
                  <a:pos x="122" y="230"/>
                </a:cxn>
                <a:cxn ang="0">
                  <a:pos x="132" y="241"/>
                </a:cxn>
                <a:cxn ang="0">
                  <a:pos x="142" y="253"/>
                </a:cxn>
                <a:cxn ang="0">
                  <a:pos x="151" y="264"/>
                </a:cxn>
                <a:cxn ang="0">
                  <a:pos x="159" y="278"/>
                </a:cxn>
                <a:cxn ang="0">
                  <a:pos x="168" y="291"/>
                </a:cxn>
                <a:cxn ang="0">
                  <a:pos x="176" y="303"/>
                </a:cxn>
                <a:cxn ang="0">
                  <a:pos x="184" y="316"/>
                </a:cxn>
                <a:cxn ang="0">
                  <a:pos x="192" y="332"/>
                </a:cxn>
                <a:cxn ang="0">
                  <a:pos x="197" y="345"/>
                </a:cxn>
                <a:cxn ang="0">
                  <a:pos x="201" y="360"/>
                </a:cxn>
                <a:cxn ang="0">
                  <a:pos x="203" y="376"/>
                </a:cxn>
                <a:cxn ang="0">
                  <a:pos x="203" y="387"/>
                </a:cxn>
                <a:cxn ang="0">
                  <a:pos x="199" y="403"/>
                </a:cxn>
                <a:cxn ang="0">
                  <a:pos x="193" y="416"/>
                </a:cxn>
                <a:cxn ang="0">
                  <a:pos x="184" y="430"/>
                </a:cxn>
                <a:cxn ang="0">
                  <a:pos x="174" y="443"/>
                </a:cxn>
                <a:cxn ang="0">
                  <a:pos x="163" y="453"/>
                </a:cxn>
                <a:cxn ang="0">
                  <a:pos x="147" y="462"/>
                </a:cxn>
                <a:cxn ang="0">
                  <a:pos x="132" y="468"/>
                </a:cxn>
                <a:cxn ang="0">
                  <a:pos x="117" y="472"/>
                </a:cxn>
                <a:cxn ang="0">
                  <a:pos x="103" y="478"/>
                </a:cxn>
                <a:cxn ang="0">
                  <a:pos x="88" y="483"/>
                </a:cxn>
                <a:cxn ang="0">
                  <a:pos x="76" y="491"/>
                </a:cxn>
                <a:cxn ang="0">
                  <a:pos x="69" y="497"/>
                </a:cxn>
                <a:cxn ang="0">
                  <a:pos x="59" y="510"/>
                </a:cxn>
                <a:cxn ang="0">
                  <a:pos x="53" y="524"/>
                </a:cxn>
                <a:cxn ang="0">
                  <a:pos x="50" y="539"/>
                </a:cxn>
                <a:cxn ang="0">
                  <a:pos x="51" y="554"/>
                </a:cxn>
                <a:cxn ang="0">
                  <a:pos x="55" y="570"/>
                </a:cxn>
                <a:cxn ang="0">
                  <a:pos x="63" y="583"/>
                </a:cxn>
                <a:cxn ang="0">
                  <a:pos x="69" y="595"/>
                </a:cxn>
                <a:cxn ang="0">
                  <a:pos x="78" y="608"/>
                </a:cxn>
                <a:cxn ang="0">
                  <a:pos x="86" y="623"/>
                </a:cxn>
                <a:cxn ang="0">
                  <a:pos x="94" y="635"/>
                </a:cxn>
                <a:cxn ang="0">
                  <a:pos x="97" y="650"/>
                </a:cxn>
                <a:cxn ang="0">
                  <a:pos x="97" y="660"/>
                </a:cxn>
                <a:cxn ang="0">
                  <a:pos x="94" y="675"/>
                </a:cxn>
                <a:cxn ang="0">
                  <a:pos x="86" y="691"/>
                </a:cxn>
                <a:cxn ang="0">
                  <a:pos x="76" y="702"/>
                </a:cxn>
                <a:cxn ang="0">
                  <a:pos x="69" y="708"/>
                </a:cxn>
                <a:cxn ang="0">
                  <a:pos x="53" y="716"/>
                </a:cxn>
                <a:cxn ang="0">
                  <a:pos x="40" y="719"/>
                </a:cxn>
                <a:cxn ang="0">
                  <a:pos x="25" y="723"/>
                </a:cxn>
              </a:cxnLst>
              <a:rect l="0" t="0" r="r" b="b"/>
              <a:pathLst>
                <a:path w="203" h="723">
                  <a:moveTo>
                    <a:pt x="0" y="0"/>
                  </a:moveTo>
                  <a:lnTo>
                    <a:pt x="2" y="7"/>
                  </a:lnTo>
                  <a:lnTo>
                    <a:pt x="3" y="15"/>
                  </a:lnTo>
                  <a:lnTo>
                    <a:pt x="5" y="23"/>
                  </a:lnTo>
                  <a:lnTo>
                    <a:pt x="7" y="28"/>
                  </a:lnTo>
                  <a:lnTo>
                    <a:pt x="9" y="36"/>
                  </a:lnTo>
                  <a:lnTo>
                    <a:pt x="11" y="44"/>
                  </a:lnTo>
                  <a:lnTo>
                    <a:pt x="13" y="51"/>
                  </a:lnTo>
                  <a:lnTo>
                    <a:pt x="17" y="59"/>
                  </a:lnTo>
                  <a:lnTo>
                    <a:pt x="17" y="61"/>
                  </a:lnTo>
                  <a:lnTo>
                    <a:pt x="21" y="69"/>
                  </a:lnTo>
                  <a:lnTo>
                    <a:pt x="23" y="76"/>
                  </a:lnTo>
                  <a:lnTo>
                    <a:pt x="27" y="82"/>
                  </a:lnTo>
                  <a:lnTo>
                    <a:pt x="28" y="90"/>
                  </a:lnTo>
                  <a:lnTo>
                    <a:pt x="32" y="97"/>
                  </a:lnTo>
                  <a:lnTo>
                    <a:pt x="36" y="103"/>
                  </a:lnTo>
                  <a:lnTo>
                    <a:pt x="40" y="111"/>
                  </a:lnTo>
                  <a:lnTo>
                    <a:pt x="42" y="117"/>
                  </a:lnTo>
                  <a:lnTo>
                    <a:pt x="46" y="122"/>
                  </a:lnTo>
                  <a:lnTo>
                    <a:pt x="50" y="130"/>
                  </a:lnTo>
                  <a:lnTo>
                    <a:pt x="55" y="138"/>
                  </a:lnTo>
                  <a:lnTo>
                    <a:pt x="59" y="144"/>
                  </a:lnTo>
                  <a:lnTo>
                    <a:pt x="63" y="149"/>
                  </a:lnTo>
                  <a:lnTo>
                    <a:pt x="67" y="157"/>
                  </a:lnTo>
                  <a:lnTo>
                    <a:pt x="73" y="163"/>
                  </a:lnTo>
                  <a:lnTo>
                    <a:pt x="76" y="169"/>
                  </a:lnTo>
                  <a:lnTo>
                    <a:pt x="80" y="174"/>
                  </a:lnTo>
                  <a:lnTo>
                    <a:pt x="86" y="180"/>
                  </a:lnTo>
                  <a:lnTo>
                    <a:pt x="90" y="186"/>
                  </a:lnTo>
                  <a:lnTo>
                    <a:pt x="96" y="193"/>
                  </a:lnTo>
                  <a:lnTo>
                    <a:pt x="99" y="199"/>
                  </a:lnTo>
                  <a:lnTo>
                    <a:pt x="105" y="205"/>
                  </a:lnTo>
                  <a:lnTo>
                    <a:pt x="109" y="211"/>
                  </a:lnTo>
                  <a:lnTo>
                    <a:pt x="113" y="216"/>
                  </a:lnTo>
                  <a:lnTo>
                    <a:pt x="119" y="224"/>
                  </a:lnTo>
                  <a:lnTo>
                    <a:pt x="122" y="230"/>
                  </a:lnTo>
                  <a:lnTo>
                    <a:pt x="128" y="236"/>
                  </a:lnTo>
                  <a:lnTo>
                    <a:pt x="132" y="241"/>
                  </a:lnTo>
                  <a:lnTo>
                    <a:pt x="138" y="247"/>
                  </a:lnTo>
                  <a:lnTo>
                    <a:pt x="142" y="253"/>
                  </a:lnTo>
                  <a:lnTo>
                    <a:pt x="147" y="259"/>
                  </a:lnTo>
                  <a:lnTo>
                    <a:pt x="151" y="264"/>
                  </a:lnTo>
                  <a:lnTo>
                    <a:pt x="155" y="272"/>
                  </a:lnTo>
                  <a:lnTo>
                    <a:pt x="159" y="278"/>
                  </a:lnTo>
                  <a:lnTo>
                    <a:pt x="165" y="284"/>
                  </a:lnTo>
                  <a:lnTo>
                    <a:pt x="168" y="291"/>
                  </a:lnTo>
                  <a:lnTo>
                    <a:pt x="172" y="297"/>
                  </a:lnTo>
                  <a:lnTo>
                    <a:pt x="176" y="303"/>
                  </a:lnTo>
                  <a:lnTo>
                    <a:pt x="180" y="311"/>
                  </a:lnTo>
                  <a:lnTo>
                    <a:pt x="184" y="316"/>
                  </a:lnTo>
                  <a:lnTo>
                    <a:pt x="188" y="324"/>
                  </a:lnTo>
                  <a:lnTo>
                    <a:pt x="192" y="332"/>
                  </a:lnTo>
                  <a:lnTo>
                    <a:pt x="195" y="339"/>
                  </a:lnTo>
                  <a:lnTo>
                    <a:pt x="197" y="345"/>
                  </a:lnTo>
                  <a:lnTo>
                    <a:pt x="199" y="353"/>
                  </a:lnTo>
                  <a:lnTo>
                    <a:pt x="201" y="360"/>
                  </a:lnTo>
                  <a:lnTo>
                    <a:pt x="203" y="368"/>
                  </a:lnTo>
                  <a:lnTo>
                    <a:pt x="203" y="376"/>
                  </a:lnTo>
                  <a:lnTo>
                    <a:pt x="203" y="380"/>
                  </a:lnTo>
                  <a:lnTo>
                    <a:pt x="203" y="387"/>
                  </a:lnTo>
                  <a:lnTo>
                    <a:pt x="201" y="395"/>
                  </a:lnTo>
                  <a:lnTo>
                    <a:pt x="199" y="403"/>
                  </a:lnTo>
                  <a:lnTo>
                    <a:pt x="195" y="410"/>
                  </a:lnTo>
                  <a:lnTo>
                    <a:pt x="193" y="416"/>
                  </a:lnTo>
                  <a:lnTo>
                    <a:pt x="190" y="424"/>
                  </a:lnTo>
                  <a:lnTo>
                    <a:pt x="184" y="430"/>
                  </a:lnTo>
                  <a:lnTo>
                    <a:pt x="180" y="437"/>
                  </a:lnTo>
                  <a:lnTo>
                    <a:pt x="174" y="443"/>
                  </a:lnTo>
                  <a:lnTo>
                    <a:pt x="168" y="447"/>
                  </a:lnTo>
                  <a:lnTo>
                    <a:pt x="163" y="453"/>
                  </a:lnTo>
                  <a:lnTo>
                    <a:pt x="153" y="458"/>
                  </a:lnTo>
                  <a:lnTo>
                    <a:pt x="147" y="462"/>
                  </a:lnTo>
                  <a:lnTo>
                    <a:pt x="140" y="464"/>
                  </a:lnTo>
                  <a:lnTo>
                    <a:pt x="132" y="468"/>
                  </a:lnTo>
                  <a:lnTo>
                    <a:pt x="124" y="470"/>
                  </a:lnTo>
                  <a:lnTo>
                    <a:pt x="117" y="472"/>
                  </a:lnTo>
                  <a:lnTo>
                    <a:pt x="109" y="474"/>
                  </a:lnTo>
                  <a:lnTo>
                    <a:pt x="103" y="478"/>
                  </a:lnTo>
                  <a:lnTo>
                    <a:pt x="96" y="479"/>
                  </a:lnTo>
                  <a:lnTo>
                    <a:pt x="88" y="483"/>
                  </a:lnTo>
                  <a:lnTo>
                    <a:pt x="82" y="487"/>
                  </a:lnTo>
                  <a:lnTo>
                    <a:pt x="76" y="491"/>
                  </a:lnTo>
                  <a:lnTo>
                    <a:pt x="69" y="495"/>
                  </a:lnTo>
                  <a:lnTo>
                    <a:pt x="69" y="497"/>
                  </a:lnTo>
                  <a:lnTo>
                    <a:pt x="63" y="504"/>
                  </a:lnTo>
                  <a:lnTo>
                    <a:pt x="59" y="510"/>
                  </a:lnTo>
                  <a:lnTo>
                    <a:pt x="55" y="518"/>
                  </a:lnTo>
                  <a:lnTo>
                    <a:pt x="53" y="524"/>
                  </a:lnTo>
                  <a:lnTo>
                    <a:pt x="51" y="531"/>
                  </a:lnTo>
                  <a:lnTo>
                    <a:pt x="50" y="539"/>
                  </a:lnTo>
                  <a:lnTo>
                    <a:pt x="50" y="547"/>
                  </a:lnTo>
                  <a:lnTo>
                    <a:pt x="51" y="554"/>
                  </a:lnTo>
                  <a:lnTo>
                    <a:pt x="53" y="562"/>
                  </a:lnTo>
                  <a:lnTo>
                    <a:pt x="55" y="570"/>
                  </a:lnTo>
                  <a:lnTo>
                    <a:pt x="59" y="577"/>
                  </a:lnTo>
                  <a:lnTo>
                    <a:pt x="63" y="583"/>
                  </a:lnTo>
                  <a:lnTo>
                    <a:pt x="67" y="591"/>
                  </a:lnTo>
                  <a:lnTo>
                    <a:pt x="69" y="595"/>
                  </a:lnTo>
                  <a:lnTo>
                    <a:pt x="73" y="602"/>
                  </a:lnTo>
                  <a:lnTo>
                    <a:pt x="78" y="608"/>
                  </a:lnTo>
                  <a:lnTo>
                    <a:pt x="82" y="616"/>
                  </a:lnTo>
                  <a:lnTo>
                    <a:pt x="86" y="623"/>
                  </a:lnTo>
                  <a:lnTo>
                    <a:pt x="90" y="629"/>
                  </a:lnTo>
                  <a:lnTo>
                    <a:pt x="94" y="635"/>
                  </a:lnTo>
                  <a:lnTo>
                    <a:pt x="96" y="643"/>
                  </a:lnTo>
                  <a:lnTo>
                    <a:pt x="97" y="650"/>
                  </a:lnTo>
                  <a:lnTo>
                    <a:pt x="97" y="652"/>
                  </a:lnTo>
                  <a:lnTo>
                    <a:pt x="97" y="660"/>
                  </a:lnTo>
                  <a:lnTo>
                    <a:pt x="96" y="668"/>
                  </a:lnTo>
                  <a:lnTo>
                    <a:pt x="94" y="675"/>
                  </a:lnTo>
                  <a:lnTo>
                    <a:pt x="92" y="683"/>
                  </a:lnTo>
                  <a:lnTo>
                    <a:pt x="86" y="691"/>
                  </a:lnTo>
                  <a:lnTo>
                    <a:pt x="82" y="696"/>
                  </a:lnTo>
                  <a:lnTo>
                    <a:pt x="76" y="702"/>
                  </a:lnTo>
                  <a:lnTo>
                    <a:pt x="74" y="704"/>
                  </a:lnTo>
                  <a:lnTo>
                    <a:pt x="69" y="708"/>
                  </a:lnTo>
                  <a:lnTo>
                    <a:pt x="61" y="712"/>
                  </a:lnTo>
                  <a:lnTo>
                    <a:pt x="53" y="716"/>
                  </a:lnTo>
                  <a:lnTo>
                    <a:pt x="48" y="717"/>
                  </a:lnTo>
                  <a:lnTo>
                    <a:pt x="40" y="719"/>
                  </a:lnTo>
                  <a:lnTo>
                    <a:pt x="32" y="721"/>
                  </a:lnTo>
                  <a:lnTo>
                    <a:pt x="25" y="723"/>
                  </a:lnTo>
                  <a:lnTo>
                    <a:pt x="21" y="723"/>
                  </a:lnTo>
                </a:path>
              </a:pathLst>
            </a:custGeom>
            <a:noFill/>
            <a:ln w="19050" cmpd="sng">
              <a:solidFill>
                <a:srgbClr val="000000"/>
              </a:solidFill>
              <a:prstDash val="solid"/>
              <a:round/>
              <a:headEnd/>
              <a:tailEnd/>
            </a:ln>
          </p:spPr>
          <p:txBody>
            <a:bodyPr/>
            <a:lstStyle/>
            <a:p>
              <a:endParaRPr lang="el-GR"/>
            </a:p>
          </p:txBody>
        </p:sp>
        <p:sp>
          <p:nvSpPr>
            <p:cNvPr id="160783" name="Freeform 15"/>
            <p:cNvSpPr>
              <a:spLocks/>
            </p:cNvSpPr>
            <p:nvPr/>
          </p:nvSpPr>
          <p:spPr bwMode="auto">
            <a:xfrm>
              <a:off x="6381" y="2551"/>
              <a:ext cx="228" cy="508"/>
            </a:xfrm>
            <a:custGeom>
              <a:avLst/>
              <a:gdLst/>
              <a:ahLst/>
              <a:cxnLst>
                <a:cxn ang="0">
                  <a:pos x="178" y="4"/>
                </a:cxn>
                <a:cxn ang="0">
                  <a:pos x="192" y="9"/>
                </a:cxn>
                <a:cxn ang="0">
                  <a:pos x="205" y="19"/>
                </a:cxn>
                <a:cxn ang="0">
                  <a:pos x="217" y="31"/>
                </a:cxn>
                <a:cxn ang="0">
                  <a:pos x="224" y="44"/>
                </a:cxn>
                <a:cxn ang="0">
                  <a:pos x="226" y="59"/>
                </a:cxn>
                <a:cxn ang="0">
                  <a:pos x="226" y="77"/>
                </a:cxn>
                <a:cxn ang="0">
                  <a:pos x="221" y="90"/>
                </a:cxn>
                <a:cxn ang="0">
                  <a:pos x="213" y="103"/>
                </a:cxn>
                <a:cxn ang="0">
                  <a:pos x="205" y="111"/>
                </a:cxn>
                <a:cxn ang="0">
                  <a:pos x="194" y="121"/>
                </a:cxn>
                <a:cxn ang="0">
                  <a:pos x="182" y="132"/>
                </a:cxn>
                <a:cxn ang="0">
                  <a:pos x="171" y="142"/>
                </a:cxn>
                <a:cxn ang="0">
                  <a:pos x="163" y="151"/>
                </a:cxn>
                <a:cxn ang="0">
                  <a:pos x="157" y="167"/>
                </a:cxn>
                <a:cxn ang="0">
                  <a:pos x="155" y="178"/>
                </a:cxn>
                <a:cxn ang="0">
                  <a:pos x="157" y="194"/>
                </a:cxn>
                <a:cxn ang="0">
                  <a:pos x="163" y="207"/>
                </a:cxn>
                <a:cxn ang="0">
                  <a:pos x="169" y="221"/>
                </a:cxn>
                <a:cxn ang="0">
                  <a:pos x="175" y="236"/>
                </a:cxn>
                <a:cxn ang="0">
                  <a:pos x="178" y="251"/>
                </a:cxn>
                <a:cxn ang="0">
                  <a:pos x="184" y="265"/>
                </a:cxn>
                <a:cxn ang="0">
                  <a:pos x="188" y="280"/>
                </a:cxn>
                <a:cxn ang="0">
                  <a:pos x="190" y="295"/>
                </a:cxn>
                <a:cxn ang="0">
                  <a:pos x="192" y="311"/>
                </a:cxn>
                <a:cxn ang="0">
                  <a:pos x="192" y="322"/>
                </a:cxn>
                <a:cxn ang="0">
                  <a:pos x="192" y="338"/>
                </a:cxn>
                <a:cxn ang="0">
                  <a:pos x="190" y="353"/>
                </a:cxn>
                <a:cxn ang="0">
                  <a:pos x="186" y="368"/>
                </a:cxn>
                <a:cxn ang="0">
                  <a:pos x="182" y="384"/>
                </a:cxn>
                <a:cxn ang="0">
                  <a:pos x="177" y="399"/>
                </a:cxn>
                <a:cxn ang="0">
                  <a:pos x="169" y="413"/>
                </a:cxn>
                <a:cxn ang="0">
                  <a:pos x="161" y="426"/>
                </a:cxn>
                <a:cxn ang="0">
                  <a:pos x="152" y="437"/>
                </a:cxn>
                <a:cxn ang="0">
                  <a:pos x="140" y="449"/>
                </a:cxn>
                <a:cxn ang="0">
                  <a:pos x="132" y="457"/>
                </a:cxn>
                <a:cxn ang="0">
                  <a:pos x="121" y="466"/>
                </a:cxn>
                <a:cxn ang="0">
                  <a:pos x="107" y="474"/>
                </a:cxn>
                <a:cxn ang="0">
                  <a:pos x="94" y="480"/>
                </a:cxn>
                <a:cxn ang="0">
                  <a:pos x="81" y="485"/>
                </a:cxn>
                <a:cxn ang="0">
                  <a:pos x="65" y="491"/>
                </a:cxn>
                <a:cxn ang="0">
                  <a:pos x="50" y="497"/>
                </a:cxn>
                <a:cxn ang="0">
                  <a:pos x="36" y="501"/>
                </a:cxn>
                <a:cxn ang="0">
                  <a:pos x="21" y="505"/>
                </a:cxn>
                <a:cxn ang="0">
                  <a:pos x="6" y="508"/>
                </a:cxn>
                <a:cxn ang="0">
                  <a:pos x="0" y="508"/>
                </a:cxn>
              </a:cxnLst>
              <a:rect l="0" t="0" r="r" b="b"/>
              <a:pathLst>
                <a:path w="228" h="508">
                  <a:moveTo>
                    <a:pt x="173" y="0"/>
                  </a:moveTo>
                  <a:lnTo>
                    <a:pt x="178" y="4"/>
                  </a:lnTo>
                  <a:lnTo>
                    <a:pt x="186" y="6"/>
                  </a:lnTo>
                  <a:lnTo>
                    <a:pt x="192" y="9"/>
                  </a:lnTo>
                  <a:lnTo>
                    <a:pt x="200" y="13"/>
                  </a:lnTo>
                  <a:lnTo>
                    <a:pt x="205" y="19"/>
                  </a:lnTo>
                  <a:lnTo>
                    <a:pt x="211" y="23"/>
                  </a:lnTo>
                  <a:lnTo>
                    <a:pt x="217" y="31"/>
                  </a:lnTo>
                  <a:lnTo>
                    <a:pt x="221" y="36"/>
                  </a:lnTo>
                  <a:lnTo>
                    <a:pt x="224" y="44"/>
                  </a:lnTo>
                  <a:lnTo>
                    <a:pt x="226" y="52"/>
                  </a:lnTo>
                  <a:lnTo>
                    <a:pt x="226" y="59"/>
                  </a:lnTo>
                  <a:lnTo>
                    <a:pt x="228" y="69"/>
                  </a:lnTo>
                  <a:lnTo>
                    <a:pt x="226" y="77"/>
                  </a:lnTo>
                  <a:lnTo>
                    <a:pt x="224" y="82"/>
                  </a:lnTo>
                  <a:lnTo>
                    <a:pt x="221" y="90"/>
                  </a:lnTo>
                  <a:lnTo>
                    <a:pt x="217" y="98"/>
                  </a:lnTo>
                  <a:lnTo>
                    <a:pt x="213" y="103"/>
                  </a:lnTo>
                  <a:lnTo>
                    <a:pt x="211" y="105"/>
                  </a:lnTo>
                  <a:lnTo>
                    <a:pt x="205" y="111"/>
                  </a:lnTo>
                  <a:lnTo>
                    <a:pt x="200" y="117"/>
                  </a:lnTo>
                  <a:lnTo>
                    <a:pt x="194" y="121"/>
                  </a:lnTo>
                  <a:lnTo>
                    <a:pt x="188" y="127"/>
                  </a:lnTo>
                  <a:lnTo>
                    <a:pt x="182" y="132"/>
                  </a:lnTo>
                  <a:lnTo>
                    <a:pt x="177" y="136"/>
                  </a:lnTo>
                  <a:lnTo>
                    <a:pt x="171" y="142"/>
                  </a:lnTo>
                  <a:lnTo>
                    <a:pt x="167" y="148"/>
                  </a:lnTo>
                  <a:lnTo>
                    <a:pt x="163" y="151"/>
                  </a:lnTo>
                  <a:lnTo>
                    <a:pt x="161" y="159"/>
                  </a:lnTo>
                  <a:lnTo>
                    <a:pt x="157" y="167"/>
                  </a:lnTo>
                  <a:lnTo>
                    <a:pt x="157" y="175"/>
                  </a:lnTo>
                  <a:lnTo>
                    <a:pt x="155" y="178"/>
                  </a:lnTo>
                  <a:lnTo>
                    <a:pt x="157" y="186"/>
                  </a:lnTo>
                  <a:lnTo>
                    <a:pt x="157" y="194"/>
                  </a:lnTo>
                  <a:lnTo>
                    <a:pt x="159" y="201"/>
                  </a:lnTo>
                  <a:lnTo>
                    <a:pt x="163" y="207"/>
                  </a:lnTo>
                  <a:lnTo>
                    <a:pt x="165" y="215"/>
                  </a:lnTo>
                  <a:lnTo>
                    <a:pt x="169" y="221"/>
                  </a:lnTo>
                  <a:lnTo>
                    <a:pt x="171" y="228"/>
                  </a:lnTo>
                  <a:lnTo>
                    <a:pt x="175" y="236"/>
                  </a:lnTo>
                  <a:lnTo>
                    <a:pt x="177" y="244"/>
                  </a:lnTo>
                  <a:lnTo>
                    <a:pt x="178" y="251"/>
                  </a:lnTo>
                  <a:lnTo>
                    <a:pt x="182" y="259"/>
                  </a:lnTo>
                  <a:lnTo>
                    <a:pt x="184" y="265"/>
                  </a:lnTo>
                  <a:lnTo>
                    <a:pt x="186" y="272"/>
                  </a:lnTo>
                  <a:lnTo>
                    <a:pt x="188" y="280"/>
                  </a:lnTo>
                  <a:lnTo>
                    <a:pt x="190" y="288"/>
                  </a:lnTo>
                  <a:lnTo>
                    <a:pt x="190" y="295"/>
                  </a:lnTo>
                  <a:lnTo>
                    <a:pt x="192" y="303"/>
                  </a:lnTo>
                  <a:lnTo>
                    <a:pt x="192" y="311"/>
                  </a:lnTo>
                  <a:lnTo>
                    <a:pt x="192" y="318"/>
                  </a:lnTo>
                  <a:lnTo>
                    <a:pt x="192" y="322"/>
                  </a:lnTo>
                  <a:lnTo>
                    <a:pt x="192" y="330"/>
                  </a:lnTo>
                  <a:lnTo>
                    <a:pt x="192" y="338"/>
                  </a:lnTo>
                  <a:lnTo>
                    <a:pt x="192" y="345"/>
                  </a:lnTo>
                  <a:lnTo>
                    <a:pt x="190" y="353"/>
                  </a:lnTo>
                  <a:lnTo>
                    <a:pt x="188" y="361"/>
                  </a:lnTo>
                  <a:lnTo>
                    <a:pt x="186" y="368"/>
                  </a:lnTo>
                  <a:lnTo>
                    <a:pt x="184" y="376"/>
                  </a:lnTo>
                  <a:lnTo>
                    <a:pt x="182" y="384"/>
                  </a:lnTo>
                  <a:lnTo>
                    <a:pt x="178" y="391"/>
                  </a:lnTo>
                  <a:lnTo>
                    <a:pt x="177" y="399"/>
                  </a:lnTo>
                  <a:lnTo>
                    <a:pt x="173" y="405"/>
                  </a:lnTo>
                  <a:lnTo>
                    <a:pt x="169" y="413"/>
                  </a:lnTo>
                  <a:lnTo>
                    <a:pt x="165" y="418"/>
                  </a:lnTo>
                  <a:lnTo>
                    <a:pt x="161" y="426"/>
                  </a:lnTo>
                  <a:lnTo>
                    <a:pt x="155" y="432"/>
                  </a:lnTo>
                  <a:lnTo>
                    <a:pt x="152" y="437"/>
                  </a:lnTo>
                  <a:lnTo>
                    <a:pt x="146" y="443"/>
                  </a:lnTo>
                  <a:lnTo>
                    <a:pt x="140" y="449"/>
                  </a:lnTo>
                  <a:lnTo>
                    <a:pt x="138" y="453"/>
                  </a:lnTo>
                  <a:lnTo>
                    <a:pt x="132" y="457"/>
                  </a:lnTo>
                  <a:lnTo>
                    <a:pt x="127" y="460"/>
                  </a:lnTo>
                  <a:lnTo>
                    <a:pt x="121" y="466"/>
                  </a:lnTo>
                  <a:lnTo>
                    <a:pt x="115" y="470"/>
                  </a:lnTo>
                  <a:lnTo>
                    <a:pt x="107" y="474"/>
                  </a:lnTo>
                  <a:lnTo>
                    <a:pt x="102" y="478"/>
                  </a:lnTo>
                  <a:lnTo>
                    <a:pt x="94" y="480"/>
                  </a:lnTo>
                  <a:lnTo>
                    <a:pt x="88" y="484"/>
                  </a:lnTo>
                  <a:lnTo>
                    <a:pt x="81" y="485"/>
                  </a:lnTo>
                  <a:lnTo>
                    <a:pt x="73" y="489"/>
                  </a:lnTo>
                  <a:lnTo>
                    <a:pt x="65" y="491"/>
                  </a:lnTo>
                  <a:lnTo>
                    <a:pt x="58" y="493"/>
                  </a:lnTo>
                  <a:lnTo>
                    <a:pt x="50" y="497"/>
                  </a:lnTo>
                  <a:lnTo>
                    <a:pt x="44" y="499"/>
                  </a:lnTo>
                  <a:lnTo>
                    <a:pt x="36" y="501"/>
                  </a:lnTo>
                  <a:lnTo>
                    <a:pt x="29" y="503"/>
                  </a:lnTo>
                  <a:lnTo>
                    <a:pt x="21" y="505"/>
                  </a:lnTo>
                  <a:lnTo>
                    <a:pt x="13" y="507"/>
                  </a:lnTo>
                  <a:lnTo>
                    <a:pt x="6" y="508"/>
                  </a:lnTo>
                  <a:lnTo>
                    <a:pt x="0" y="508"/>
                  </a:lnTo>
                  <a:lnTo>
                    <a:pt x="0" y="508"/>
                  </a:lnTo>
                </a:path>
              </a:pathLst>
            </a:custGeom>
            <a:noFill/>
            <a:ln w="19050" cmpd="sng">
              <a:solidFill>
                <a:srgbClr val="000000"/>
              </a:solidFill>
              <a:prstDash val="solid"/>
              <a:round/>
              <a:headEnd/>
              <a:tailEnd/>
            </a:ln>
          </p:spPr>
          <p:txBody>
            <a:bodyPr/>
            <a:lstStyle/>
            <a:p>
              <a:endParaRPr lang="el-GR"/>
            </a:p>
          </p:txBody>
        </p:sp>
      </p:grpSp>
      <p:sp>
        <p:nvSpPr>
          <p:cNvPr id="160784" name="Text Box 16"/>
          <p:cNvSpPr txBox="1">
            <a:spLocks noChangeArrowheads="1"/>
          </p:cNvSpPr>
          <p:nvPr/>
        </p:nvSpPr>
        <p:spPr bwMode="auto">
          <a:xfrm>
            <a:off x="4729163" y="4511675"/>
            <a:ext cx="404812" cy="457200"/>
          </a:xfrm>
          <a:prstGeom prst="rect">
            <a:avLst/>
          </a:prstGeom>
          <a:noFill/>
          <a:ln w="9525">
            <a:noFill/>
            <a:miter lim="800000"/>
            <a:headEnd/>
            <a:tailEnd/>
          </a:ln>
          <a:effectLst/>
        </p:spPr>
        <p:txBody>
          <a:bodyPr wrap="none">
            <a:spAutoFit/>
          </a:bodyPr>
          <a:lstStyle/>
          <a:p>
            <a:r>
              <a:rPr lang="en-US"/>
              <a:t>A</a:t>
            </a:r>
            <a:endParaRPr lang="el-GR"/>
          </a:p>
        </p:txBody>
      </p:sp>
      <p:sp>
        <p:nvSpPr>
          <p:cNvPr id="160785" name="Text Box 17"/>
          <p:cNvSpPr txBox="1">
            <a:spLocks noChangeArrowheads="1"/>
          </p:cNvSpPr>
          <p:nvPr/>
        </p:nvSpPr>
        <p:spPr bwMode="auto">
          <a:xfrm>
            <a:off x="4567238" y="3249613"/>
            <a:ext cx="539750" cy="457200"/>
          </a:xfrm>
          <a:prstGeom prst="rect">
            <a:avLst/>
          </a:prstGeom>
          <a:noFill/>
          <a:ln w="9525">
            <a:noFill/>
            <a:miter lim="800000"/>
            <a:headEnd/>
            <a:tailEnd/>
          </a:ln>
          <a:effectLst/>
        </p:spPr>
        <p:txBody>
          <a:bodyPr wrap="none">
            <a:spAutoFit/>
          </a:bodyPr>
          <a:lstStyle/>
          <a:p>
            <a:r>
              <a:rPr lang="en-US"/>
              <a:t>Na</a:t>
            </a:r>
            <a:endParaRPr lang="el-GR"/>
          </a:p>
        </p:txBody>
      </p:sp>
      <p:sp>
        <p:nvSpPr>
          <p:cNvPr id="160786" name="Line 18"/>
          <p:cNvSpPr>
            <a:spLocks noChangeShapeType="1"/>
          </p:cNvSpPr>
          <p:nvPr/>
        </p:nvSpPr>
        <p:spPr bwMode="auto">
          <a:xfrm flipV="1">
            <a:off x="4540250" y="3816350"/>
            <a:ext cx="368300" cy="2489200"/>
          </a:xfrm>
          <a:prstGeom prst="line">
            <a:avLst/>
          </a:prstGeom>
          <a:noFill/>
          <a:ln w="38100">
            <a:solidFill>
              <a:srgbClr val="FFCC00"/>
            </a:solidFill>
            <a:round/>
            <a:headEnd/>
            <a:tailEnd/>
          </a:ln>
          <a:effectLst/>
        </p:spPr>
        <p:txBody>
          <a:bodyPr/>
          <a:lstStyle/>
          <a:p>
            <a:endParaRPr lang="el-GR"/>
          </a:p>
        </p:txBody>
      </p:sp>
      <p:sp>
        <p:nvSpPr>
          <p:cNvPr id="160787" name="Line 19"/>
          <p:cNvSpPr>
            <a:spLocks noChangeShapeType="1"/>
          </p:cNvSpPr>
          <p:nvPr/>
        </p:nvSpPr>
        <p:spPr bwMode="auto">
          <a:xfrm flipH="1" flipV="1">
            <a:off x="4673600" y="4229100"/>
            <a:ext cx="190500" cy="6350"/>
          </a:xfrm>
          <a:prstGeom prst="line">
            <a:avLst/>
          </a:prstGeom>
          <a:noFill/>
          <a:ln w="38100">
            <a:solidFill>
              <a:schemeClr val="accent1"/>
            </a:solidFill>
            <a:round/>
            <a:headEnd/>
            <a:tailEnd type="triangle" w="sm" len="med"/>
          </a:ln>
          <a:effectLst/>
        </p:spPr>
        <p:txBody>
          <a:bodyPr/>
          <a:lstStyle/>
          <a:p>
            <a:endParaRPr lang="el-GR"/>
          </a:p>
        </p:txBody>
      </p:sp>
      <p:sp>
        <p:nvSpPr>
          <p:cNvPr id="160788" name="Oval 20"/>
          <p:cNvSpPr>
            <a:spLocks noChangeArrowheads="1"/>
          </p:cNvSpPr>
          <p:nvPr/>
        </p:nvSpPr>
        <p:spPr bwMode="auto">
          <a:xfrm>
            <a:off x="4575175" y="3513138"/>
            <a:ext cx="69850" cy="69850"/>
          </a:xfrm>
          <a:prstGeom prst="ellipse">
            <a:avLst/>
          </a:prstGeom>
          <a:solidFill>
            <a:schemeClr val="accent1"/>
          </a:solidFill>
          <a:ln w="9525">
            <a:solidFill>
              <a:schemeClr val="tx1"/>
            </a:solidFill>
            <a:round/>
            <a:headEnd/>
            <a:tailEnd/>
          </a:ln>
          <a:effectLst/>
        </p:spPr>
        <p:txBody>
          <a:bodyPr wrap="none" anchor="ctr"/>
          <a:lstStyle/>
          <a:p>
            <a:endParaRPr lang="el-GR"/>
          </a:p>
        </p:txBody>
      </p:sp>
      <p:sp>
        <p:nvSpPr>
          <p:cNvPr id="160789" name="Oval 21"/>
          <p:cNvSpPr>
            <a:spLocks noChangeArrowheads="1"/>
          </p:cNvSpPr>
          <p:nvPr/>
        </p:nvSpPr>
        <p:spPr bwMode="auto">
          <a:xfrm>
            <a:off x="4733925" y="4687888"/>
            <a:ext cx="69850" cy="69850"/>
          </a:xfrm>
          <a:prstGeom prst="ellipse">
            <a:avLst/>
          </a:prstGeom>
          <a:solidFill>
            <a:schemeClr val="accent1"/>
          </a:solidFill>
          <a:ln w="9525">
            <a:solidFill>
              <a:schemeClr val="tx1"/>
            </a:solidFill>
            <a:round/>
            <a:headEnd/>
            <a:tailEnd/>
          </a:ln>
          <a:effectLst/>
        </p:spPr>
        <p:txBody>
          <a:bodyPr wrap="none" anchor="ctr"/>
          <a:lstStyle/>
          <a:p>
            <a:endParaRPr lang="el-GR"/>
          </a:p>
        </p:txBody>
      </p:sp>
      <p:sp>
        <p:nvSpPr>
          <p:cNvPr id="160790" name="Oval 22"/>
          <p:cNvSpPr>
            <a:spLocks noChangeArrowheads="1"/>
          </p:cNvSpPr>
          <p:nvPr/>
        </p:nvSpPr>
        <p:spPr bwMode="auto">
          <a:xfrm>
            <a:off x="4575175" y="5722938"/>
            <a:ext cx="69850" cy="69850"/>
          </a:xfrm>
          <a:prstGeom prst="ellipse">
            <a:avLst/>
          </a:prstGeom>
          <a:solidFill>
            <a:schemeClr val="accent1"/>
          </a:solidFill>
          <a:ln w="9525">
            <a:solidFill>
              <a:schemeClr val="tx1"/>
            </a:solidFill>
            <a:round/>
            <a:headEnd/>
            <a:tailEnd/>
          </a:ln>
          <a:effectLst/>
        </p:spPr>
        <p:txBody>
          <a:bodyPr wrap="none" anchor="ctr"/>
          <a:lstStyle/>
          <a:p>
            <a:endParaRPr lang="el-GR"/>
          </a:p>
        </p:txBody>
      </p:sp>
      <p:sp>
        <p:nvSpPr>
          <p:cNvPr id="160791" name="Freeform 23"/>
          <p:cNvSpPr>
            <a:spLocks/>
          </p:cNvSpPr>
          <p:nvPr/>
        </p:nvSpPr>
        <p:spPr bwMode="auto">
          <a:xfrm>
            <a:off x="6354763" y="1965325"/>
            <a:ext cx="485775" cy="1381125"/>
          </a:xfrm>
          <a:custGeom>
            <a:avLst/>
            <a:gdLst/>
            <a:ahLst/>
            <a:cxnLst>
              <a:cxn ang="0">
                <a:pos x="0" y="0"/>
              </a:cxn>
              <a:cxn ang="0">
                <a:pos x="101" y="742"/>
              </a:cxn>
            </a:cxnLst>
            <a:rect l="0" t="0" r="r" b="b"/>
            <a:pathLst>
              <a:path w="101" h="742">
                <a:moveTo>
                  <a:pt x="0" y="0"/>
                </a:moveTo>
                <a:lnTo>
                  <a:pt x="101" y="742"/>
                </a:lnTo>
              </a:path>
            </a:pathLst>
          </a:custGeom>
          <a:noFill/>
          <a:ln w="38100" cmpd="sng">
            <a:solidFill>
              <a:srgbClr val="FFCC00"/>
            </a:solidFill>
            <a:round/>
            <a:headEnd/>
            <a:tailEnd/>
          </a:ln>
          <a:effectLst/>
        </p:spPr>
        <p:txBody>
          <a:bodyPr/>
          <a:lstStyle/>
          <a:p>
            <a:endParaRPr lang="el-GR"/>
          </a:p>
        </p:txBody>
      </p:sp>
      <p:sp>
        <p:nvSpPr>
          <p:cNvPr id="160792" name="Line 24"/>
          <p:cNvSpPr>
            <a:spLocks noChangeShapeType="1"/>
          </p:cNvSpPr>
          <p:nvPr/>
        </p:nvSpPr>
        <p:spPr bwMode="auto">
          <a:xfrm flipV="1">
            <a:off x="6540500" y="2178050"/>
            <a:ext cx="571500" cy="2501900"/>
          </a:xfrm>
          <a:prstGeom prst="line">
            <a:avLst/>
          </a:prstGeom>
          <a:noFill/>
          <a:ln w="38100">
            <a:solidFill>
              <a:srgbClr val="FFCC00"/>
            </a:solidFill>
            <a:round/>
            <a:headEnd/>
            <a:tailEnd/>
          </a:ln>
          <a:effectLst/>
        </p:spPr>
        <p:txBody>
          <a:bodyPr/>
          <a:lstStyle/>
          <a:p>
            <a:endParaRPr lang="el-GR"/>
          </a:p>
        </p:txBody>
      </p:sp>
      <p:sp>
        <p:nvSpPr>
          <p:cNvPr id="160793" name="Freeform 25"/>
          <p:cNvSpPr>
            <a:spLocks/>
          </p:cNvSpPr>
          <p:nvPr/>
        </p:nvSpPr>
        <p:spPr bwMode="auto">
          <a:xfrm>
            <a:off x="8215313" y="1901825"/>
            <a:ext cx="130175" cy="1216025"/>
          </a:xfrm>
          <a:custGeom>
            <a:avLst/>
            <a:gdLst/>
            <a:ahLst/>
            <a:cxnLst>
              <a:cxn ang="0">
                <a:pos x="0" y="0"/>
              </a:cxn>
              <a:cxn ang="0">
                <a:pos x="101" y="742"/>
              </a:cxn>
            </a:cxnLst>
            <a:rect l="0" t="0" r="r" b="b"/>
            <a:pathLst>
              <a:path w="101" h="742">
                <a:moveTo>
                  <a:pt x="0" y="0"/>
                </a:moveTo>
                <a:lnTo>
                  <a:pt x="101" y="742"/>
                </a:lnTo>
              </a:path>
            </a:pathLst>
          </a:custGeom>
          <a:noFill/>
          <a:ln w="38100" cmpd="sng">
            <a:solidFill>
              <a:srgbClr val="FFCC00"/>
            </a:solidFill>
            <a:round/>
            <a:headEnd/>
            <a:tailEnd/>
          </a:ln>
          <a:effectLst/>
        </p:spPr>
        <p:txBody>
          <a:bodyPr/>
          <a:lstStyle/>
          <a:p>
            <a:endParaRPr lang="el-GR"/>
          </a:p>
        </p:txBody>
      </p:sp>
      <p:sp>
        <p:nvSpPr>
          <p:cNvPr id="160794" name="Line 26"/>
          <p:cNvSpPr>
            <a:spLocks noChangeShapeType="1"/>
          </p:cNvSpPr>
          <p:nvPr/>
        </p:nvSpPr>
        <p:spPr bwMode="auto">
          <a:xfrm flipV="1">
            <a:off x="8324850" y="2044700"/>
            <a:ext cx="38100" cy="2705100"/>
          </a:xfrm>
          <a:prstGeom prst="line">
            <a:avLst/>
          </a:prstGeom>
          <a:noFill/>
          <a:ln w="38100">
            <a:solidFill>
              <a:srgbClr val="FFCC00"/>
            </a:solidFill>
            <a:round/>
            <a:headEnd/>
            <a:tailEnd/>
          </a:ln>
          <a:effectLst/>
        </p:spPr>
        <p:txBody>
          <a:bodyPr/>
          <a:lstStyle/>
          <a:p>
            <a:endParaRPr lang="el-G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p:txBody>
          <a:bodyPr/>
          <a:lstStyle/>
          <a:p>
            <a:r>
              <a:rPr lang="el-GR"/>
              <a:t>Πλάγια όψη - κυρτότητα</a:t>
            </a:r>
          </a:p>
        </p:txBody>
      </p:sp>
      <p:pic>
        <p:nvPicPr>
          <p:cNvPr id="158723" name="Picture 3"/>
          <p:cNvPicPr>
            <a:picLocks noChangeAspect="1" noChangeArrowheads="1"/>
          </p:cNvPicPr>
          <p:nvPr/>
        </p:nvPicPr>
        <p:blipFill>
          <a:blip r:embed="rId3" cstate="screen"/>
          <a:srcRect/>
          <a:stretch>
            <a:fillRect/>
          </a:stretch>
        </p:blipFill>
        <p:spPr bwMode="auto">
          <a:xfrm>
            <a:off x="393700" y="1847850"/>
            <a:ext cx="5281613" cy="4675188"/>
          </a:xfrm>
          <a:prstGeom prst="rect">
            <a:avLst/>
          </a:prstGeom>
          <a:noFill/>
        </p:spPr>
      </p:pic>
      <p:sp>
        <p:nvSpPr>
          <p:cNvPr id="158724" name="Text Box 4"/>
          <p:cNvSpPr txBox="1">
            <a:spLocks noChangeArrowheads="1"/>
          </p:cNvSpPr>
          <p:nvPr/>
        </p:nvSpPr>
        <p:spPr bwMode="auto">
          <a:xfrm>
            <a:off x="404813" y="1825625"/>
            <a:ext cx="2535237" cy="457200"/>
          </a:xfrm>
          <a:prstGeom prst="rect">
            <a:avLst/>
          </a:prstGeom>
          <a:noFill/>
          <a:ln w="9525">
            <a:noFill/>
            <a:miter lim="800000"/>
            <a:headEnd/>
            <a:tailEnd/>
          </a:ln>
          <a:effectLst/>
        </p:spPr>
        <p:txBody>
          <a:bodyPr wrap="none">
            <a:spAutoFit/>
          </a:bodyPr>
          <a:lstStyle/>
          <a:p>
            <a:pPr marL="263525" indent="-263525"/>
            <a:r>
              <a:rPr lang="el-GR">
                <a:solidFill>
                  <a:schemeClr val="bg1"/>
                </a:solidFill>
              </a:rPr>
              <a:t>Γωνία </a:t>
            </a:r>
            <a:r>
              <a:rPr lang="en-US">
                <a:solidFill>
                  <a:schemeClr val="bg1"/>
                </a:solidFill>
              </a:rPr>
              <a:t>ANB</a:t>
            </a:r>
            <a:r>
              <a:rPr lang="el-GR">
                <a:solidFill>
                  <a:schemeClr val="bg1"/>
                </a:solidFill>
              </a:rPr>
              <a:t> (5°</a:t>
            </a:r>
            <a:r>
              <a:rPr lang="en-US">
                <a:solidFill>
                  <a:schemeClr val="bg1"/>
                </a:solidFill>
              </a:rPr>
              <a:t>±</a:t>
            </a:r>
            <a:r>
              <a:rPr lang="el-GR">
                <a:solidFill>
                  <a:schemeClr val="bg1"/>
                </a:solidFill>
              </a:rPr>
              <a:t>4)</a:t>
            </a:r>
          </a:p>
        </p:txBody>
      </p:sp>
      <p:sp>
        <p:nvSpPr>
          <p:cNvPr id="158725" name="Freeform 5"/>
          <p:cNvSpPr>
            <a:spLocks/>
          </p:cNvSpPr>
          <p:nvPr/>
        </p:nvSpPr>
        <p:spPr bwMode="auto">
          <a:xfrm>
            <a:off x="4614863" y="3567113"/>
            <a:ext cx="160337" cy="1177925"/>
          </a:xfrm>
          <a:custGeom>
            <a:avLst/>
            <a:gdLst/>
            <a:ahLst/>
            <a:cxnLst>
              <a:cxn ang="0">
                <a:pos x="0" y="0"/>
              </a:cxn>
              <a:cxn ang="0">
                <a:pos x="101" y="742"/>
              </a:cxn>
            </a:cxnLst>
            <a:rect l="0" t="0" r="r" b="b"/>
            <a:pathLst>
              <a:path w="101" h="742">
                <a:moveTo>
                  <a:pt x="0" y="0"/>
                </a:moveTo>
                <a:lnTo>
                  <a:pt x="101" y="742"/>
                </a:lnTo>
              </a:path>
            </a:pathLst>
          </a:custGeom>
          <a:noFill/>
          <a:ln w="38100" cmpd="sng">
            <a:solidFill>
              <a:srgbClr val="FFCC00"/>
            </a:solidFill>
            <a:round/>
            <a:headEnd/>
            <a:tailEnd/>
          </a:ln>
          <a:effectLst/>
        </p:spPr>
        <p:txBody>
          <a:bodyPr/>
          <a:lstStyle/>
          <a:p>
            <a:endParaRPr lang="el-GR"/>
          </a:p>
        </p:txBody>
      </p:sp>
      <p:sp>
        <p:nvSpPr>
          <p:cNvPr id="158727" name="Text Box 7"/>
          <p:cNvSpPr txBox="1">
            <a:spLocks noChangeArrowheads="1"/>
          </p:cNvSpPr>
          <p:nvPr/>
        </p:nvSpPr>
        <p:spPr bwMode="auto">
          <a:xfrm>
            <a:off x="4606925" y="5622925"/>
            <a:ext cx="506413" cy="457200"/>
          </a:xfrm>
          <a:prstGeom prst="rect">
            <a:avLst/>
          </a:prstGeom>
          <a:noFill/>
          <a:ln w="9525">
            <a:noFill/>
            <a:miter lim="800000"/>
            <a:headEnd/>
            <a:tailEnd/>
          </a:ln>
          <a:effectLst/>
        </p:spPr>
        <p:txBody>
          <a:bodyPr wrap="none">
            <a:spAutoFit/>
          </a:bodyPr>
          <a:lstStyle/>
          <a:p>
            <a:r>
              <a:rPr lang="en-US"/>
              <a:t>Pg</a:t>
            </a:r>
            <a:endParaRPr lang="el-GR"/>
          </a:p>
        </p:txBody>
      </p:sp>
      <p:sp>
        <p:nvSpPr>
          <p:cNvPr id="158728" name="Text Box 8"/>
          <p:cNvSpPr txBox="1">
            <a:spLocks noChangeArrowheads="1"/>
          </p:cNvSpPr>
          <p:nvPr/>
        </p:nvSpPr>
        <p:spPr bwMode="auto">
          <a:xfrm>
            <a:off x="4200525" y="5172075"/>
            <a:ext cx="387350" cy="457200"/>
          </a:xfrm>
          <a:prstGeom prst="rect">
            <a:avLst/>
          </a:prstGeom>
          <a:noFill/>
          <a:ln w="9525">
            <a:noFill/>
            <a:miter lim="800000"/>
            <a:headEnd/>
            <a:tailEnd/>
          </a:ln>
          <a:effectLst/>
        </p:spPr>
        <p:txBody>
          <a:bodyPr wrap="none">
            <a:spAutoFit/>
          </a:bodyPr>
          <a:lstStyle/>
          <a:p>
            <a:r>
              <a:rPr lang="en-US"/>
              <a:t>B</a:t>
            </a:r>
            <a:endParaRPr lang="el-GR"/>
          </a:p>
        </p:txBody>
      </p:sp>
      <p:sp>
        <p:nvSpPr>
          <p:cNvPr id="158729" name="Text Box 9"/>
          <p:cNvSpPr txBox="1">
            <a:spLocks noChangeArrowheads="1"/>
          </p:cNvSpPr>
          <p:nvPr/>
        </p:nvSpPr>
        <p:spPr bwMode="auto">
          <a:xfrm>
            <a:off x="5810250" y="5072063"/>
            <a:ext cx="1814513" cy="1371600"/>
          </a:xfrm>
          <a:prstGeom prst="rect">
            <a:avLst/>
          </a:prstGeom>
          <a:noFill/>
          <a:ln w="9525">
            <a:noFill/>
            <a:miter lim="800000"/>
            <a:headEnd/>
            <a:tailEnd/>
          </a:ln>
          <a:effectLst/>
        </p:spPr>
        <p:txBody>
          <a:bodyPr wrap="none">
            <a:spAutoFit/>
          </a:bodyPr>
          <a:lstStyle/>
          <a:p>
            <a:pPr marL="263525" indent="-263525"/>
            <a:r>
              <a:rPr lang="el-GR"/>
              <a:t>Πρόσωπο:</a:t>
            </a:r>
          </a:p>
          <a:p>
            <a:pPr marL="263525" indent="-263525">
              <a:buFontTx/>
              <a:buChar char="•"/>
            </a:pPr>
            <a:r>
              <a:rPr lang="el-GR" sz="2000"/>
              <a:t>Κυρτό</a:t>
            </a:r>
          </a:p>
          <a:p>
            <a:pPr marL="263525" indent="-263525">
              <a:buFontTx/>
              <a:buChar char="•"/>
            </a:pPr>
            <a:r>
              <a:rPr lang="el-GR" sz="2000"/>
              <a:t>Ορθογναθικό</a:t>
            </a:r>
          </a:p>
          <a:p>
            <a:pPr marL="263525" indent="-263525">
              <a:buFontTx/>
              <a:buChar char="•"/>
            </a:pPr>
            <a:r>
              <a:rPr lang="el-GR" sz="2000"/>
              <a:t>Κοίλο</a:t>
            </a:r>
          </a:p>
        </p:txBody>
      </p:sp>
      <p:grpSp>
        <p:nvGrpSpPr>
          <p:cNvPr id="158730" name="Group 10"/>
          <p:cNvGrpSpPr>
            <a:grpSpLocks/>
          </p:cNvGrpSpPr>
          <p:nvPr/>
        </p:nvGrpSpPr>
        <p:grpSpPr bwMode="auto">
          <a:xfrm>
            <a:off x="6161088" y="1928813"/>
            <a:ext cx="985837" cy="2903537"/>
            <a:chOff x="4312" y="1754"/>
            <a:chExt cx="423" cy="1246"/>
          </a:xfrm>
        </p:grpSpPr>
        <p:sp>
          <p:nvSpPr>
            <p:cNvPr id="158731" name="Freeform 11"/>
            <p:cNvSpPr>
              <a:spLocks/>
            </p:cNvSpPr>
            <p:nvPr/>
          </p:nvSpPr>
          <p:spPr bwMode="auto">
            <a:xfrm>
              <a:off x="4387" y="1754"/>
              <a:ext cx="348" cy="799"/>
            </a:xfrm>
            <a:custGeom>
              <a:avLst/>
              <a:gdLst/>
              <a:ahLst/>
              <a:cxnLst>
                <a:cxn ang="0">
                  <a:pos x="6" y="14"/>
                </a:cxn>
                <a:cxn ang="0">
                  <a:pos x="18" y="35"/>
                </a:cxn>
                <a:cxn ang="0">
                  <a:pos x="27" y="54"/>
                </a:cxn>
                <a:cxn ang="0">
                  <a:pos x="39" y="71"/>
                </a:cxn>
                <a:cxn ang="0">
                  <a:pos x="52" y="91"/>
                </a:cxn>
                <a:cxn ang="0">
                  <a:pos x="66" y="108"/>
                </a:cxn>
                <a:cxn ang="0">
                  <a:pos x="81" y="125"/>
                </a:cxn>
                <a:cxn ang="0">
                  <a:pos x="96" y="142"/>
                </a:cxn>
                <a:cxn ang="0">
                  <a:pos x="114" y="158"/>
                </a:cxn>
                <a:cxn ang="0">
                  <a:pos x="131" y="173"/>
                </a:cxn>
                <a:cxn ang="0">
                  <a:pos x="148" y="188"/>
                </a:cxn>
                <a:cxn ang="0">
                  <a:pos x="165" y="204"/>
                </a:cxn>
                <a:cxn ang="0">
                  <a:pos x="183" y="221"/>
                </a:cxn>
                <a:cxn ang="0">
                  <a:pos x="200" y="236"/>
                </a:cxn>
                <a:cxn ang="0">
                  <a:pos x="217" y="250"/>
                </a:cxn>
                <a:cxn ang="0">
                  <a:pos x="234" y="265"/>
                </a:cxn>
                <a:cxn ang="0">
                  <a:pos x="250" y="282"/>
                </a:cxn>
                <a:cxn ang="0">
                  <a:pos x="265" y="298"/>
                </a:cxn>
                <a:cxn ang="0">
                  <a:pos x="282" y="315"/>
                </a:cxn>
                <a:cxn ang="0">
                  <a:pos x="298" y="332"/>
                </a:cxn>
                <a:cxn ang="0">
                  <a:pos x="313" y="352"/>
                </a:cxn>
                <a:cxn ang="0">
                  <a:pos x="327" y="371"/>
                </a:cxn>
                <a:cxn ang="0">
                  <a:pos x="340" y="390"/>
                </a:cxn>
                <a:cxn ang="0">
                  <a:pos x="346" y="411"/>
                </a:cxn>
                <a:cxn ang="0">
                  <a:pos x="348" y="432"/>
                </a:cxn>
                <a:cxn ang="0">
                  <a:pos x="346" y="455"/>
                </a:cxn>
                <a:cxn ang="0">
                  <a:pos x="336" y="478"/>
                </a:cxn>
                <a:cxn ang="0">
                  <a:pos x="325" y="497"/>
                </a:cxn>
                <a:cxn ang="0">
                  <a:pos x="307" y="515"/>
                </a:cxn>
                <a:cxn ang="0">
                  <a:pos x="288" y="530"/>
                </a:cxn>
                <a:cxn ang="0">
                  <a:pos x="269" y="542"/>
                </a:cxn>
                <a:cxn ang="0">
                  <a:pos x="250" y="555"/>
                </a:cxn>
                <a:cxn ang="0">
                  <a:pos x="234" y="570"/>
                </a:cxn>
                <a:cxn ang="0">
                  <a:pos x="225" y="588"/>
                </a:cxn>
                <a:cxn ang="0">
                  <a:pos x="217" y="609"/>
                </a:cxn>
                <a:cxn ang="0">
                  <a:pos x="213" y="634"/>
                </a:cxn>
                <a:cxn ang="0">
                  <a:pos x="215" y="657"/>
                </a:cxn>
                <a:cxn ang="0">
                  <a:pos x="219" y="676"/>
                </a:cxn>
                <a:cxn ang="0">
                  <a:pos x="231" y="697"/>
                </a:cxn>
                <a:cxn ang="0">
                  <a:pos x="242" y="716"/>
                </a:cxn>
                <a:cxn ang="0">
                  <a:pos x="248" y="737"/>
                </a:cxn>
                <a:cxn ang="0">
                  <a:pos x="240" y="758"/>
                </a:cxn>
                <a:cxn ang="0">
                  <a:pos x="225" y="778"/>
                </a:cxn>
                <a:cxn ang="0">
                  <a:pos x="206" y="789"/>
                </a:cxn>
                <a:cxn ang="0">
                  <a:pos x="185" y="795"/>
                </a:cxn>
                <a:cxn ang="0">
                  <a:pos x="161" y="799"/>
                </a:cxn>
              </a:cxnLst>
              <a:rect l="0" t="0" r="r" b="b"/>
              <a:pathLst>
                <a:path w="348" h="799">
                  <a:moveTo>
                    <a:pt x="0" y="0"/>
                  </a:moveTo>
                  <a:lnTo>
                    <a:pt x="4" y="8"/>
                  </a:lnTo>
                  <a:lnTo>
                    <a:pt x="6" y="14"/>
                  </a:lnTo>
                  <a:lnTo>
                    <a:pt x="10" y="21"/>
                  </a:lnTo>
                  <a:lnTo>
                    <a:pt x="14" y="27"/>
                  </a:lnTo>
                  <a:lnTo>
                    <a:pt x="18" y="35"/>
                  </a:lnTo>
                  <a:lnTo>
                    <a:pt x="21" y="41"/>
                  </a:lnTo>
                  <a:lnTo>
                    <a:pt x="25" y="48"/>
                  </a:lnTo>
                  <a:lnTo>
                    <a:pt x="27" y="54"/>
                  </a:lnTo>
                  <a:lnTo>
                    <a:pt x="33" y="60"/>
                  </a:lnTo>
                  <a:lnTo>
                    <a:pt x="37" y="67"/>
                  </a:lnTo>
                  <a:lnTo>
                    <a:pt x="39" y="71"/>
                  </a:lnTo>
                  <a:lnTo>
                    <a:pt x="43" y="79"/>
                  </a:lnTo>
                  <a:lnTo>
                    <a:pt x="48" y="85"/>
                  </a:lnTo>
                  <a:lnTo>
                    <a:pt x="52" y="91"/>
                  </a:lnTo>
                  <a:lnTo>
                    <a:pt x="56" y="96"/>
                  </a:lnTo>
                  <a:lnTo>
                    <a:pt x="62" y="102"/>
                  </a:lnTo>
                  <a:lnTo>
                    <a:pt x="66" y="108"/>
                  </a:lnTo>
                  <a:lnTo>
                    <a:pt x="71" y="114"/>
                  </a:lnTo>
                  <a:lnTo>
                    <a:pt x="75" y="119"/>
                  </a:lnTo>
                  <a:lnTo>
                    <a:pt x="81" y="125"/>
                  </a:lnTo>
                  <a:lnTo>
                    <a:pt x="87" y="131"/>
                  </a:lnTo>
                  <a:lnTo>
                    <a:pt x="92" y="137"/>
                  </a:lnTo>
                  <a:lnTo>
                    <a:pt x="96" y="142"/>
                  </a:lnTo>
                  <a:lnTo>
                    <a:pt x="102" y="146"/>
                  </a:lnTo>
                  <a:lnTo>
                    <a:pt x="108" y="152"/>
                  </a:lnTo>
                  <a:lnTo>
                    <a:pt x="114" y="158"/>
                  </a:lnTo>
                  <a:lnTo>
                    <a:pt x="119" y="163"/>
                  </a:lnTo>
                  <a:lnTo>
                    <a:pt x="125" y="169"/>
                  </a:lnTo>
                  <a:lnTo>
                    <a:pt x="131" y="173"/>
                  </a:lnTo>
                  <a:lnTo>
                    <a:pt x="137" y="179"/>
                  </a:lnTo>
                  <a:lnTo>
                    <a:pt x="142" y="183"/>
                  </a:lnTo>
                  <a:lnTo>
                    <a:pt x="148" y="188"/>
                  </a:lnTo>
                  <a:lnTo>
                    <a:pt x="154" y="194"/>
                  </a:lnTo>
                  <a:lnTo>
                    <a:pt x="160" y="198"/>
                  </a:lnTo>
                  <a:lnTo>
                    <a:pt x="165" y="204"/>
                  </a:lnTo>
                  <a:lnTo>
                    <a:pt x="171" y="210"/>
                  </a:lnTo>
                  <a:lnTo>
                    <a:pt x="177" y="215"/>
                  </a:lnTo>
                  <a:lnTo>
                    <a:pt x="183" y="221"/>
                  </a:lnTo>
                  <a:lnTo>
                    <a:pt x="188" y="225"/>
                  </a:lnTo>
                  <a:lnTo>
                    <a:pt x="194" y="231"/>
                  </a:lnTo>
                  <a:lnTo>
                    <a:pt x="200" y="236"/>
                  </a:lnTo>
                  <a:lnTo>
                    <a:pt x="206" y="240"/>
                  </a:lnTo>
                  <a:lnTo>
                    <a:pt x="211" y="246"/>
                  </a:lnTo>
                  <a:lnTo>
                    <a:pt x="217" y="250"/>
                  </a:lnTo>
                  <a:lnTo>
                    <a:pt x="223" y="256"/>
                  </a:lnTo>
                  <a:lnTo>
                    <a:pt x="227" y="261"/>
                  </a:lnTo>
                  <a:lnTo>
                    <a:pt x="234" y="265"/>
                  </a:lnTo>
                  <a:lnTo>
                    <a:pt x="238" y="271"/>
                  </a:lnTo>
                  <a:lnTo>
                    <a:pt x="244" y="277"/>
                  </a:lnTo>
                  <a:lnTo>
                    <a:pt x="250" y="282"/>
                  </a:lnTo>
                  <a:lnTo>
                    <a:pt x="256" y="288"/>
                  </a:lnTo>
                  <a:lnTo>
                    <a:pt x="261" y="292"/>
                  </a:lnTo>
                  <a:lnTo>
                    <a:pt x="265" y="298"/>
                  </a:lnTo>
                  <a:lnTo>
                    <a:pt x="271" y="304"/>
                  </a:lnTo>
                  <a:lnTo>
                    <a:pt x="277" y="309"/>
                  </a:lnTo>
                  <a:lnTo>
                    <a:pt x="282" y="315"/>
                  </a:lnTo>
                  <a:lnTo>
                    <a:pt x="286" y="321"/>
                  </a:lnTo>
                  <a:lnTo>
                    <a:pt x="292" y="327"/>
                  </a:lnTo>
                  <a:lnTo>
                    <a:pt x="298" y="332"/>
                  </a:lnTo>
                  <a:lnTo>
                    <a:pt x="302" y="338"/>
                  </a:lnTo>
                  <a:lnTo>
                    <a:pt x="307" y="346"/>
                  </a:lnTo>
                  <a:lnTo>
                    <a:pt x="313" y="352"/>
                  </a:lnTo>
                  <a:lnTo>
                    <a:pt x="317" y="357"/>
                  </a:lnTo>
                  <a:lnTo>
                    <a:pt x="323" y="365"/>
                  </a:lnTo>
                  <a:lnTo>
                    <a:pt x="327" y="371"/>
                  </a:lnTo>
                  <a:lnTo>
                    <a:pt x="332" y="377"/>
                  </a:lnTo>
                  <a:lnTo>
                    <a:pt x="336" y="384"/>
                  </a:lnTo>
                  <a:lnTo>
                    <a:pt x="340" y="390"/>
                  </a:lnTo>
                  <a:lnTo>
                    <a:pt x="342" y="398"/>
                  </a:lnTo>
                  <a:lnTo>
                    <a:pt x="344" y="405"/>
                  </a:lnTo>
                  <a:lnTo>
                    <a:pt x="346" y="411"/>
                  </a:lnTo>
                  <a:lnTo>
                    <a:pt x="348" y="417"/>
                  </a:lnTo>
                  <a:lnTo>
                    <a:pt x="348" y="424"/>
                  </a:lnTo>
                  <a:lnTo>
                    <a:pt x="348" y="432"/>
                  </a:lnTo>
                  <a:lnTo>
                    <a:pt x="348" y="440"/>
                  </a:lnTo>
                  <a:lnTo>
                    <a:pt x="348" y="448"/>
                  </a:lnTo>
                  <a:lnTo>
                    <a:pt x="346" y="455"/>
                  </a:lnTo>
                  <a:lnTo>
                    <a:pt x="344" y="463"/>
                  </a:lnTo>
                  <a:lnTo>
                    <a:pt x="340" y="471"/>
                  </a:lnTo>
                  <a:lnTo>
                    <a:pt x="336" y="478"/>
                  </a:lnTo>
                  <a:lnTo>
                    <a:pt x="332" y="484"/>
                  </a:lnTo>
                  <a:lnTo>
                    <a:pt x="328" y="492"/>
                  </a:lnTo>
                  <a:lnTo>
                    <a:pt x="325" y="497"/>
                  </a:lnTo>
                  <a:lnTo>
                    <a:pt x="319" y="505"/>
                  </a:lnTo>
                  <a:lnTo>
                    <a:pt x="313" y="511"/>
                  </a:lnTo>
                  <a:lnTo>
                    <a:pt x="307" y="515"/>
                  </a:lnTo>
                  <a:lnTo>
                    <a:pt x="302" y="520"/>
                  </a:lnTo>
                  <a:lnTo>
                    <a:pt x="294" y="526"/>
                  </a:lnTo>
                  <a:lnTo>
                    <a:pt x="288" y="530"/>
                  </a:lnTo>
                  <a:lnTo>
                    <a:pt x="282" y="534"/>
                  </a:lnTo>
                  <a:lnTo>
                    <a:pt x="277" y="538"/>
                  </a:lnTo>
                  <a:lnTo>
                    <a:pt x="269" y="542"/>
                  </a:lnTo>
                  <a:lnTo>
                    <a:pt x="263" y="547"/>
                  </a:lnTo>
                  <a:lnTo>
                    <a:pt x="257" y="551"/>
                  </a:lnTo>
                  <a:lnTo>
                    <a:pt x="250" y="555"/>
                  </a:lnTo>
                  <a:lnTo>
                    <a:pt x="244" y="561"/>
                  </a:lnTo>
                  <a:lnTo>
                    <a:pt x="238" y="565"/>
                  </a:lnTo>
                  <a:lnTo>
                    <a:pt x="234" y="570"/>
                  </a:lnTo>
                  <a:lnTo>
                    <a:pt x="232" y="574"/>
                  </a:lnTo>
                  <a:lnTo>
                    <a:pt x="227" y="580"/>
                  </a:lnTo>
                  <a:lnTo>
                    <a:pt x="225" y="588"/>
                  </a:lnTo>
                  <a:lnTo>
                    <a:pt x="221" y="593"/>
                  </a:lnTo>
                  <a:lnTo>
                    <a:pt x="219" y="601"/>
                  </a:lnTo>
                  <a:lnTo>
                    <a:pt x="217" y="609"/>
                  </a:lnTo>
                  <a:lnTo>
                    <a:pt x="215" y="616"/>
                  </a:lnTo>
                  <a:lnTo>
                    <a:pt x="213" y="624"/>
                  </a:lnTo>
                  <a:lnTo>
                    <a:pt x="213" y="634"/>
                  </a:lnTo>
                  <a:lnTo>
                    <a:pt x="213" y="641"/>
                  </a:lnTo>
                  <a:lnTo>
                    <a:pt x="215" y="649"/>
                  </a:lnTo>
                  <a:lnTo>
                    <a:pt x="215" y="657"/>
                  </a:lnTo>
                  <a:lnTo>
                    <a:pt x="217" y="661"/>
                  </a:lnTo>
                  <a:lnTo>
                    <a:pt x="217" y="668"/>
                  </a:lnTo>
                  <a:lnTo>
                    <a:pt x="219" y="676"/>
                  </a:lnTo>
                  <a:lnTo>
                    <a:pt x="223" y="684"/>
                  </a:lnTo>
                  <a:lnTo>
                    <a:pt x="227" y="689"/>
                  </a:lnTo>
                  <a:lnTo>
                    <a:pt x="231" y="697"/>
                  </a:lnTo>
                  <a:lnTo>
                    <a:pt x="234" y="703"/>
                  </a:lnTo>
                  <a:lnTo>
                    <a:pt x="238" y="709"/>
                  </a:lnTo>
                  <a:lnTo>
                    <a:pt x="242" y="716"/>
                  </a:lnTo>
                  <a:lnTo>
                    <a:pt x="246" y="724"/>
                  </a:lnTo>
                  <a:lnTo>
                    <a:pt x="248" y="730"/>
                  </a:lnTo>
                  <a:lnTo>
                    <a:pt x="248" y="737"/>
                  </a:lnTo>
                  <a:lnTo>
                    <a:pt x="246" y="745"/>
                  </a:lnTo>
                  <a:lnTo>
                    <a:pt x="244" y="753"/>
                  </a:lnTo>
                  <a:lnTo>
                    <a:pt x="240" y="758"/>
                  </a:lnTo>
                  <a:lnTo>
                    <a:pt x="236" y="766"/>
                  </a:lnTo>
                  <a:lnTo>
                    <a:pt x="231" y="772"/>
                  </a:lnTo>
                  <a:lnTo>
                    <a:pt x="225" y="778"/>
                  </a:lnTo>
                  <a:lnTo>
                    <a:pt x="219" y="781"/>
                  </a:lnTo>
                  <a:lnTo>
                    <a:pt x="213" y="785"/>
                  </a:lnTo>
                  <a:lnTo>
                    <a:pt x="206" y="789"/>
                  </a:lnTo>
                  <a:lnTo>
                    <a:pt x="200" y="791"/>
                  </a:lnTo>
                  <a:lnTo>
                    <a:pt x="192" y="793"/>
                  </a:lnTo>
                  <a:lnTo>
                    <a:pt x="185" y="795"/>
                  </a:lnTo>
                  <a:lnTo>
                    <a:pt x="177" y="797"/>
                  </a:lnTo>
                  <a:lnTo>
                    <a:pt x="169" y="799"/>
                  </a:lnTo>
                  <a:lnTo>
                    <a:pt x="161" y="799"/>
                  </a:lnTo>
                </a:path>
              </a:pathLst>
            </a:custGeom>
            <a:noFill/>
            <a:ln w="19050" cmpd="sng">
              <a:solidFill>
                <a:srgbClr val="000000"/>
              </a:solidFill>
              <a:prstDash val="solid"/>
              <a:round/>
              <a:headEnd/>
              <a:tailEnd/>
            </a:ln>
          </p:spPr>
          <p:txBody>
            <a:bodyPr/>
            <a:lstStyle/>
            <a:p>
              <a:endParaRPr lang="el-GR"/>
            </a:p>
          </p:txBody>
        </p:sp>
        <p:sp>
          <p:nvSpPr>
            <p:cNvPr id="158732" name="Freeform 12"/>
            <p:cNvSpPr>
              <a:spLocks/>
            </p:cNvSpPr>
            <p:nvPr/>
          </p:nvSpPr>
          <p:spPr bwMode="auto">
            <a:xfrm>
              <a:off x="4312" y="2564"/>
              <a:ext cx="273" cy="436"/>
            </a:xfrm>
            <a:custGeom>
              <a:avLst/>
              <a:gdLst/>
              <a:ahLst/>
              <a:cxnLst>
                <a:cxn ang="0">
                  <a:pos x="233" y="4"/>
                </a:cxn>
                <a:cxn ang="0">
                  <a:pos x="246" y="12"/>
                </a:cxn>
                <a:cxn ang="0">
                  <a:pos x="258" y="19"/>
                </a:cxn>
                <a:cxn ang="0">
                  <a:pos x="265" y="33"/>
                </a:cxn>
                <a:cxn ang="0">
                  <a:pos x="271" y="46"/>
                </a:cxn>
                <a:cxn ang="0">
                  <a:pos x="273" y="62"/>
                </a:cxn>
                <a:cxn ang="0">
                  <a:pos x="269" y="77"/>
                </a:cxn>
                <a:cxn ang="0">
                  <a:pos x="263" y="90"/>
                </a:cxn>
                <a:cxn ang="0">
                  <a:pos x="252" y="104"/>
                </a:cxn>
                <a:cxn ang="0">
                  <a:pos x="238" y="112"/>
                </a:cxn>
                <a:cxn ang="0">
                  <a:pos x="225" y="117"/>
                </a:cxn>
                <a:cxn ang="0">
                  <a:pos x="210" y="123"/>
                </a:cxn>
                <a:cxn ang="0">
                  <a:pos x="194" y="127"/>
                </a:cxn>
                <a:cxn ang="0">
                  <a:pos x="181" y="135"/>
                </a:cxn>
                <a:cxn ang="0">
                  <a:pos x="171" y="144"/>
                </a:cxn>
                <a:cxn ang="0">
                  <a:pos x="162" y="158"/>
                </a:cxn>
                <a:cxn ang="0">
                  <a:pos x="160" y="173"/>
                </a:cxn>
                <a:cxn ang="0">
                  <a:pos x="162" y="186"/>
                </a:cxn>
                <a:cxn ang="0">
                  <a:pos x="167" y="202"/>
                </a:cxn>
                <a:cxn ang="0">
                  <a:pos x="175" y="217"/>
                </a:cxn>
                <a:cxn ang="0">
                  <a:pos x="179" y="231"/>
                </a:cxn>
                <a:cxn ang="0">
                  <a:pos x="181" y="246"/>
                </a:cxn>
                <a:cxn ang="0">
                  <a:pos x="181" y="261"/>
                </a:cxn>
                <a:cxn ang="0">
                  <a:pos x="179" y="277"/>
                </a:cxn>
                <a:cxn ang="0">
                  <a:pos x="175" y="292"/>
                </a:cxn>
                <a:cxn ang="0">
                  <a:pos x="171" y="307"/>
                </a:cxn>
                <a:cxn ang="0">
                  <a:pos x="164" y="323"/>
                </a:cxn>
                <a:cxn ang="0">
                  <a:pos x="156" y="336"/>
                </a:cxn>
                <a:cxn ang="0">
                  <a:pos x="146" y="350"/>
                </a:cxn>
                <a:cxn ang="0">
                  <a:pos x="139" y="359"/>
                </a:cxn>
                <a:cxn ang="0">
                  <a:pos x="127" y="371"/>
                </a:cxn>
                <a:cxn ang="0">
                  <a:pos x="116" y="380"/>
                </a:cxn>
                <a:cxn ang="0">
                  <a:pos x="104" y="388"/>
                </a:cxn>
                <a:cxn ang="0">
                  <a:pos x="91" y="398"/>
                </a:cxn>
                <a:cxn ang="0">
                  <a:pos x="77" y="403"/>
                </a:cxn>
                <a:cxn ang="0">
                  <a:pos x="64" y="411"/>
                </a:cxn>
                <a:cxn ang="0">
                  <a:pos x="48" y="417"/>
                </a:cxn>
                <a:cxn ang="0">
                  <a:pos x="35" y="423"/>
                </a:cxn>
                <a:cxn ang="0">
                  <a:pos x="20" y="428"/>
                </a:cxn>
                <a:cxn ang="0">
                  <a:pos x="4" y="434"/>
                </a:cxn>
                <a:cxn ang="0">
                  <a:pos x="0" y="436"/>
                </a:cxn>
              </a:cxnLst>
              <a:rect l="0" t="0" r="r" b="b"/>
              <a:pathLst>
                <a:path w="273" h="436">
                  <a:moveTo>
                    <a:pt x="227" y="0"/>
                  </a:moveTo>
                  <a:lnTo>
                    <a:pt x="233" y="4"/>
                  </a:lnTo>
                  <a:lnTo>
                    <a:pt x="240" y="8"/>
                  </a:lnTo>
                  <a:lnTo>
                    <a:pt x="246" y="12"/>
                  </a:lnTo>
                  <a:lnTo>
                    <a:pt x="252" y="16"/>
                  </a:lnTo>
                  <a:lnTo>
                    <a:pt x="258" y="19"/>
                  </a:lnTo>
                  <a:lnTo>
                    <a:pt x="261" y="25"/>
                  </a:lnTo>
                  <a:lnTo>
                    <a:pt x="265" y="33"/>
                  </a:lnTo>
                  <a:lnTo>
                    <a:pt x="269" y="41"/>
                  </a:lnTo>
                  <a:lnTo>
                    <a:pt x="271" y="46"/>
                  </a:lnTo>
                  <a:lnTo>
                    <a:pt x="273" y="54"/>
                  </a:lnTo>
                  <a:lnTo>
                    <a:pt x="273" y="62"/>
                  </a:lnTo>
                  <a:lnTo>
                    <a:pt x="273" y="69"/>
                  </a:lnTo>
                  <a:lnTo>
                    <a:pt x="269" y="77"/>
                  </a:lnTo>
                  <a:lnTo>
                    <a:pt x="267" y="85"/>
                  </a:lnTo>
                  <a:lnTo>
                    <a:pt x="263" y="90"/>
                  </a:lnTo>
                  <a:lnTo>
                    <a:pt x="258" y="98"/>
                  </a:lnTo>
                  <a:lnTo>
                    <a:pt x="252" y="104"/>
                  </a:lnTo>
                  <a:lnTo>
                    <a:pt x="246" y="108"/>
                  </a:lnTo>
                  <a:lnTo>
                    <a:pt x="238" y="112"/>
                  </a:lnTo>
                  <a:lnTo>
                    <a:pt x="233" y="115"/>
                  </a:lnTo>
                  <a:lnTo>
                    <a:pt x="225" y="117"/>
                  </a:lnTo>
                  <a:lnTo>
                    <a:pt x="217" y="119"/>
                  </a:lnTo>
                  <a:lnTo>
                    <a:pt x="210" y="123"/>
                  </a:lnTo>
                  <a:lnTo>
                    <a:pt x="202" y="125"/>
                  </a:lnTo>
                  <a:lnTo>
                    <a:pt x="194" y="127"/>
                  </a:lnTo>
                  <a:lnTo>
                    <a:pt x="189" y="131"/>
                  </a:lnTo>
                  <a:lnTo>
                    <a:pt x="181" y="135"/>
                  </a:lnTo>
                  <a:lnTo>
                    <a:pt x="175" y="138"/>
                  </a:lnTo>
                  <a:lnTo>
                    <a:pt x="171" y="144"/>
                  </a:lnTo>
                  <a:lnTo>
                    <a:pt x="165" y="150"/>
                  </a:lnTo>
                  <a:lnTo>
                    <a:pt x="162" y="158"/>
                  </a:lnTo>
                  <a:lnTo>
                    <a:pt x="160" y="165"/>
                  </a:lnTo>
                  <a:lnTo>
                    <a:pt x="160" y="173"/>
                  </a:lnTo>
                  <a:lnTo>
                    <a:pt x="160" y="179"/>
                  </a:lnTo>
                  <a:lnTo>
                    <a:pt x="162" y="186"/>
                  </a:lnTo>
                  <a:lnTo>
                    <a:pt x="165" y="194"/>
                  </a:lnTo>
                  <a:lnTo>
                    <a:pt x="167" y="202"/>
                  </a:lnTo>
                  <a:lnTo>
                    <a:pt x="171" y="209"/>
                  </a:lnTo>
                  <a:lnTo>
                    <a:pt x="175" y="217"/>
                  </a:lnTo>
                  <a:lnTo>
                    <a:pt x="177" y="223"/>
                  </a:lnTo>
                  <a:lnTo>
                    <a:pt x="179" y="231"/>
                  </a:lnTo>
                  <a:lnTo>
                    <a:pt x="179" y="238"/>
                  </a:lnTo>
                  <a:lnTo>
                    <a:pt x="181" y="246"/>
                  </a:lnTo>
                  <a:lnTo>
                    <a:pt x="181" y="254"/>
                  </a:lnTo>
                  <a:lnTo>
                    <a:pt x="181" y="261"/>
                  </a:lnTo>
                  <a:lnTo>
                    <a:pt x="179" y="269"/>
                  </a:lnTo>
                  <a:lnTo>
                    <a:pt x="179" y="277"/>
                  </a:lnTo>
                  <a:lnTo>
                    <a:pt x="177" y="284"/>
                  </a:lnTo>
                  <a:lnTo>
                    <a:pt x="175" y="292"/>
                  </a:lnTo>
                  <a:lnTo>
                    <a:pt x="173" y="300"/>
                  </a:lnTo>
                  <a:lnTo>
                    <a:pt x="171" y="307"/>
                  </a:lnTo>
                  <a:lnTo>
                    <a:pt x="167" y="315"/>
                  </a:lnTo>
                  <a:lnTo>
                    <a:pt x="164" y="323"/>
                  </a:lnTo>
                  <a:lnTo>
                    <a:pt x="160" y="330"/>
                  </a:lnTo>
                  <a:lnTo>
                    <a:pt x="156" y="336"/>
                  </a:lnTo>
                  <a:lnTo>
                    <a:pt x="152" y="344"/>
                  </a:lnTo>
                  <a:lnTo>
                    <a:pt x="146" y="350"/>
                  </a:lnTo>
                  <a:lnTo>
                    <a:pt x="144" y="353"/>
                  </a:lnTo>
                  <a:lnTo>
                    <a:pt x="139" y="359"/>
                  </a:lnTo>
                  <a:lnTo>
                    <a:pt x="133" y="365"/>
                  </a:lnTo>
                  <a:lnTo>
                    <a:pt x="127" y="371"/>
                  </a:lnTo>
                  <a:lnTo>
                    <a:pt x="123" y="376"/>
                  </a:lnTo>
                  <a:lnTo>
                    <a:pt x="116" y="380"/>
                  </a:lnTo>
                  <a:lnTo>
                    <a:pt x="110" y="384"/>
                  </a:lnTo>
                  <a:lnTo>
                    <a:pt x="104" y="388"/>
                  </a:lnTo>
                  <a:lnTo>
                    <a:pt x="96" y="394"/>
                  </a:lnTo>
                  <a:lnTo>
                    <a:pt x="91" y="398"/>
                  </a:lnTo>
                  <a:lnTo>
                    <a:pt x="85" y="401"/>
                  </a:lnTo>
                  <a:lnTo>
                    <a:pt x="77" y="403"/>
                  </a:lnTo>
                  <a:lnTo>
                    <a:pt x="71" y="407"/>
                  </a:lnTo>
                  <a:lnTo>
                    <a:pt x="64" y="411"/>
                  </a:lnTo>
                  <a:lnTo>
                    <a:pt x="56" y="415"/>
                  </a:lnTo>
                  <a:lnTo>
                    <a:pt x="48" y="417"/>
                  </a:lnTo>
                  <a:lnTo>
                    <a:pt x="41" y="421"/>
                  </a:lnTo>
                  <a:lnTo>
                    <a:pt x="35" y="423"/>
                  </a:lnTo>
                  <a:lnTo>
                    <a:pt x="27" y="424"/>
                  </a:lnTo>
                  <a:lnTo>
                    <a:pt x="20" y="428"/>
                  </a:lnTo>
                  <a:lnTo>
                    <a:pt x="12" y="432"/>
                  </a:lnTo>
                  <a:lnTo>
                    <a:pt x="4" y="434"/>
                  </a:lnTo>
                  <a:lnTo>
                    <a:pt x="0" y="436"/>
                  </a:lnTo>
                  <a:lnTo>
                    <a:pt x="0" y="436"/>
                  </a:lnTo>
                </a:path>
              </a:pathLst>
            </a:custGeom>
            <a:noFill/>
            <a:ln w="19050" cmpd="sng">
              <a:solidFill>
                <a:srgbClr val="000000"/>
              </a:solidFill>
              <a:prstDash val="solid"/>
              <a:round/>
              <a:headEnd/>
              <a:tailEnd/>
            </a:ln>
          </p:spPr>
          <p:txBody>
            <a:bodyPr/>
            <a:lstStyle/>
            <a:p>
              <a:endParaRPr lang="el-GR"/>
            </a:p>
          </p:txBody>
        </p:sp>
      </p:grpSp>
      <p:grpSp>
        <p:nvGrpSpPr>
          <p:cNvPr id="158733" name="Group 13"/>
          <p:cNvGrpSpPr>
            <a:grpSpLocks/>
          </p:cNvGrpSpPr>
          <p:nvPr/>
        </p:nvGrpSpPr>
        <p:grpSpPr bwMode="auto">
          <a:xfrm>
            <a:off x="7874000" y="1906588"/>
            <a:ext cx="822325" cy="2946400"/>
            <a:chOff x="6381" y="1795"/>
            <a:chExt cx="353" cy="1264"/>
          </a:xfrm>
        </p:grpSpPr>
        <p:sp>
          <p:nvSpPr>
            <p:cNvPr id="158734" name="Freeform 14"/>
            <p:cNvSpPr>
              <a:spLocks/>
            </p:cNvSpPr>
            <p:nvPr/>
          </p:nvSpPr>
          <p:spPr bwMode="auto">
            <a:xfrm>
              <a:off x="6531" y="1795"/>
              <a:ext cx="203" cy="723"/>
            </a:xfrm>
            <a:custGeom>
              <a:avLst/>
              <a:gdLst/>
              <a:ahLst/>
              <a:cxnLst>
                <a:cxn ang="0">
                  <a:pos x="2" y="7"/>
                </a:cxn>
                <a:cxn ang="0">
                  <a:pos x="5" y="23"/>
                </a:cxn>
                <a:cxn ang="0">
                  <a:pos x="9" y="36"/>
                </a:cxn>
                <a:cxn ang="0">
                  <a:pos x="13" y="51"/>
                </a:cxn>
                <a:cxn ang="0">
                  <a:pos x="17" y="61"/>
                </a:cxn>
                <a:cxn ang="0">
                  <a:pos x="23" y="76"/>
                </a:cxn>
                <a:cxn ang="0">
                  <a:pos x="28" y="90"/>
                </a:cxn>
                <a:cxn ang="0">
                  <a:pos x="36" y="103"/>
                </a:cxn>
                <a:cxn ang="0">
                  <a:pos x="42" y="117"/>
                </a:cxn>
                <a:cxn ang="0">
                  <a:pos x="50" y="130"/>
                </a:cxn>
                <a:cxn ang="0">
                  <a:pos x="59" y="144"/>
                </a:cxn>
                <a:cxn ang="0">
                  <a:pos x="67" y="157"/>
                </a:cxn>
                <a:cxn ang="0">
                  <a:pos x="76" y="169"/>
                </a:cxn>
                <a:cxn ang="0">
                  <a:pos x="86" y="180"/>
                </a:cxn>
                <a:cxn ang="0">
                  <a:pos x="96" y="193"/>
                </a:cxn>
                <a:cxn ang="0">
                  <a:pos x="105" y="205"/>
                </a:cxn>
                <a:cxn ang="0">
                  <a:pos x="113" y="216"/>
                </a:cxn>
                <a:cxn ang="0">
                  <a:pos x="122" y="230"/>
                </a:cxn>
                <a:cxn ang="0">
                  <a:pos x="132" y="241"/>
                </a:cxn>
                <a:cxn ang="0">
                  <a:pos x="142" y="253"/>
                </a:cxn>
                <a:cxn ang="0">
                  <a:pos x="151" y="264"/>
                </a:cxn>
                <a:cxn ang="0">
                  <a:pos x="159" y="278"/>
                </a:cxn>
                <a:cxn ang="0">
                  <a:pos x="168" y="291"/>
                </a:cxn>
                <a:cxn ang="0">
                  <a:pos x="176" y="303"/>
                </a:cxn>
                <a:cxn ang="0">
                  <a:pos x="184" y="316"/>
                </a:cxn>
                <a:cxn ang="0">
                  <a:pos x="192" y="332"/>
                </a:cxn>
                <a:cxn ang="0">
                  <a:pos x="197" y="345"/>
                </a:cxn>
                <a:cxn ang="0">
                  <a:pos x="201" y="360"/>
                </a:cxn>
                <a:cxn ang="0">
                  <a:pos x="203" y="376"/>
                </a:cxn>
                <a:cxn ang="0">
                  <a:pos x="203" y="387"/>
                </a:cxn>
                <a:cxn ang="0">
                  <a:pos x="199" y="403"/>
                </a:cxn>
                <a:cxn ang="0">
                  <a:pos x="193" y="416"/>
                </a:cxn>
                <a:cxn ang="0">
                  <a:pos x="184" y="430"/>
                </a:cxn>
                <a:cxn ang="0">
                  <a:pos x="174" y="443"/>
                </a:cxn>
                <a:cxn ang="0">
                  <a:pos x="163" y="453"/>
                </a:cxn>
                <a:cxn ang="0">
                  <a:pos x="147" y="462"/>
                </a:cxn>
                <a:cxn ang="0">
                  <a:pos x="132" y="468"/>
                </a:cxn>
                <a:cxn ang="0">
                  <a:pos x="117" y="472"/>
                </a:cxn>
                <a:cxn ang="0">
                  <a:pos x="103" y="478"/>
                </a:cxn>
                <a:cxn ang="0">
                  <a:pos x="88" y="483"/>
                </a:cxn>
                <a:cxn ang="0">
                  <a:pos x="76" y="491"/>
                </a:cxn>
                <a:cxn ang="0">
                  <a:pos x="69" y="497"/>
                </a:cxn>
                <a:cxn ang="0">
                  <a:pos x="59" y="510"/>
                </a:cxn>
                <a:cxn ang="0">
                  <a:pos x="53" y="524"/>
                </a:cxn>
                <a:cxn ang="0">
                  <a:pos x="50" y="539"/>
                </a:cxn>
                <a:cxn ang="0">
                  <a:pos x="51" y="554"/>
                </a:cxn>
                <a:cxn ang="0">
                  <a:pos x="55" y="570"/>
                </a:cxn>
                <a:cxn ang="0">
                  <a:pos x="63" y="583"/>
                </a:cxn>
                <a:cxn ang="0">
                  <a:pos x="69" y="595"/>
                </a:cxn>
                <a:cxn ang="0">
                  <a:pos x="78" y="608"/>
                </a:cxn>
                <a:cxn ang="0">
                  <a:pos x="86" y="623"/>
                </a:cxn>
                <a:cxn ang="0">
                  <a:pos x="94" y="635"/>
                </a:cxn>
                <a:cxn ang="0">
                  <a:pos x="97" y="650"/>
                </a:cxn>
                <a:cxn ang="0">
                  <a:pos x="97" y="660"/>
                </a:cxn>
                <a:cxn ang="0">
                  <a:pos x="94" y="675"/>
                </a:cxn>
                <a:cxn ang="0">
                  <a:pos x="86" y="691"/>
                </a:cxn>
                <a:cxn ang="0">
                  <a:pos x="76" y="702"/>
                </a:cxn>
                <a:cxn ang="0">
                  <a:pos x="69" y="708"/>
                </a:cxn>
                <a:cxn ang="0">
                  <a:pos x="53" y="716"/>
                </a:cxn>
                <a:cxn ang="0">
                  <a:pos x="40" y="719"/>
                </a:cxn>
                <a:cxn ang="0">
                  <a:pos x="25" y="723"/>
                </a:cxn>
              </a:cxnLst>
              <a:rect l="0" t="0" r="r" b="b"/>
              <a:pathLst>
                <a:path w="203" h="723">
                  <a:moveTo>
                    <a:pt x="0" y="0"/>
                  </a:moveTo>
                  <a:lnTo>
                    <a:pt x="2" y="7"/>
                  </a:lnTo>
                  <a:lnTo>
                    <a:pt x="3" y="15"/>
                  </a:lnTo>
                  <a:lnTo>
                    <a:pt x="5" y="23"/>
                  </a:lnTo>
                  <a:lnTo>
                    <a:pt x="7" y="28"/>
                  </a:lnTo>
                  <a:lnTo>
                    <a:pt x="9" y="36"/>
                  </a:lnTo>
                  <a:lnTo>
                    <a:pt x="11" y="44"/>
                  </a:lnTo>
                  <a:lnTo>
                    <a:pt x="13" y="51"/>
                  </a:lnTo>
                  <a:lnTo>
                    <a:pt x="17" y="59"/>
                  </a:lnTo>
                  <a:lnTo>
                    <a:pt x="17" y="61"/>
                  </a:lnTo>
                  <a:lnTo>
                    <a:pt x="21" y="69"/>
                  </a:lnTo>
                  <a:lnTo>
                    <a:pt x="23" y="76"/>
                  </a:lnTo>
                  <a:lnTo>
                    <a:pt x="27" y="82"/>
                  </a:lnTo>
                  <a:lnTo>
                    <a:pt x="28" y="90"/>
                  </a:lnTo>
                  <a:lnTo>
                    <a:pt x="32" y="97"/>
                  </a:lnTo>
                  <a:lnTo>
                    <a:pt x="36" y="103"/>
                  </a:lnTo>
                  <a:lnTo>
                    <a:pt x="40" y="111"/>
                  </a:lnTo>
                  <a:lnTo>
                    <a:pt x="42" y="117"/>
                  </a:lnTo>
                  <a:lnTo>
                    <a:pt x="46" y="122"/>
                  </a:lnTo>
                  <a:lnTo>
                    <a:pt x="50" y="130"/>
                  </a:lnTo>
                  <a:lnTo>
                    <a:pt x="55" y="138"/>
                  </a:lnTo>
                  <a:lnTo>
                    <a:pt x="59" y="144"/>
                  </a:lnTo>
                  <a:lnTo>
                    <a:pt x="63" y="149"/>
                  </a:lnTo>
                  <a:lnTo>
                    <a:pt x="67" y="157"/>
                  </a:lnTo>
                  <a:lnTo>
                    <a:pt x="73" y="163"/>
                  </a:lnTo>
                  <a:lnTo>
                    <a:pt x="76" y="169"/>
                  </a:lnTo>
                  <a:lnTo>
                    <a:pt x="80" y="174"/>
                  </a:lnTo>
                  <a:lnTo>
                    <a:pt x="86" y="180"/>
                  </a:lnTo>
                  <a:lnTo>
                    <a:pt x="90" y="186"/>
                  </a:lnTo>
                  <a:lnTo>
                    <a:pt x="96" y="193"/>
                  </a:lnTo>
                  <a:lnTo>
                    <a:pt x="99" y="199"/>
                  </a:lnTo>
                  <a:lnTo>
                    <a:pt x="105" y="205"/>
                  </a:lnTo>
                  <a:lnTo>
                    <a:pt x="109" y="211"/>
                  </a:lnTo>
                  <a:lnTo>
                    <a:pt x="113" y="216"/>
                  </a:lnTo>
                  <a:lnTo>
                    <a:pt x="119" y="224"/>
                  </a:lnTo>
                  <a:lnTo>
                    <a:pt x="122" y="230"/>
                  </a:lnTo>
                  <a:lnTo>
                    <a:pt x="128" y="236"/>
                  </a:lnTo>
                  <a:lnTo>
                    <a:pt x="132" y="241"/>
                  </a:lnTo>
                  <a:lnTo>
                    <a:pt x="138" y="247"/>
                  </a:lnTo>
                  <a:lnTo>
                    <a:pt x="142" y="253"/>
                  </a:lnTo>
                  <a:lnTo>
                    <a:pt x="147" y="259"/>
                  </a:lnTo>
                  <a:lnTo>
                    <a:pt x="151" y="264"/>
                  </a:lnTo>
                  <a:lnTo>
                    <a:pt x="155" y="272"/>
                  </a:lnTo>
                  <a:lnTo>
                    <a:pt x="159" y="278"/>
                  </a:lnTo>
                  <a:lnTo>
                    <a:pt x="165" y="284"/>
                  </a:lnTo>
                  <a:lnTo>
                    <a:pt x="168" y="291"/>
                  </a:lnTo>
                  <a:lnTo>
                    <a:pt x="172" y="297"/>
                  </a:lnTo>
                  <a:lnTo>
                    <a:pt x="176" y="303"/>
                  </a:lnTo>
                  <a:lnTo>
                    <a:pt x="180" y="311"/>
                  </a:lnTo>
                  <a:lnTo>
                    <a:pt x="184" y="316"/>
                  </a:lnTo>
                  <a:lnTo>
                    <a:pt x="188" y="324"/>
                  </a:lnTo>
                  <a:lnTo>
                    <a:pt x="192" y="332"/>
                  </a:lnTo>
                  <a:lnTo>
                    <a:pt x="195" y="339"/>
                  </a:lnTo>
                  <a:lnTo>
                    <a:pt x="197" y="345"/>
                  </a:lnTo>
                  <a:lnTo>
                    <a:pt x="199" y="353"/>
                  </a:lnTo>
                  <a:lnTo>
                    <a:pt x="201" y="360"/>
                  </a:lnTo>
                  <a:lnTo>
                    <a:pt x="203" y="368"/>
                  </a:lnTo>
                  <a:lnTo>
                    <a:pt x="203" y="376"/>
                  </a:lnTo>
                  <a:lnTo>
                    <a:pt x="203" y="380"/>
                  </a:lnTo>
                  <a:lnTo>
                    <a:pt x="203" y="387"/>
                  </a:lnTo>
                  <a:lnTo>
                    <a:pt x="201" y="395"/>
                  </a:lnTo>
                  <a:lnTo>
                    <a:pt x="199" y="403"/>
                  </a:lnTo>
                  <a:lnTo>
                    <a:pt x="195" y="410"/>
                  </a:lnTo>
                  <a:lnTo>
                    <a:pt x="193" y="416"/>
                  </a:lnTo>
                  <a:lnTo>
                    <a:pt x="190" y="424"/>
                  </a:lnTo>
                  <a:lnTo>
                    <a:pt x="184" y="430"/>
                  </a:lnTo>
                  <a:lnTo>
                    <a:pt x="180" y="437"/>
                  </a:lnTo>
                  <a:lnTo>
                    <a:pt x="174" y="443"/>
                  </a:lnTo>
                  <a:lnTo>
                    <a:pt x="168" y="447"/>
                  </a:lnTo>
                  <a:lnTo>
                    <a:pt x="163" y="453"/>
                  </a:lnTo>
                  <a:lnTo>
                    <a:pt x="153" y="458"/>
                  </a:lnTo>
                  <a:lnTo>
                    <a:pt x="147" y="462"/>
                  </a:lnTo>
                  <a:lnTo>
                    <a:pt x="140" y="464"/>
                  </a:lnTo>
                  <a:lnTo>
                    <a:pt x="132" y="468"/>
                  </a:lnTo>
                  <a:lnTo>
                    <a:pt x="124" y="470"/>
                  </a:lnTo>
                  <a:lnTo>
                    <a:pt x="117" y="472"/>
                  </a:lnTo>
                  <a:lnTo>
                    <a:pt x="109" y="474"/>
                  </a:lnTo>
                  <a:lnTo>
                    <a:pt x="103" y="478"/>
                  </a:lnTo>
                  <a:lnTo>
                    <a:pt x="96" y="479"/>
                  </a:lnTo>
                  <a:lnTo>
                    <a:pt x="88" y="483"/>
                  </a:lnTo>
                  <a:lnTo>
                    <a:pt x="82" y="487"/>
                  </a:lnTo>
                  <a:lnTo>
                    <a:pt x="76" y="491"/>
                  </a:lnTo>
                  <a:lnTo>
                    <a:pt x="69" y="495"/>
                  </a:lnTo>
                  <a:lnTo>
                    <a:pt x="69" y="497"/>
                  </a:lnTo>
                  <a:lnTo>
                    <a:pt x="63" y="504"/>
                  </a:lnTo>
                  <a:lnTo>
                    <a:pt x="59" y="510"/>
                  </a:lnTo>
                  <a:lnTo>
                    <a:pt x="55" y="518"/>
                  </a:lnTo>
                  <a:lnTo>
                    <a:pt x="53" y="524"/>
                  </a:lnTo>
                  <a:lnTo>
                    <a:pt x="51" y="531"/>
                  </a:lnTo>
                  <a:lnTo>
                    <a:pt x="50" y="539"/>
                  </a:lnTo>
                  <a:lnTo>
                    <a:pt x="50" y="547"/>
                  </a:lnTo>
                  <a:lnTo>
                    <a:pt x="51" y="554"/>
                  </a:lnTo>
                  <a:lnTo>
                    <a:pt x="53" y="562"/>
                  </a:lnTo>
                  <a:lnTo>
                    <a:pt x="55" y="570"/>
                  </a:lnTo>
                  <a:lnTo>
                    <a:pt x="59" y="577"/>
                  </a:lnTo>
                  <a:lnTo>
                    <a:pt x="63" y="583"/>
                  </a:lnTo>
                  <a:lnTo>
                    <a:pt x="67" y="591"/>
                  </a:lnTo>
                  <a:lnTo>
                    <a:pt x="69" y="595"/>
                  </a:lnTo>
                  <a:lnTo>
                    <a:pt x="73" y="602"/>
                  </a:lnTo>
                  <a:lnTo>
                    <a:pt x="78" y="608"/>
                  </a:lnTo>
                  <a:lnTo>
                    <a:pt x="82" y="616"/>
                  </a:lnTo>
                  <a:lnTo>
                    <a:pt x="86" y="623"/>
                  </a:lnTo>
                  <a:lnTo>
                    <a:pt x="90" y="629"/>
                  </a:lnTo>
                  <a:lnTo>
                    <a:pt x="94" y="635"/>
                  </a:lnTo>
                  <a:lnTo>
                    <a:pt x="96" y="643"/>
                  </a:lnTo>
                  <a:lnTo>
                    <a:pt x="97" y="650"/>
                  </a:lnTo>
                  <a:lnTo>
                    <a:pt x="97" y="652"/>
                  </a:lnTo>
                  <a:lnTo>
                    <a:pt x="97" y="660"/>
                  </a:lnTo>
                  <a:lnTo>
                    <a:pt x="96" y="668"/>
                  </a:lnTo>
                  <a:lnTo>
                    <a:pt x="94" y="675"/>
                  </a:lnTo>
                  <a:lnTo>
                    <a:pt x="92" y="683"/>
                  </a:lnTo>
                  <a:lnTo>
                    <a:pt x="86" y="691"/>
                  </a:lnTo>
                  <a:lnTo>
                    <a:pt x="82" y="696"/>
                  </a:lnTo>
                  <a:lnTo>
                    <a:pt x="76" y="702"/>
                  </a:lnTo>
                  <a:lnTo>
                    <a:pt x="74" y="704"/>
                  </a:lnTo>
                  <a:lnTo>
                    <a:pt x="69" y="708"/>
                  </a:lnTo>
                  <a:lnTo>
                    <a:pt x="61" y="712"/>
                  </a:lnTo>
                  <a:lnTo>
                    <a:pt x="53" y="716"/>
                  </a:lnTo>
                  <a:lnTo>
                    <a:pt x="48" y="717"/>
                  </a:lnTo>
                  <a:lnTo>
                    <a:pt x="40" y="719"/>
                  </a:lnTo>
                  <a:lnTo>
                    <a:pt x="32" y="721"/>
                  </a:lnTo>
                  <a:lnTo>
                    <a:pt x="25" y="723"/>
                  </a:lnTo>
                  <a:lnTo>
                    <a:pt x="21" y="723"/>
                  </a:lnTo>
                </a:path>
              </a:pathLst>
            </a:custGeom>
            <a:noFill/>
            <a:ln w="19050" cmpd="sng">
              <a:solidFill>
                <a:srgbClr val="000000"/>
              </a:solidFill>
              <a:prstDash val="solid"/>
              <a:round/>
              <a:headEnd/>
              <a:tailEnd/>
            </a:ln>
          </p:spPr>
          <p:txBody>
            <a:bodyPr/>
            <a:lstStyle/>
            <a:p>
              <a:endParaRPr lang="el-GR"/>
            </a:p>
          </p:txBody>
        </p:sp>
        <p:sp>
          <p:nvSpPr>
            <p:cNvPr id="158735" name="Freeform 15"/>
            <p:cNvSpPr>
              <a:spLocks/>
            </p:cNvSpPr>
            <p:nvPr/>
          </p:nvSpPr>
          <p:spPr bwMode="auto">
            <a:xfrm>
              <a:off x="6381" y="2551"/>
              <a:ext cx="228" cy="508"/>
            </a:xfrm>
            <a:custGeom>
              <a:avLst/>
              <a:gdLst/>
              <a:ahLst/>
              <a:cxnLst>
                <a:cxn ang="0">
                  <a:pos x="178" y="4"/>
                </a:cxn>
                <a:cxn ang="0">
                  <a:pos x="192" y="9"/>
                </a:cxn>
                <a:cxn ang="0">
                  <a:pos x="205" y="19"/>
                </a:cxn>
                <a:cxn ang="0">
                  <a:pos x="217" y="31"/>
                </a:cxn>
                <a:cxn ang="0">
                  <a:pos x="224" y="44"/>
                </a:cxn>
                <a:cxn ang="0">
                  <a:pos x="226" y="59"/>
                </a:cxn>
                <a:cxn ang="0">
                  <a:pos x="226" y="77"/>
                </a:cxn>
                <a:cxn ang="0">
                  <a:pos x="221" y="90"/>
                </a:cxn>
                <a:cxn ang="0">
                  <a:pos x="213" y="103"/>
                </a:cxn>
                <a:cxn ang="0">
                  <a:pos x="205" y="111"/>
                </a:cxn>
                <a:cxn ang="0">
                  <a:pos x="194" y="121"/>
                </a:cxn>
                <a:cxn ang="0">
                  <a:pos x="182" y="132"/>
                </a:cxn>
                <a:cxn ang="0">
                  <a:pos x="171" y="142"/>
                </a:cxn>
                <a:cxn ang="0">
                  <a:pos x="163" y="151"/>
                </a:cxn>
                <a:cxn ang="0">
                  <a:pos x="157" y="167"/>
                </a:cxn>
                <a:cxn ang="0">
                  <a:pos x="155" y="178"/>
                </a:cxn>
                <a:cxn ang="0">
                  <a:pos x="157" y="194"/>
                </a:cxn>
                <a:cxn ang="0">
                  <a:pos x="163" y="207"/>
                </a:cxn>
                <a:cxn ang="0">
                  <a:pos x="169" y="221"/>
                </a:cxn>
                <a:cxn ang="0">
                  <a:pos x="175" y="236"/>
                </a:cxn>
                <a:cxn ang="0">
                  <a:pos x="178" y="251"/>
                </a:cxn>
                <a:cxn ang="0">
                  <a:pos x="184" y="265"/>
                </a:cxn>
                <a:cxn ang="0">
                  <a:pos x="188" y="280"/>
                </a:cxn>
                <a:cxn ang="0">
                  <a:pos x="190" y="295"/>
                </a:cxn>
                <a:cxn ang="0">
                  <a:pos x="192" y="311"/>
                </a:cxn>
                <a:cxn ang="0">
                  <a:pos x="192" y="322"/>
                </a:cxn>
                <a:cxn ang="0">
                  <a:pos x="192" y="338"/>
                </a:cxn>
                <a:cxn ang="0">
                  <a:pos x="190" y="353"/>
                </a:cxn>
                <a:cxn ang="0">
                  <a:pos x="186" y="368"/>
                </a:cxn>
                <a:cxn ang="0">
                  <a:pos x="182" y="384"/>
                </a:cxn>
                <a:cxn ang="0">
                  <a:pos x="177" y="399"/>
                </a:cxn>
                <a:cxn ang="0">
                  <a:pos x="169" y="413"/>
                </a:cxn>
                <a:cxn ang="0">
                  <a:pos x="161" y="426"/>
                </a:cxn>
                <a:cxn ang="0">
                  <a:pos x="152" y="437"/>
                </a:cxn>
                <a:cxn ang="0">
                  <a:pos x="140" y="449"/>
                </a:cxn>
                <a:cxn ang="0">
                  <a:pos x="132" y="457"/>
                </a:cxn>
                <a:cxn ang="0">
                  <a:pos x="121" y="466"/>
                </a:cxn>
                <a:cxn ang="0">
                  <a:pos x="107" y="474"/>
                </a:cxn>
                <a:cxn ang="0">
                  <a:pos x="94" y="480"/>
                </a:cxn>
                <a:cxn ang="0">
                  <a:pos x="81" y="485"/>
                </a:cxn>
                <a:cxn ang="0">
                  <a:pos x="65" y="491"/>
                </a:cxn>
                <a:cxn ang="0">
                  <a:pos x="50" y="497"/>
                </a:cxn>
                <a:cxn ang="0">
                  <a:pos x="36" y="501"/>
                </a:cxn>
                <a:cxn ang="0">
                  <a:pos x="21" y="505"/>
                </a:cxn>
                <a:cxn ang="0">
                  <a:pos x="6" y="508"/>
                </a:cxn>
                <a:cxn ang="0">
                  <a:pos x="0" y="508"/>
                </a:cxn>
              </a:cxnLst>
              <a:rect l="0" t="0" r="r" b="b"/>
              <a:pathLst>
                <a:path w="228" h="508">
                  <a:moveTo>
                    <a:pt x="173" y="0"/>
                  </a:moveTo>
                  <a:lnTo>
                    <a:pt x="178" y="4"/>
                  </a:lnTo>
                  <a:lnTo>
                    <a:pt x="186" y="6"/>
                  </a:lnTo>
                  <a:lnTo>
                    <a:pt x="192" y="9"/>
                  </a:lnTo>
                  <a:lnTo>
                    <a:pt x="200" y="13"/>
                  </a:lnTo>
                  <a:lnTo>
                    <a:pt x="205" y="19"/>
                  </a:lnTo>
                  <a:lnTo>
                    <a:pt x="211" y="23"/>
                  </a:lnTo>
                  <a:lnTo>
                    <a:pt x="217" y="31"/>
                  </a:lnTo>
                  <a:lnTo>
                    <a:pt x="221" y="36"/>
                  </a:lnTo>
                  <a:lnTo>
                    <a:pt x="224" y="44"/>
                  </a:lnTo>
                  <a:lnTo>
                    <a:pt x="226" y="52"/>
                  </a:lnTo>
                  <a:lnTo>
                    <a:pt x="226" y="59"/>
                  </a:lnTo>
                  <a:lnTo>
                    <a:pt x="228" y="69"/>
                  </a:lnTo>
                  <a:lnTo>
                    <a:pt x="226" y="77"/>
                  </a:lnTo>
                  <a:lnTo>
                    <a:pt x="224" y="82"/>
                  </a:lnTo>
                  <a:lnTo>
                    <a:pt x="221" y="90"/>
                  </a:lnTo>
                  <a:lnTo>
                    <a:pt x="217" y="98"/>
                  </a:lnTo>
                  <a:lnTo>
                    <a:pt x="213" y="103"/>
                  </a:lnTo>
                  <a:lnTo>
                    <a:pt x="211" y="105"/>
                  </a:lnTo>
                  <a:lnTo>
                    <a:pt x="205" y="111"/>
                  </a:lnTo>
                  <a:lnTo>
                    <a:pt x="200" y="117"/>
                  </a:lnTo>
                  <a:lnTo>
                    <a:pt x="194" y="121"/>
                  </a:lnTo>
                  <a:lnTo>
                    <a:pt x="188" y="127"/>
                  </a:lnTo>
                  <a:lnTo>
                    <a:pt x="182" y="132"/>
                  </a:lnTo>
                  <a:lnTo>
                    <a:pt x="177" y="136"/>
                  </a:lnTo>
                  <a:lnTo>
                    <a:pt x="171" y="142"/>
                  </a:lnTo>
                  <a:lnTo>
                    <a:pt x="167" y="148"/>
                  </a:lnTo>
                  <a:lnTo>
                    <a:pt x="163" y="151"/>
                  </a:lnTo>
                  <a:lnTo>
                    <a:pt x="161" y="159"/>
                  </a:lnTo>
                  <a:lnTo>
                    <a:pt x="157" y="167"/>
                  </a:lnTo>
                  <a:lnTo>
                    <a:pt x="157" y="175"/>
                  </a:lnTo>
                  <a:lnTo>
                    <a:pt x="155" y="178"/>
                  </a:lnTo>
                  <a:lnTo>
                    <a:pt x="157" y="186"/>
                  </a:lnTo>
                  <a:lnTo>
                    <a:pt x="157" y="194"/>
                  </a:lnTo>
                  <a:lnTo>
                    <a:pt x="159" y="201"/>
                  </a:lnTo>
                  <a:lnTo>
                    <a:pt x="163" y="207"/>
                  </a:lnTo>
                  <a:lnTo>
                    <a:pt x="165" y="215"/>
                  </a:lnTo>
                  <a:lnTo>
                    <a:pt x="169" y="221"/>
                  </a:lnTo>
                  <a:lnTo>
                    <a:pt x="171" y="228"/>
                  </a:lnTo>
                  <a:lnTo>
                    <a:pt x="175" y="236"/>
                  </a:lnTo>
                  <a:lnTo>
                    <a:pt x="177" y="244"/>
                  </a:lnTo>
                  <a:lnTo>
                    <a:pt x="178" y="251"/>
                  </a:lnTo>
                  <a:lnTo>
                    <a:pt x="182" y="259"/>
                  </a:lnTo>
                  <a:lnTo>
                    <a:pt x="184" y="265"/>
                  </a:lnTo>
                  <a:lnTo>
                    <a:pt x="186" y="272"/>
                  </a:lnTo>
                  <a:lnTo>
                    <a:pt x="188" y="280"/>
                  </a:lnTo>
                  <a:lnTo>
                    <a:pt x="190" y="288"/>
                  </a:lnTo>
                  <a:lnTo>
                    <a:pt x="190" y="295"/>
                  </a:lnTo>
                  <a:lnTo>
                    <a:pt x="192" y="303"/>
                  </a:lnTo>
                  <a:lnTo>
                    <a:pt x="192" y="311"/>
                  </a:lnTo>
                  <a:lnTo>
                    <a:pt x="192" y="318"/>
                  </a:lnTo>
                  <a:lnTo>
                    <a:pt x="192" y="322"/>
                  </a:lnTo>
                  <a:lnTo>
                    <a:pt x="192" y="330"/>
                  </a:lnTo>
                  <a:lnTo>
                    <a:pt x="192" y="338"/>
                  </a:lnTo>
                  <a:lnTo>
                    <a:pt x="192" y="345"/>
                  </a:lnTo>
                  <a:lnTo>
                    <a:pt x="190" y="353"/>
                  </a:lnTo>
                  <a:lnTo>
                    <a:pt x="188" y="361"/>
                  </a:lnTo>
                  <a:lnTo>
                    <a:pt x="186" y="368"/>
                  </a:lnTo>
                  <a:lnTo>
                    <a:pt x="184" y="376"/>
                  </a:lnTo>
                  <a:lnTo>
                    <a:pt x="182" y="384"/>
                  </a:lnTo>
                  <a:lnTo>
                    <a:pt x="178" y="391"/>
                  </a:lnTo>
                  <a:lnTo>
                    <a:pt x="177" y="399"/>
                  </a:lnTo>
                  <a:lnTo>
                    <a:pt x="173" y="405"/>
                  </a:lnTo>
                  <a:lnTo>
                    <a:pt x="169" y="413"/>
                  </a:lnTo>
                  <a:lnTo>
                    <a:pt x="165" y="418"/>
                  </a:lnTo>
                  <a:lnTo>
                    <a:pt x="161" y="426"/>
                  </a:lnTo>
                  <a:lnTo>
                    <a:pt x="155" y="432"/>
                  </a:lnTo>
                  <a:lnTo>
                    <a:pt x="152" y="437"/>
                  </a:lnTo>
                  <a:lnTo>
                    <a:pt x="146" y="443"/>
                  </a:lnTo>
                  <a:lnTo>
                    <a:pt x="140" y="449"/>
                  </a:lnTo>
                  <a:lnTo>
                    <a:pt x="138" y="453"/>
                  </a:lnTo>
                  <a:lnTo>
                    <a:pt x="132" y="457"/>
                  </a:lnTo>
                  <a:lnTo>
                    <a:pt x="127" y="460"/>
                  </a:lnTo>
                  <a:lnTo>
                    <a:pt x="121" y="466"/>
                  </a:lnTo>
                  <a:lnTo>
                    <a:pt x="115" y="470"/>
                  </a:lnTo>
                  <a:lnTo>
                    <a:pt x="107" y="474"/>
                  </a:lnTo>
                  <a:lnTo>
                    <a:pt x="102" y="478"/>
                  </a:lnTo>
                  <a:lnTo>
                    <a:pt x="94" y="480"/>
                  </a:lnTo>
                  <a:lnTo>
                    <a:pt x="88" y="484"/>
                  </a:lnTo>
                  <a:lnTo>
                    <a:pt x="81" y="485"/>
                  </a:lnTo>
                  <a:lnTo>
                    <a:pt x="73" y="489"/>
                  </a:lnTo>
                  <a:lnTo>
                    <a:pt x="65" y="491"/>
                  </a:lnTo>
                  <a:lnTo>
                    <a:pt x="58" y="493"/>
                  </a:lnTo>
                  <a:lnTo>
                    <a:pt x="50" y="497"/>
                  </a:lnTo>
                  <a:lnTo>
                    <a:pt x="44" y="499"/>
                  </a:lnTo>
                  <a:lnTo>
                    <a:pt x="36" y="501"/>
                  </a:lnTo>
                  <a:lnTo>
                    <a:pt x="29" y="503"/>
                  </a:lnTo>
                  <a:lnTo>
                    <a:pt x="21" y="505"/>
                  </a:lnTo>
                  <a:lnTo>
                    <a:pt x="13" y="507"/>
                  </a:lnTo>
                  <a:lnTo>
                    <a:pt x="6" y="508"/>
                  </a:lnTo>
                  <a:lnTo>
                    <a:pt x="0" y="508"/>
                  </a:lnTo>
                  <a:lnTo>
                    <a:pt x="0" y="508"/>
                  </a:lnTo>
                </a:path>
              </a:pathLst>
            </a:custGeom>
            <a:noFill/>
            <a:ln w="19050" cmpd="sng">
              <a:solidFill>
                <a:srgbClr val="000000"/>
              </a:solidFill>
              <a:prstDash val="solid"/>
              <a:round/>
              <a:headEnd/>
              <a:tailEnd/>
            </a:ln>
          </p:spPr>
          <p:txBody>
            <a:bodyPr/>
            <a:lstStyle/>
            <a:p>
              <a:endParaRPr lang="el-GR"/>
            </a:p>
          </p:txBody>
        </p:sp>
      </p:grpSp>
      <p:sp>
        <p:nvSpPr>
          <p:cNvPr id="158736" name="Text Box 16"/>
          <p:cNvSpPr txBox="1">
            <a:spLocks noChangeArrowheads="1"/>
          </p:cNvSpPr>
          <p:nvPr/>
        </p:nvSpPr>
        <p:spPr bwMode="auto">
          <a:xfrm>
            <a:off x="4729163" y="4511675"/>
            <a:ext cx="404812" cy="457200"/>
          </a:xfrm>
          <a:prstGeom prst="rect">
            <a:avLst/>
          </a:prstGeom>
          <a:noFill/>
          <a:ln w="9525">
            <a:noFill/>
            <a:miter lim="800000"/>
            <a:headEnd/>
            <a:tailEnd/>
          </a:ln>
          <a:effectLst/>
        </p:spPr>
        <p:txBody>
          <a:bodyPr wrap="none">
            <a:spAutoFit/>
          </a:bodyPr>
          <a:lstStyle/>
          <a:p>
            <a:r>
              <a:rPr lang="en-US"/>
              <a:t>A</a:t>
            </a:r>
            <a:endParaRPr lang="el-GR"/>
          </a:p>
        </p:txBody>
      </p:sp>
      <p:sp>
        <p:nvSpPr>
          <p:cNvPr id="158737" name="Text Box 17"/>
          <p:cNvSpPr txBox="1">
            <a:spLocks noChangeArrowheads="1"/>
          </p:cNvSpPr>
          <p:nvPr/>
        </p:nvSpPr>
        <p:spPr bwMode="auto">
          <a:xfrm>
            <a:off x="4567238" y="3249613"/>
            <a:ext cx="539750" cy="457200"/>
          </a:xfrm>
          <a:prstGeom prst="rect">
            <a:avLst/>
          </a:prstGeom>
          <a:noFill/>
          <a:ln w="9525">
            <a:noFill/>
            <a:miter lim="800000"/>
            <a:headEnd/>
            <a:tailEnd/>
          </a:ln>
          <a:effectLst/>
        </p:spPr>
        <p:txBody>
          <a:bodyPr wrap="none">
            <a:spAutoFit/>
          </a:bodyPr>
          <a:lstStyle/>
          <a:p>
            <a:r>
              <a:rPr lang="en-US"/>
              <a:t>Na</a:t>
            </a:r>
            <a:endParaRPr lang="el-GR"/>
          </a:p>
        </p:txBody>
      </p:sp>
      <p:sp>
        <p:nvSpPr>
          <p:cNvPr id="158738" name="Line 18"/>
          <p:cNvSpPr>
            <a:spLocks noChangeShapeType="1"/>
          </p:cNvSpPr>
          <p:nvPr/>
        </p:nvSpPr>
        <p:spPr bwMode="auto">
          <a:xfrm flipV="1">
            <a:off x="4578350" y="3543300"/>
            <a:ext cx="31750" cy="2038350"/>
          </a:xfrm>
          <a:prstGeom prst="line">
            <a:avLst/>
          </a:prstGeom>
          <a:noFill/>
          <a:ln w="38100">
            <a:solidFill>
              <a:srgbClr val="FFCC00"/>
            </a:solidFill>
            <a:round/>
            <a:headEnd/>
            <a:tailEnd/>
          </a:ln>
          <a:effectLst/>
        </p:spPr>
        <p:txBody>
          <a:bodyPr/>
          <a:lstStyle/>
          <a:p>
            <a:endParaRPr lang="el-GR"/>
          </a:p>
        </p:txBody>
      </p:sp>
      <p:sp>
        <p:nvSpPr>
          <p:cNvPr id="158739" name="Line 19"/>
          <p:cNvSpPr>
            <a:spLocks noChangeShapeType="1"/>
          </p:cNvSpPr>
          <p:nvPr/>
        </p:nvSpPr>
        <p:spPr bwMode="auto">
          <a:xfrm flipH="1" flipV="1">
            <a:off x="4565650" y="4495800"/>
            <a:ext cx="190500" cy="6350"/>
          </a:xfrm>
          <a:prstGeom prst="line">
            <a:avLst/>
          </a:prstGeom>
          <a:noFill/>
          <a:ln w="38100">
            <a:solidFill>
              <a:schemeClr val="accent1"/>
            </a:solidFill>
            <a:round/>
            <a:headEnd/>
            <a:tailEnd type="triangle" w="sm" len="med"/>
          </a:ln>
          <a:effectLst/>
        </p:spPr>
        <p:txBody>
          <a:bodyPr/>
          <a:lstStyle/>
          <a:p>
            <a:endParaRPr lang="el-GR"/>
          </a:p>
        </p:txBody>
      </p:sp>
      <p:sp>
        <p:nvSpPr>
          <p:cNvPr id="158740" name="Oval 20"/>
          <p:cNvSpPr>
            <a:spLocks noChangeArrowheads="1"/>
          </p:cNvSpPr>
          <p:nvPr/>
        </p:nvSpPr>
        <p:spPr bwMode="auto">
          <a:xfrm>
            <a:off x="4575175" y="3513138"/>
            <a:ext cx="69850" cy="69850"/>
          </a:xfrm>
          <a:prstGeom prst="ellipse">
            <a:avLst/>
          </a:prstGeom>
          <a:solidFill>
            <a:schemeClr val="accent1"/>
          </a:solidFill>
          <a:ln w="9525">
            <a:solidFill>
              <a:schemeClr val="tx1"/>
            </a:solidFill>
            <a:round/>
            <a:headEnd/>
            <a:tailEnd/>
          </a:ln>
          <a:effectLst/>
        </p:spPr>
        <p:txBody>
          <a:bodyPr wrap="none" anchor="ctr"/>
          <a:lstStyle/>
          <a:p>
            <a:endParaRPr lang="el-GR"/>
          </a:p>
        </p:txBody>
      </p:sp>
      <p:sp>
        <p:nvSpPr>
          <p:cNvPr id="158741" name="Oval 21"/>
          <p:cNvSpPr>
            <a:spLocks noChangeArrowheads="1"/>
          </p:cNvSpPr>
          <p:nvPr/>
        </p:nvSpPr>
        <p:spPr bwMode="auto">
          <a:xfrm>
            <a:off x="4733925" y="4687888"/>
            <a:ext cx="69850" cy="69850"/>
          </a:xfrm>
          <a:prstGeom prst="ellipse">
            <a:avLst/>
          </a:prstGeom>
          <a:solidFill>
            <a:schemeClr val="accent1"/>
          </a:solidFill>
          <a:ln w="9525">
            <a:solidFill>
              <a:schemeClr val="tx1"/>
            </a:solidFill>
            <a:round/>
            <a:headEnd/>
            <a:tailEnd/>
          </a:ln>
          <a:effectLst/>
        </p:spPr>
        <p:txBody>
          <a:bodyPr wrap="none" anchor="ctr"/>
          <a:lstStyle/>
          <a:p>
            <a:endParaRPr lang="el-GR"/>
          </a:p>
        </p:txBody>
      </p:sp>
      <p:sp>
        <p:nvSpPr>
          <p:cNvPr id="158742" name="Oval 22"/>
          <p:cNvSpPr>
            <a:spLocks noChangeArrowheads="1"/>
          </p:cNvSpPr>
          <p:nvPr/>
        </p:nvSpPr>
        <p:spPr bwMode="auto">
          <a:xfrm>
            <a:off x="4575175" y="5722938"/>
            <a:ext cx="69850" cy="69850"/>
          </a:xfrm>
          <a:prstGeom prst="ellipse">
            <a:avLst/>
          </a:prstGeom>
          <a:solidFill>
            <a:schemeClr val="accent1"/>
          </a:solidFill>
          <a:ln w="9525">
            <a:solidFill>
              <a:schemeClr val="tx1"/>
            </a:solidFill>
            <a:round/>
            <a:headEnd/>
            <a:tailEnd/>
          </a:ln>
          <a:effectLst/>
        </p:spPr>
        <p:txBody>
          <a:bodyPr wrap="none" anchor="ctr"/>
          <a:lstStyle/>
          <a:p>
            <a:endParaRPr lang="el-GR"/>
          </a:p>
        </p:txBody>
      </p:sp>
      <p:sp>
        <p:nvSpPr>
          <p:cNvPr id="158726" name="Oval 6"/>
          <p:cNvSpPr>
            <a:spLocks noChangeArrowheads="1"/>
          </p:cNvSpPr>
          <p:nvPr/>
        </p:nvSpPr>
        <p:spPr bwMode="auto">
          <a:xfrm>
            <a:off x="4549775" y="5443538"/>
            <a:ext cx="69850" cy="69850"/>
          </a:xfrm>
          <a:prstGeom prst="ellipse">
            <a:avLst/>
          </a:prstGeom>
          <a:solidFill>
            <a:schemeClr val="accent1"/>
          </a:solidFill>
          <a:ln w="9525">
            <a:solidFill>
              <a:schemeClr val="tx1"/>
            </a:solidFill>
            <a:round/>
            <a:headEnd/>
            <a:tailEnd/>
          </a:ln>
          <a:effectLst/>
        </p:spPr>
        <p:txBody>
          <a:bodyPr wrap="none" anchor="ctr"/>
          <a:lstStyle/>
          <a:p>
            <a:endParaRPr lang="el-GR"/>
          </a:p>
        </p:txBody>
      </p:sp>
      <p:sp>
        <p:nvSpPr>
          <p:cNvPr id="158743" name="Freeform 23"/>
          <p:cNvSpPr>
            <a:spLocks/>
          </p:cNvSpPr>
          <p:nvPr/>
        </p:nvSpPr>
        <p:spPr bwMode="auto">
          <a:xfrm>
            <a:off x="6354763" y="1965325"/>
            <a:ext cx="485775" cy="1381125"/>
          </a:xfrm>
          <a:custGeom>
            <a:avLst/>
            <a:gdLst/>
            <a:ahLst/>
            <a:cxnLst>
              <a:cxn ang="0">
                <a:pos x="0" y="0"/>
              </a:cxn>
              <a:cxn ang="0">
                <a:pos x="101" y="742"/>
              </a:cxn>
            </a:cxnLst>
            <a:rect l="0" t="0" r="r" b="b"/>
            <a:pathLst>
              <a:path w="101" h="742">
                <a:moveTo>
                  <a:pt x="0" y="0"/>
                </a:moveTo>
                <a:lnTo>
                  <a:pt x="101" y="742"/>
                </a:lnTo>
              </a:path>
            </a:pathLst>
          </a:custGeom>
          <a:noFill/>
          <a:ln w="38100" cmpd="sng">
            <a:solidFill>
              <a:srgbClr val="FFCC00"/>
            </a:solidFill>
            <a:round/>
            <a:headEnd/>
            <a:tailEnd/>
          </a:ln>
          <a:effectLst/>
        </p:spPr>
        <p:txBody>
          <a:bodyPr/>
          <a:lstStyle/>
          <a:p>
            <a:endParaRPr lang="el-GR"/>
          </a:p>
        </p:txBody>
      </p:sp>
      <p:sp>
        <p:nvSpPr>
          <p:cNvPr id="158744" name="Line 24"/>
          <p:cNvSpPr>
            <a:spLocks noChangeShapeType="1"/>
          </p:cNvSpPr>
          <p:nvPr/>
        </p:nvSpPr>
        <p:spPr bwMode="auto">
          <a:xfrm flipH="1" flipV="1">
            <a:off x="6356350" y="1962150"/>
            <a:ext cx="184150" cy="2463800"/>
          </a:xfrm>
          <a:prstGeom prst="line">
            <a:avLst/>
          </a:prstGeom>
          <a:noFill/>
          <a:ln w="38100">
            <a:solidFill>
              <a:srgbClr val="FFCC00"/>
            </a:solidFill>
            <a:round/>
            <a:headEnd/>
            <a:tailEnd/>
          </a:ln>
          <a:effectLst/>
        </p:spPr>
        <p:txBody>
          <a:bodyPr/>
          <a:lstStyle/>
          <a:p>
            <a:endParaRPr lang="el-GR"/>
          </a:p>
        </p:txBody>
      </p:sp>
      <p:sp>
        <p:nvSpPr>
          <p:cNvPr id="158745" name="Freeform 25"/>
          <p:cNvSpPr>
            <a:spLocks/>
          </p:cNvSpPr>
          <p:nvPr/>
        </p:nvSpPr>
        <p:spPr bwMode="auto">
          <a:xfrm>
            <a:off x="8215313" y="1908175"/>
            <a:ext cx="123825" cy="1222375"/>
          </a:xfrm>
          <a:custGeom>
            <a:avLst/>
            <a:gdLst/>
            <a:ahLst/>
            <a:cxnLst>
              <a:cxn ang="0">
                <a:pos x="0" y="0"/>
              </a:cxn>
              <a:cxn ang="0">
                <a:pos x="101" y="742"/>
              </a:cxn>
            </a:cxnLst>
            <a:rect l="0" t="0" r="r" b="b"/>
            <a:pathLst>
              <a:path w="101" h="742">
                <a:moveTo>
                  <a:pt x="0" y="0"/>
                </a:moveTo>
                <a:lnTo>
                  <a:pt x="101" y="742"/>
                </a:lnTo>
              </a:path>
            </a:pathLst>
          </a:custGeom>
          <a:noFill/>
          <a:ln w="38100" cmpd="sng">
            <a:solidFill>
              <a:srgbClr val="FFCC00"/>
            </a:solidFill>
            <a:round/>
            <a:headEnd/>
            <a:tailEnd/>
          </a:ln>
          <a:effectLst/>
        </p:spPr>
        <p:txBody>
          <a:bodyPr/>
          <a:lstStyle/>
          <a:p>
            <a:endParaRPr lang="el-GR"/>
          </a:p>
        </p:txBody>
      </p:sp>
      <p:sp>
        <p:nvSpPr>
          <p:cNvPr id="158746" name="Line 26"/>
          <p:cNvSpPr>
            <a:spLocks noChangeShapeType="1"/>
          </p:cNvSpPr>
          <p:nvPr/>
        </p:nvSpPr>
        <p:spPr bwMode="auto">
          <a:xfrm flipH="1" flipV="1">
            <a:off x="8216900" y="1905000"/>
            <a:ext cx="12700" cy="2355850"/>
          </a:xfrm>
          <a:prstGeom prst="line">
            <a:avLst/>
          </a:prstGeom>
          <a:noFill/>
          <a:ln w="38100">
            <a:solidFill>
              <a:srgbClr val="FFCC00"/>
            </a:solidFill>
            <a:round/>
            <a:headEnd/>
            <a:tailEnd/>
          </a:ln>
          <a:effectLst/>
        </p:spPr>
        <p:txBody>
          <a:bodyPr/>
          <a:lstStyle/>
          <a:p>
            <a:endParaRPr lang="el-G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5005" name="Picture 13"/>
          <p:cNvPicPr>
            <a:picLocks noChangeAspect="1" noChangeArrowheads="1"/>
          </p:cNvPicPr>
          <p:nvPr/>
        </p:nvPicPr>
        <p:blipFill>
          <a:blip r:embed="rId2" cstate="screen"/>
          <a:srcRect/>
          <a:stretch>
            <a:fillRect/>
          </a:stretch>
        </p:blipFill>
        <p:spPr bwMode="auto">
          <a:xfrm>
            <a:off x="257175" y="1298575"/>
            <a:ext cx="4926013" cy="5346700"/>
          </a:xfrm>
          <a:prstGeom prst="rect">
            <a:avLst/>
          </a:prstGeom>
          <a:noFill/>
          <a:ln w="12700">
            <a:solidFill>
              <a:schemeClr val="hlink"/>
            </a:solidFill>
            <a:miter lim="800000"/>
            <a:headEnd/>
            <a:tailEnd/>
          </a:ln>
        </p:spPr>
      </p:pic>
      <p:sp>
        <p:nvSpPr>
          <p:cNvPr id="84994" name="Rectangle 2"/>
          <p:cNvSpPr>
            <a:spLocks noGrp="1" noChangeArrowheads="1"/>
          </p:cNvSpPr>
          <p:nvPr>
            <p:ph type="title"/>
          </p:nvPr>
        </p:nvSpPr>
        <p:spPr/>
        <p:txBody>
          <a:bodyPr/>
          <a:lstStyle/>
          <a:p>
            <a:r>
              <a:rPr lang="el-GR"/>
              <a:t>Πλάγια όψη - κυρτότητα</a:t>
            </a:r>
          </a:p>
        </p:txBody>
      </p:sp>
      <p:sp>
        <p:nvSpPr>
          <p:cNvPr id="84998" name="Freeform 6"/>
          <p:cNvSpPr>
            <a:spLocks/>
          </p:cNvSpPr>
          <p:nvPr/>
        </p:nvSpPr>
        <p:spPr bwMode="auto">
          <a:xfrm>
            <a:off x="3692525" y="3062288"/>
            <a:ext cx="604838" cy="3098800"/>
          </a:xfrm>
          <a:custGeom>
            <a:avLst/>
            <a:gdLst/>
            <a:ahLst/>
            <a:cxnLst>
              <a:cxn ang="0">
                <a:pos x="201" y="0"/>
              </a:cxn>
              <a:cxn ang="0">
                <a:pos x="381" y="879"/>
              </a:cxn>
              <a:cxn ang="0">
                <a:pos x="0" y="1952"/>
              </a:cxn>
            </a:cxnLst>
            <a:rect l="0" t="0" r="r" b="b"/>
            <a:pathLst>
              <a:path w="381" h="1952">
                <a:moveTo>
                  <a:pt x="201" y="0"/>
                </a:moveTo>
                <a:lnTo>
                  <a:pt x="381" y="879"/>
                </a:lnTo>
                <a:lnTo>
                  <a:pt x="0" y="1952"/>
                </a:lnTo>
              </a:path>
            </a:pathLst>
          </a:custGeom>
          <a:noFill/>
          <a:ln w="38100" cmpd="sng">
            <a:solidFill>
              <a:srgbClr val="FFCC00"/>
            </a:solidFill>
            <a:round/>
            <a:headEnd/>
            <a:tailEnd/>
          </a:ln>
          <a:effectLst/>
        </p:spPr>
        <p:txBody>
          <a:bodyPr/>
          <a:lstStyle/>
          <a:p>
            <a:endParaRPr lang="el-GR"/>
          </a:p>
        </p:txBody>
      </p:sp>
      <p:pic>
        <p:nvPicPr>
          <p:cNvPr id="85006" name="Picture 14"/>
          <p:cNvPicPr>
            <a:picLocks noChangeAspect="1" noChangeArrowheads="1"/>
          </p:cNvPicPr>
          <p:nvPr/>
        </p:nvPicPr>
        <p:blipFill>
          <a:blip r:embed="rId3" cstate="screen"/>
          <a:srcRect/>
          <a:stretch>
            <a:fillRect/>
          </a:stretch>
        </p:blipFill>
        <p:spPr bwMode="auto">
          <a:xfrm>
            <a:off x="5353050" y="3638550"/>
            <a:ext cx="3605213" cy="2154238"/>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24" name="Picture 8"/>
          <p:cNvPicPr>
            <a:picLocks noChangeAspect="1" noChangeArrowheads="1"/>
          </p:cNvPicPr>
          <p:nvPr/>
        </p:nvPicPr>
        <p:blipFill>
          <a:blip r:embed="rId2" cstate="screen"/>
          <a:srcRect/>
          <a:stretch>
            <a:fillRect/>
          </a:stretch>
        </p:blipFill>
        <p:spPr bwMode="auto">
          <a:xfrm>
            <a:off x="257175" y="1296988"/>
            <a:ext cx="4987925" cy="5353050"/>
          </a:xfrm>
          <a:prstGeom prst="rect">
            <a:avLst/>
          </a:prstGeom>
          <a:noFill/>
          <a:ln w="12700">
            <a:solidFill>
              <a:schemeClr val="hlink"/>
            </a:solidFill>
            <a:miter lim="800000"/>
            <a:headEnd/>
            <a:tailEnd/>
          </a:ln>
        </p:spPr>
      </p:pic>
      <p:sp>
        <p:nvSpPr>
          <p:cNvPr id="86019" name="Rectangle 3"/>
          <p:cNvSpPr>
            <a:spLocks noGrp="1" noChangeArrowheads="1"/>
          </p:cNvSpPr>
          <p:nvPr>
            <p:ph type="title"/>
          </p:nvPr>
        </p:nvSpPr>
        <p:spPr/>
        <p:txBody>
          <a:bodyPr/>
          <a:lstStyle/>
          <a:p>
            <a:r>
              <a:rPr lang="el-GR"/>
              <a:t>Πλάγια όψη - κυρτότητα</a:t>
            </a:r>
          </a:p>
        </p:txBody>
      </p:sp>
      <p:sp>
        <p:nvSpPr>
          <p:cNvPr id="86020" name="Freeform 4"/>
          <p:cNvSpPr>
            <a:spLocks/>
          </p:cNvSpPr>
          <p:nvPr/>
        </p:nvSpPr>
        <p:spPr bwMode="auto">
          <a:xfrm>
            <a:off x="4160838" y="2994025"/>
            <a:ext cx="236537" cy="3444875"/>
          </a:xfrm>
          <a:custGeom>
            <a:avLst/>
            <a:gdLst/>
            <a:ahLst/>
            <a:cxnLst>
              <a:cxn ang="0">
                <a:pos x="0" y="0"/>
              </a:cxn>
              <a:cxn ang="0">
                <a:pos x="142" y="952"/>
              </a:cxn>
              <a:cxn ang="0">
                <a:pos x="149" y="2170"/>
              </a:cxn>
            </a:cxnLst>
            <a:rect l="0" t="0" r="r" b="b"/>
            <a:pathLst>
              <a:path w="149" h="2170">
                <a:moveTo>
                  <a:pt x="0" y="0"/>
                </a:moveTo>
                <a:lnTo>
                  <a:pt x="142" y="952"/>
                </a:lnTo>
                <a:lnTo>
                  <a:pt x="149" y="2170"/>
                </a:lnTo>
              </a:path>
            </a:pathLst>
          </a:custGeom>
          <a:noFill/>
          <a:ln w="38100" cmpd="sng">
            <a:solidFill>
              <a:srgbClr val="FFCC00"/>
            </a:solidFill>
            <a:round/>
            <a:headEnd/>
            <a:tailEnd/>
          </a:ln>
          <a:effectLst/>
        </p:spPr>
        <p:txBody>
          <a:bodyPr/>
          <a:lstStyle/>
          <a:p>
            <a:endParaRPr lang="el-GR"/>
          </a:p>
        </p:txBody>
      </p:sp>
      <p:pic>
        <p:nvPicPr>
          <p:cNvPr id="86027" name="Picture 11"/>
          <p:cNvPicPr>
            <a:picLocks noChangeAspect="1" noChangeArrowheads="1"/>
          </p:cNvPicPr>
          <p:nvPr/>
        </p:nvPicPr>
        <p:blipFill>
          <a:blip r:embed="rId3" cstate="screen"/>
          <a:srcRect/>
          <a:stretch>
            <a:fillRect/>
          </a:stretch>
        </p:blipFill>
        <p:spPr bwMode="auto">
          <a:xfrm>
            <a:off x="5353050" y="3694113"/>
            <a:ext cx="3605213" cy="2060575"/>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el-GR" sz="4000"/>
              <a:t>Πλάγια όψη – απόκλιση επιπέδων</a:t>
            </a:r>
          </a:p>
        </p:txBody>
      </p:sp>
      <p:pic>
        <p:nvPicPr>
          <p:cNvPr id="81924" name="Picture 4"/>
          <p:cNvPicPr>
            <a:picLocks noChangeAspect="1" noChangeArrowheads="1"/>
          </p:cNvPicPr>
          <p:nvPr/>
        </p:nvPicPr>
        <p:blipFill>
          <a:blip r:embed="rId3" cstate="screen"/>
          <a:srcRect/>
          <a:stretch>
            <a:fillRect/>
          </a:stretch>
        </p:blipFill>
        <p:spPr bwMode="auto">
          <a:xfrm>
            <a:off x="571500" y="1847850"/>
            <a:ext cx="5281613" cy="4675188"/>
          </a:xfrm>
          <a:prstGeom prst="rect">
            <a:avLst/>
          </a:prstGeom>
          <a:noFill/>
        </p:spPr>
      </p:pic>
      <p:sp>
        <p:nvSpPr>
          <p:cNvPr id="81927" name="Line 7"/>
          <p:cNvSpPr>
            <a:spLocks noChangeShapeType="1"/>
          </p:cNvSpPr>
          <p:nvPr/>
        </p:nvSpPr>
        <p:spPr bwMode="auto">
          <a:xfrm rot="-170514">
            <a:off x="819150" y="4191000"/>
            <a:ext cx="4687888" cy="0"/>
          </a:xfrm>
          <a:prstGeom prst="line">
            <a:avLst/>
          </a:prstGeom>
          <a:noFill/>
          <a:ln w="38100">
            <a:solidFill>
              <a:srgbClr val="FFCC00"/>
            </a:solidFill>
            <a:round/>
            <a:headEnd/>
            <a:tailEnd/>
          </a:ln>
          <a:effectLst/>
        </p:spPr>
        <p:txBody>
          <a:bodyPr/>
          <a:lstStyle/>
          <a:p>
            <a:endParaRPr lang="el-GR"/>
          </a:p>
        </p:txBody>
      </p:sp>
      <p:sp>
        <p:nvSpPr>
          <p:cNvPr id="81928" name="Line 8"/>
          <p:cNvSpPr>
            <a:spLocks noChangeShapeType="1"/>
          </p:cNvSpPr>
          <p:nvPr/>
        </p:nvSpPr>
        <p:spPr bwMode="auto">
          <a:xfrm rot="-170514">
            <a:off x="895350" y="4810125"/>
            <a:ext cx="4181475" cy="1582738"/>
          </a:xfrm>
          <a:prstGeom prst="line">
            <a:avLst/>
          </a:prstGeom>
          <a:noFill/>
          <a:ln w="38100">
            <a:solidFill>
              <a:srgbClr val="FFCC00"/>
            </a:solidFill>
            <a:round/>
            <a:headEnd/>
            <a:tailEnd/>
          </a:ln>
          <a:effectLst/>
        </p:spPr>
        <p:txBody>
          <a:bodyPr/>
          <a:lstStyle/>
          <a:p>
            <a:endParaRPr lang="el-GR"/>
          </a:p>
        </p:txBody>
      </p:sp>
      <p:sp>
        <p:nvSpPr>
          <p:cNvPr id="81929" name="Text Box 9"/>
          <p:cNvSpPr txBox="1">
            <a:spLocks noChangeArrowheads="1"/>
          </p:cNvSpPr>
          <p:nvPr/>
        </p:nvSpPr>
        <p:spPr bwMode="auto">
          <a:xfrm>
            <a:off x="582613" y="1825625"/>
            <a:ext cx="3508375" cy="1066800"/>
          </a:xfrm>
          <a:prstGeom prst="rect">
            <a:avLst/>
          </a:prstGeom>
          <a:noFill/>
          <a:ln w="9525">
            <a:noFill/>
            <a:miter lim="800000"/>
            <a:headEnd/>
            <a:tailEnd/>
          </a:ln>
          <a:effectLst/>
        </p:spPr>
        <p:txBody>
          <a:bodyPr wrap="none">
            <a:spAutoFit/>
          </a:bodyPr>
          <a:lstStyle/>
          <a:p>
            <a:pPr marL="263525" indent="-263525"/>
            <a:r>
              <a:rPr lang="el-GR">
                <a:solidFill>
                  <a:schemeClr val="bg1"/>
                </a:solidFill>
              </a:rPr>
              <a:t>Σκελετικά επίπεδα:</a:t>
            </a:r>
          </a:p>
          <a:p>
            <a:pPr marL="263525" indent="-263525">
              <a:buFontTx/>
              <a:buChar char="•"/>
            </a:pPr>
            <a:r>
              <a:rPr lang="el-GR" sz="2000">
                <a:solidFill>
                  <a:schemeClr val="bg1"/>
                </a:solidFill>
              </a:rPr>
              <a:t>Επίπεδο Φραγκφούρτης</a:t>
            </a:r>
          </a:p>
          <a:p>
            <a:pPr marL="263525" indent="-263525">
              <a:buFontTx/>
              <a:buChar char="•"/>
            </a:pPr>
            <a:r>
              <a:rPr lang="el-GR" sz="2000">
                <a:solidFill>
                  <a:schemeClr val="bg1"/>
                </a:solidFill>
              </a:rPr>
              <a:t>Επίπεδο βάσεως κάτω γνάθου</a:t>
            </a:r>
          </a:p>
        </p:txBody>
      </p:sp>
      <p:sp>
        <p:nvSpPr>
          <p:cNvPr id="81930" name="Text Box 10"/>
          <p:cNvSpPr txBox="1">
            <a:spLocks noChangeArrowheads="1"/>
          </p:cNvSpPr>
          <p:nvPr/>
        </p:nvSpPr>
        <p:spPr bwMode="auto">
          <a:xfrm>
            <a:off x="5988050" y="4424363"/>
            <a:ext cx="2378075" cy="1066800"/>
          </a:xfrm>
          <a:prstGeom prst="rect">
            <a:avLst/>
          </a:prstGeom>
          <a:noFill/>
          <a:ln w="9525">
            <a:noFill/>
            <a:miter lim="800000"/>
            <a:headEnd/>
            <a:tailEnd/>
          </a:ln>
          <a:effectLst/>
        </p:spPr>
        <p:txBody>
          <a:bodyPr wrap="none">
            <a:spAutoFit/>
          </a:bodyPr>
          <a:lstStyle/>
          <a:p>
            <a:pPr marL="263525" indent="-263525"/>
            <a:r>
              <a:rPr lang="el-GR"/>
              <a:t>Επίπεδα:</a:t>
            </a:r>
          </a:p>
          <a:p>
            <a:pPr marL="263525" indent="-263525">
              <a:buFontTx/>
              <a:buChar char="•"/>
            </a:pPr>
            <a:r>
              <a:rPr lang="el-GR" sz="2000"/>
              <a:t>Υπέρ-αποκλίνοντα</a:t>
            </a:r>
          </a:p>
          <a:p>
            <a:pPr marL="263525" indent="-263525">
              <a:buFontTx/>
              <a:buChar char="•"/>
            </a:pPr>
            <a:r>
              <a:rPr lang="el-GR" sz="2000"/>
              <a:t>Υπό-αποκλίνοντα</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l-GR"/>
              <a:t>Σκοπός - Στόχοι</a:t>
            </a:r>
          </a:p>
        </p:txBody>
      </p:sp>
      <p:sp>
        <p:nvSpPr>
          <p:cNvPr id="15363" name="Rectangle 3"/>
          <p:cNvSpPr>
            <a:spLocks noGrp="1" noChangeArrowheads="1"/>
          </p:cNvSpPr>
          <p:nvPr>
            <p:ph type="body" idx="1"/>
          </p:nvPr>
        </p:nvSpPr>
        <p:spPr/>
        <p:txBody>
          <a:bodyPr/>
          <a:lstStyle/>
          <a:p>
            <a:r>
              <a:rPr lang="el-GR" sz="2800"/>
              <a:t>Σκοπός του μαθήματος:</a:t>
            </a:r>
          </a:p>
          <a:p>
            <a:pPr lvl="1"/>
            <a:r>
              <a:rPr lang="el-GR" sz="2400"/>
              <a:t>Να παρουσιάσει τον μέσο όρο και την ποικιλότητα του σχήματος του προσώπου, μεθόδους αξιολόγησης της μορφολογίας του, και τη σημασία της αξιολόγησης του προσώπου στην Ορθοδοντική (και Οδοντιατρική).</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l-GR"/>
              <a:t>Πλάγια όψη - χείλη</a:t>
            </a:r>
          </a:p>
        </p:txBody>
      </p:sp>
      <p:sp>
        <p:nvSpPr>
          <p:cNvPr id="30732" name="Text Box 12"/>
          <p:cNvSpPr txBox="1">
            <a:spLocks noChangeArrowheads="1"/>
          </p:cNvSpPr>
          <p:nvPr/>
        </p:nvSpPr>
        <p:spPr bwMode="auto">
          <a:xfrm>
            <a:off x="5351463" y="5402263"/>
            <a:ext cx="3498850" cy="457200"/>
          </a:xfrm>
          <a:prstGeom prst="rect">
            <a:avLst/>
          </a:prstGeom>
          <a:noFill/>
          <a:ln w="9525">
            <a:noFill/>
            <a:miter lim="800000"/>
            <a:headEnd/>
            <a:tailEnd/>
          </a:ln>
          <a:effectLst/>
        </p:spPr>
        <p:txBody>
          <a:bodyPr>
            <a:spAutoFit/>
          </a:bodyPr>
          <a:lstStyle/>
          <a:p>
            <a:pPr marL="263525" indent="-263525"/>
            <a:r>
              <a:rPr lang="el-GR"/>
              <a:t>Αισθητικό επίπεδο - χείλη</a:t>
            </a:r>
          </a:p>
        </p:txBody>
      </p:sp>
      <p:pic>
        <p:nvPicPr>
          <p:cNvPr id="30731" name="Picture 11"/>
          <p:cNvPicPr>
            <a:picLocks noChangeAspect="1" noChangeArrowheads="1"/>
          </p:cNvPicPr>
          <p:nvPr/>
        </p:nvPicPr>
        <p:blipFill>
          <a:blip r:embed="rId3" cstate="screen"/>
          <a:srcRect/>
          <a:stretch>
            <a:fillRect/>
          </a:stretch>
        </p:blipFill>
        <p:spPr bwMode="auto">
          <a:xfrm>
            <a:off x="400050" y="1736725"/>
            <a:ext cx="4859338" cy="4867275"/>
          </a:xfrm>
          <a:prstGeom prst="rect">
            <a:avLst/>
          </a:prstGeom>
          <a:noFill/>
        </p:spPr>
      </p:pic>
      <p:sp>
        <p:nvSpPr>
          <p:cNvPr id="30733" name="Line 13"/>
          <p:cNvSpPr>
            <a:spLocks noChangeShapeType="1"/>
          </p:cNvSpPr>
          <p:nvPr/>
        </p:nvSpPr>
        <p:spPr bwMode="auto">
          <a:xfrm flipH="1">
            <a:off x="4008438" y="3903663"/>
            <a:ext cx="876300" cy="2486025"/>
          </a:xfrm>
          <a:prstGeom prst="line">
            <a:avLst/>
          </a:prstGeom>
          <a:noFill/>
          <a:ln w="38100">
            <a:solidFill>
              <a:srgbClr val="FF6600"/>
            </a:solidFill>
            <a:round/>
            <a:headEnd/>
            <a:tailEnd/>
          </a:ln>
          <a:effectLst/>
        </p:spPr>
        <p:txBody>
          <a:bodyPr/>
          <a:lstStyle/>
          <a:p>
            <a:endParaRPr lang="el-GR"/>
          </a:p>
        </p:txBody>
      </p:sp>
      <p:grpSp>
        <p:nvGrpSpPr>
          <p:cNvPr id="30741" name="Group 21"/>
          <p:cNvGrpSpPr>
            <a:grpSpLocks/>
          </p:cNvGrpSpPr>
          <p:nvPr/>
        </p:nvGrpSpPr>
        <p:grpSpPr bwMode="auto">
          <a:xfrm>
            <a:off x="5711825" y="1962150"/>
            <a:ext cx="873125" cy="3098800"/>
            <a:chOff x="4380" y="202"/>
            <a:chExt cx="370" cy="1312"/>
          </a:xfrm>
        </p:grpSpPr>
        <p:sp>
          <p:nvSpPr>
            <p:cNvPr id="30737" name="Freeform 17"/>
            <p:cNvSpPr>
              <a:spLocks/>
            </p:cNvSpPr>
            <p:nvPr/>
          </p:nvSpPr>
          <p:spPr bwMode="auto">
            <a:xfrm>
              <a:off x="4437" y="202"/>
              <a:ext cx="313" cy="834"/>
            </a:xfrm>
            <a:custGeom>
              <a:avLst/>
              <a:gdLst/>
              <a:ahLst/>
              <a:cxnLst>
                <a:cxn ang="0">
                  <a:pos x="6" y="15"/>
                </a:cxn>
                <a:cxn ang="0">
                  <a:pos x="14" y="36"/>
                </a:cxn>
                <a:cxn ang="0">
                  <a:pos x="23" y="57"/>
                </a:cxn>
                <a:cxn ang="0">
                  <a:pos x="33" y="78"/>
                </a:cxn>
                <a:cxn ang="0">
                  <a:pos x="44" y="97"/>
                </a:cxn>
                <a:cxn ang="0">
                  <a:pos x="58" y="117"/>
                </a:cxn>
                <a:cxn ang="0">
                  <a:pos x="71" y="136"/>
                </a:cxn>
                <a:cxn ang="0">
                  <a:pos x="85" y="153"/>
                </a:cxn>
                <a:cxn ang="0">
                  <a:pos x="100" y="170"/>
                </a:cxn>
                <a:cxn ang="0">
                  <a:pos x="115" y="190"/>
                </a:cxn>
                <a:cxn ang="0">
                  <a:pos x="131" y="207"/>
                </a:cxn>
                <a:cxn ang="0">
                  <a:pos x="146" y="224"/>
                </a:cxn>
                <a:cxn ang="0">
                  <a:pos x="159" y="238"/>
                </a:cxn>
                <a:cxn ang="0">
                  <a:pos x="175" y="255"/>
                </a:cxn>
                <a:cxn ang="0">
                  <a:pos x="188" y="272"/>
                </a:cxn>
                <a:cxn ang="0">
                  <a:pos x="202" y="291"/>
                </a:cxn>
                <a:cxn ang="0">
                  <a:pos x="217" y="309"/>
                </a:cxn>
                <a:cxn ang="0">
                  <a:pos x="230" y="328"/>
                </a:cxn>
                <a:cxn ang="0">
                  <a:pos x="242" y="345"/>
                </a:cxn>
                <a:cxn ang="0">
                  <a:pos x="255" y="364"/>
                </a:cxn>
                <a:cxn ang="0">
                  <a:pos x="269" y="383"/>
                </a:cxn>
                <a:cxn ang="0">
                  <a:pos x="280" y="403"/>
                </a:cxn>
                <a:cxn ang="0">
                  <a:pos x="292" y="422"/>
                </a:cxn>
                <a:cxn ang="0">
                  <a:pos x="303" y="443"/>
                </a:cxn>
                <a:cxn ang="0">
                  <a:pos x="309" y="464"/>
                </a:cxn>
                <a:cxn ang="0">
                  <a:pos x="313" y="489"/>
                </a:cxn>
                <a:cxn ang="0">
                  <a:pos x="309" y="510"/>
                </a:cxn>
                <a:cxn ang="0">
                  <a:pos x="298" y="533"/>
                </a:cxn>
                <a:cxn ang="0">
                  <a:pos x="286" y="552"/>
                </a:cxn>
                <a:cxn ang="0">
                  <a:pos x="269" y="570"/>
                </a:cxn>
                <a:cxn ang="0">
                  <a:pos x="246" y="585"/>
                </a:cxn>
                <a:cxn ang="0">
                  <a:pos x="225" y="595"/>
                </a:cxn>
                <a:cxn ang="0">
                  <a:pos x="202" y="602"/>
                </a:cxn>
                <a:cxn ang="0">
                  <a:pos x="181" y="612"/>
                </a:cxn>
                <a:cxn ang="0">
                  <a:pos x="161" y="621"/>
                </a:cxn>
                <a:cxn ang="0">
                  <a:pos x="146" y="633"/>
                </a:cxn>
                <a:cxn ang="0">
                  <a:pos x="133" y="652"/>
                </a:cxn>
                <a:cxn ang="0">
                  <a:pos x="123" y="675"/>
                </a:cxn>
                <a:cxn ang="0">
                  <a:pos x="119" y="698"/>
                </a:cxn>
                <a:cxn ang="0">
                  <a:pos x="121" y="719"/>
                </a:cxn>
                <a:cxn ang="0">
                  <a:pos x="127" y="742"/>
                </a:cxn>
                <a:cxn ang="0">
                  <a:pos x="135" y="765"/>
                </a:cxn>
                <a:cxn ang="0">
                  <a:pos x="133" y="790"/>
                </a:cxn>
                <a:cxn ang="0">
                  <a:pos x="121" y="809"/>
                </a:cxn>
                <a:cxn ang="0">
                  <a:pos x="104" y="825"/>
                </a:cxn>
                <a:cxn ang="0">
                  <a:pos x="81" y="831"/>
                </a:cxn>
                <a:cxn ang="0">
                  <a:pos x="58" y="834"/>
                </a:cxn>
              </a:cxnLst>
              <a:rect l="0" t="0" r="r" b="b"/>
              <a:pathLst>
                <a:path w="313" h="834">
                  <a:moveTo>
                    <a:pt x="0" y="0"/>
                  </a:moveTo>
                  <a:lnTo>
                    <a:pt x="4" y="7"/>
                  </a:lnTo>
                  <a:lnTo>
                    <a:pt x="6" y="15"/>
                  </a:lnTo>
                  <a:lnTo>
                    <a:pt x="8" y="21"/>
                  </a:lnTo>
                  <a:lnTo>
                    <a:pt x="12" y="28"/>
                  </a:lnTo>
                  <a:lnTo>
                    <a:pt x="14" y="36"/>
                  </a:lnTo>
                  <a:lnTo>
                    <a:pt x="17" y="42"/>
                  </a:lnTo>
                  <a:lnTo>
                    <a:pt x="19" y="49"/>
                  </a:lnTo>
                  <a:lnTo>
                    <a:pt x="23" y="57"/>
                  </a:lnTo>
                  <a:lnTo>
                    <a:pt x="25" y="63"/>
                  </a:lnTo>
                  <a:lnTo>
                    <a:pt x="29" y="71"/>
                  </a:lnTo>
                  <a:lnTo>
                    <a:pt x="33" y="78"/>
                  </a:lnTo>
                  <a:lnTo>
                    <a:pt x="37" y="86"/>
                  </a:lnTo>
                  <a:lnTo>
                    <a:pt x="40" y="92"/>
                  </a:lnTo>
                  <a:lnTo>
                    <a:pt x="44" y="97"/>
                  </a:lnTo>
                  <a:lnTo>
                    <a:pt x="50" y="105"/>
                  </a:lnTo>
                  <a:lnTo>
                    <a:pt x="54" y="111"/>
                  </a:lnTo>
                  <a:lnTo>
                    <a:pt x="58" y="117"/>
                  </a:lnTo>
                  <a:lnTo>
                    <a:pt x="62" y="124"/>
                  </a:lnTo>
                  <a:lnTo>
                    <a:pt x="67" y="130"/>
                  </a:lnTo>
                  <a:lnTo>
                    <a:pt x="71" y="136"/>
                  </a:lnTo>
                  <a:lnTo>
                    <a:pt x="77" y="142"/>
                  </a:lnTo>
                  <a:lnTo>
                    <a:pt x="81" y="147"/>
                  </a:lnTo>
                  <a:lnTo>
                    <a:pt x="85" y="153"/>
                  </a:lnTo>
                  <a:lnTo>
                    <a:pt x="90" y="161"/>
                  </a:lnTo>
                  <a:lnTo>
                    <a:pt x="96" y="167"/>
                  </a:lnTo>
                  <a:lnTo>
                    <a:pt x="100" y="170"/>
                  </a:lnTo>
                  <a:lnTo>
                    <a:pt x="106" y="178"/>
                  </a:lnTo>
                  <a:lnTo>
                    <a:pt x="111" y="184"/>
                  </a:lnTo>
                  <a:lnTo>
                    <a:pt x="115" y="190"/>
                  </a:lnTo>
                  <a:lnTo>
                    <a:pt x="121" y="195"/>
                  </a:lnTo>
                  <a:lnTo>
                    <a:pt x="127" y="201"/>
                  </a:lnTo>
                  <a:lnTo>
                    <a:pt x="131" y="207"/>
                  </a:lnTo>
                  <a:lnTo>
                    <a:pt x="136" y="213"/>
                  </a:lnTo>
                  <a:lnTo>
                    <a:pt x="142" y="218"/>
                  </a:lnTo>
                  <a:lnTo>
                    <a:pt x="146" y="224"/>
                  </a:lnTo>
                  <a:lnTo>
                    <a:pt x="152" y="230"/>
                  </a:lnTo>
                  <a:lnTo>
                    <a:pt x="156" y="234"/>
                  </a:lnTo>
                  <a:lnTo>
                    <a:pt x="159" y="238"/>
                  </a:lnTo>
                  <a:lnTo>
                    <a:pt x="163" y="243"/>
                  </a:lnTo>
                  <a:lnTo>
                    <a:pt x="169" y="249"/>
                  </a:lnTo>
                  <a:lnTo>
                    <a:pt x="175" y="255"/>
                  </a:lnTo>
                  <a:lnTo>
                    <a:pt x="179" y="261"/>
                  </a:lnTo>
                  <a:lnTo>
                    <a:pt x="182" y="266"/>
                  </a:lnTo>
                  <a:lnTo>
                    <a:pt x="188" y="272"/>
                  </a:lnTo>
                  <a:lnTo>
                    <a:pt x="194" y="280"/>
                  </a:lnTo>
                  <a:lnTo>
                    <a:pt x="198" y="284"/>
                  </a:lnTo>
                  <a:lnTo>
                    <a:pt x="202" y="291"/>
                  </a:lnTo>
                  <a:lnTo>
                    <a:pt x="207" y="297"/>
                  </a:lnTo>
                  <a:lnTo>
                    <a:pt x="211" y="303"/>
                  </a:lnTo>
                  <a:lnTo>
                    <a:pt x="217" y="309"/>
                  </a:lnTo>
                  <a:lnTo>
                    <a:pt x="221" y="314"/>
                  </a:lnTo>
                  <a:lnTo>
                    <a:pt x="225" y="320"/>
                  </a:lnTo>
                  <a:lnTo>
                    <a:pt x="230" y="328"/>
                  </a:lnTo>
                  <a:lnTo>
                    <a:pt x="234" y="333"/>
                  </a:lnTo>
                  <a:lnTo>
                    <a:pt x="238" y="339"/>
                  </a:lnTo>
                  <a:lnTo>
                    <a:pt x="242" y="345"/>
                  </a:lnTo>
                  <a:lnTo>
                    <a:pt x="248" y="351"/>
                  </a:lnTo>
                  <a:lnTo>
                    <a:pt x="252" y="358"/>
                  </a:lnTo>
                  <a:lnTo>
                    <a:pt x="255" y="364"/>
                  </a:lnTo>
                  <a:lnTo>
                    <a:pt x="261" y="370"/>
                  </a:lnTo>
                  <a:lnTo>
                    <a:pt x="265" y="378"/>
                  </a:lnTo>
                  <a:lnTo>
                    <a:pt x="269" y="383"/>
                  </a:lnTo>
                  <a:lnTo>
                    <a:pt x="273" y="391"/>
                  </a:lnTo>
                  <a:lnTo>
                    <a:pt x="277" y="397"/>
                  </a:lnTo>
                  <a:lnTo>
                    <a:pt x="280" y="403"/>
                  </a:lnTo>
                  <a:lnTo>
                    <a:pt x="284" y="408"/>
                  </a:lnTo>
                  <a:lnTo>
                    <a:pt x="288" y="414"/>
                  </a:lnTo>
                  <a:lnTo>
                    <a:pt x="292" y="422"/>
                  </a:lnTo>
                  <a:lnTo>
                    <a:pt x="296" y="429"/>
                  </a:lnTo>
                  <a:lnTo>
                    <a:pt x="300" y="435"/>
                  </a:lnTo>
                  <a:lnTo>
                    <a:pt x="303" y="443"/>
                  </a:lnTo>
                  <a:lnTo>
                    <a:pt x="305" y="451"/>
                  </a:lnTo>
                  <a:lnTo>
                    <a:pt x="309" y="458"/>
                  </a:lnTo>
                  <a:lnTo>
                    <a:pt x="309" y="464"/>
                  </a:lnTo>
                  <a:lnTo>
                    <a:pt x="311" y="472"/>
                  </a:lnTo>
                  <a:lnTo>
                    <a:pt x="313" y="481"/>
                  </a:lnTo>
                  <a:lnTo>
                    <a:pt x="313" y="489"/>
                  </a:lnTo>
                  <a:lnTo>
                    <a:pt x="311" y="497"/>
                  </a:lnTo>
                  <a:lnTo>
                    <a:pt x="309" y="502"/>
                  </a:lnTo>
                  <a:lnTo>
                    <a:pt x="309" y="510"/>
                  </a:lnTo>
                  <a:lnTo>
                    <a:pt x="305" y="518"/>
                  </a:lnTo>
                  <a:lnTo>
                    <a:pt x="301" y="525"/>
                  </a:lnTo>
                  <a:lnTo>
                    <a:pt x="298" y="533"/>
                  </a:lnTo>
                  <a:lnTo>
                    <a:pt x="294" y="541"/>
                  </a:lnTo>
                  <a:lnTo>
                    <a:pt x="290" y="547"/>
                  </a:lnTo>
                  <a:lnTo>
                    <a:pt x="286" y="552"/>
                  </a:lnTo>
                  <a:lnTo>
                    <a:pt x="280" y="560"/>
                  </a:lnTo>
                  <a:lnTo>
                    <a:pt x="275" y="566"/>
                  </a:lnTo>
                  <a:lnTo>
                    <a:pt x="269" y="570"/>
                  </a:lnTo>
                  <a:lnTo>
                    <a:pt x="261" y="575"/>
                  </a:lnTo>
                  <a:lnTo>
                    <a:pt x="253" y="581"/>
                  </a:lnTo>
                  <a:lnTo>
                    <a:pt x="246" y="585"/>
                  </a:lnTo>
                  <a:lnTo>
                    <a:pt x="240" y="589"/>
                  </a:lnTo>
                  <a:lnTo>
                    <a:pt x="232" y="593"/>
                  </a:lnTo>
                  <a:lnTo>
                    <a:pt x="225" y="595"/>
                  </a:lnTo>
                  <a:lnTo>
                    <a:pt x="217" y="598"/>
                  </a:lnTo>
                  <a:lnTo>
                    <a:pt x="209" y="600"/>
                  </a:lnTo>
                  <a:lnTo>
                    <a:pt x="202" y="602"/>
                  </a:lnTo>
                  <a:lnTo>
                    <a:pt x="196" y="606"/>
                  </a:lnTo>
                  <a:lnTo>
                    <a:pt x="188" y="608"/>
                  </a:lnTo>
                  <a:lnTo>
                    <a:pt x="181" y="612"/>
                  </a:lnTo>
                  <a:lnTo>
                    <a:pt x="175" y="614"/>
                  </a:lnTo>
                  <a:lnTo>
                    <a:pt x="167" y="618"/>
                  </a:lnTo>
                  <a:lnTo>
                    <a:pt x="161" y="621"/>
                  </a:lnTo>
                  <a:lnTo>
                    <a:pt x="156" y="625"/>
                  </a:lnTo>
                  <a:lnTo>
                    <a:pt x="148" y="629"/>
                  </a:lnTo>
                  <a:lnTo>
                    <a:pt x="146" y="633"/>
                  </a:lnTo>
                  <a:lnTo>
                    <a:pt x="140" y="639"/>
                  </a:lnTo>
                  <a:lnTo>
                    <a:pt x="136" y="644"/>
                  </a:lnTo>
                  <a:lnTo>
                    <a:pt x="133" y="652"/>
                  </a:lnTo>
                  <a:lnTo>
                    <a:pt x="129" y="660"/>
                  </a:lnTo>
                  <a:lnTo>
                    <a:pt x="127" y="667"/>
                  </a:lnTo>
                  <a:lnTo>
                    <a:pt x="123" y="675"/>
                  </a:lnTo>
                  <a:lnTo>
                    <a:pt x="121" y="683"/>
                  </a:lnTo>
                  <a:lnTo>
                    <a:pt x="121" y="690"/>
                  </a:lnTo>
                  <a:lnTo>
                    <a:pt x="119" y="698"/>
                  </a:lnTo>
                  <a:lnTo>
                    <a:pt x="119" y="706"/>
                  </a:lnTo>
                  <a:lnTo>
                    <a:pt x="119" y="712"/>
                  </a:lnTo>
                  <a:lnTo>
                    <a:pt x="121" y="719"/>
                  </a:lnTo>
                  <a:lnTo>
                    <a:pt x="123" y="727"/>
                  </a:lnTo>
                  <a:lnTo>
                    <a:pt x="125" y="735"/>
                  </a:lnTo>
                  <a:lnTo>
                    <a:pt x="127" y="742"/>
                  </a:lnTo>
                  <a:lnTo>
                    <a:pt x="131" y="750"/>
                  </a:lnTo>
                  <a:lnTo>
                    <a:pt x="133" y="758"/>
                  </a:lnTo>
                  <a:lnTo>
                    <a:pt x="135" y="765"/>
                  </a:lnTo>
                  <a:lnTo>
                    <a:pt x="135" y="775"/>
                  </a:lnTo>
                  <a:lnTo>
                    <a:pt x="135" y="783"/>
                  </a:lnTo>
                  <a:lnTo>
                    <a:pt x="133" y="790"/>
                  </a:lnTo>
                  <a:lnTo>
                    <a:pt x="129" y="796"/>
                  </a:lnTo>
                  <a:lnTo>
                    <a:pt x="125" y="804"/>
                  </a:lnTo>
                  <a:lnTo>
                    <a:pt x="121" y="809"/>
                  </a:lnTo>
                  <a:lnTo>
                    <a:pt x="115" y="815"/>
                  </a:lnTo>
                  <a:lnTo>
                    <a:pt x="110" y="821"/>
                  </a:lnTo>
                  <a:lnTo>
                    <a:pt x="104" y="825"/>
                  </a:lnTo>
                  <a:lnTo>
                    <a:pt x="96" y="827"/>
                  </a:lnTo>
                  <a:lnTo>
                    <a:pt x="88" y="829"/>
                  </a:lnTo>
                  <a:lnTo>
                    <a:pt x="81" y="831"/>
                  </a:lnTo>
                  <a:lnTo>
                    <a:pt x="75" y="833"/>
                  </a:lnTo>
                  <a:lnTo>
                    <a:pt x="67" y="834"/>
                  </a:lnTo>
                  <a:lnTo>
                    <a:pt x="58" y="834"/>
                  </a:lnTo>
                </a:path>
              </a:pathLst>
            </a:custGeom>
            <a:noFill/>
            <a:ln w="19050" cmpd="sng">
              <a:solidFill>
                <a:srgbClr val="000000"/>
              </a:solidFill>
              <a:prstDash val="solid"/>
              <a:round/>
              <a:headEnd/>
              <a:tailEnd/>
            </a:ln>
          </p:spPr>
          <p:txBody>
            <a:bodyPr/>
            <a:lstStyle/>
            <a:p>
              <a:endParaRPr lang="el-GR"/>
            </a:p>
          </p:txBody>
        </p:sp>
        <p:sp>
          <p:nvSpPr>
            <p:cNvPr id="30738" name="Freeform 18"/>
            <p:cNvSpPr>
              <a:spLocks/>
            </p:cNvSpPr>
            <p:nvPr/>
          </p:nvSpPr>
          <p:spPr bwMode="auto">
            <a:xfrm>
              <a:off x="4380" y="1015"/>
              <a:ext cx="178" cy="499"/>
            </a:xfrm>
            <a:custGeom>
              <a:avLst/>
              <a:gdLst/>
              <a:ahLst/>
              <a:cxnLst>
                <a:cxn ang="0">
                  <a:pos x="134" y="4"/>
                </a:cxn>
                <a:cxn ang="0">
                  <a:pos x="147" y="12"/>
                </a:cxn>
                <a:cxn ang="0">
                  <a:pos x="159" y="21"/>
                </a:cxn>
                <a:cxn ang="0">
                  <a:pos x="168" y="35"/>
                </a:cxn>
                <a:cxn ang="0">
                  <a:pos x="172" y="50"/>
                </a:cxn>
                <a:cxn ang="0">
                  <a:pos x="172" y="64"/>
                </a:cxn>
                <a:cxn ang="0">
                  <a:pos x="168" y="77"/>
                </a:cxn>
                <a:cxn ang="0">
                  <a:pos x="161" y="91"/>
                </a:cxn>
                <a:cxn ang="0">
                  <a:pos x="151" y="102"/>
                </a:cxn>
                <a:cxn ang="0">
                  <a:pos x="142" y="115"/>
                </a:cxn>
                <a:cxn ang="0">
                  <a:pos x="132" y="127"/>
                </a:cxn>
                <a:cxn ang="0">
                  <a:pos x="124" y="139"/>
                </a:cxn>
                <a:cxn ang="0">
                  <a:pos x="119" y="152"/>
                </a:cxn>
                <a:cxn ang="0">
                  <a:pos x="119" y="171"/>
                </a:cxn>
                <a:cxn ang="0">
                  <a:pos x="121" y="185"/>
                </a:cxn>
                <a:cxn ang="0">
                  <a:pos x="128" y="198"/>
                </a:cxn>
                <a:cxn ang="0">
                  <a:pos x="138" y="213"/>
                </a:cxn>
                <a:cxn ang="0">
                  <a:pos x="145" y="227"/>
                </a:cxn>
                <a:cxn ang="0">
                  <a:pos x="153" y="242"/>
                </a:cxn>
                <a:cxn ang="0">
                  <a:pos x="159" y="256"/>
                </a:cxn>
                <a:cxn ang="0">
                  <a:pos x="165" y="269"/>
                </a:cxn>
                <a:cxn ang="0">
                  <a:pos x="170" y="282"/>
                </a:cxn>
                <a:cxn ang="0">
                  <a:pos x="174" y="298"/>
                </a:cxn>
                <a:cxn ang="0">
                  <a:pos x="176" y="313"/>
                </a:cxn>
                <a:cxn ang="0">
                  <a:pos x="178" y="325"/>
                </a:cxn>
                <a:cxn ang="0">
                  <a:pos x="176" y="340"/>
                </a:cxn>
                <a:cxn ang="0">
                  <a:pos x="174" y="355"/>
                </a:cxn>
                <a:cxn ang="0">
                  <a:pos x="170" y="371"/>
                </a:cxn>
                <a:cxn ang="0">
                  <a:pos x="165" y="386"/>
                </a:cxn>
                <a:cxn ang="0">
                  <a:pos x="159" y="401"/>
                </a:cxn>
                <a:cxn ang="0">
                  <a:pos x="151" y="413"/>
                </a:cxn>
                <a:cxn ang="0">
                  <a:pos x="142" y="426"/>
                </a:cxn>
                <a:cxn ang="0">
                  <a:pos x="132" y="438"/>
                </a:cxn>
                <a:cxn ang="0">
                  <a:pos x="121" y="448"/>
                </a:cxn>
                <a:cxn ang="0">
                  <a:pos x="109" y="457"/>
                </a:cxn>
                <a:cxn ang="0">
                  <a:pos x="96" y="465"/>
                </a:cxn>
                <a:cxn ang="0">
                  <a:pos x="82" y="471"/>
                </a:cxn>
                <a:cxn ang="0">
                  <a:pos x="69" y="476"/>
                </a:cxn>
                <a:cxn ang="0">
                  <a:pos x="53" y="482"/>
                </a:cxn>
                <a:cxn ang="0">
                  <a:pos x="40" y="488"/>
                </a:cxn>
                <a:cxn ang="0">
                  <a:pos x="25" y="492"/>
                </a:cxn>
                <a:cxn ang="0">
                  <a:pos x="7" y="496"/>
                </a:cxn>
                <a:cxn ang="0">
                  <a:pos x="0" y="499"/>
                </a:cxn>
              </a:cxnLst>
              <a:rect l="0" t="0" r="r" b="b"/>
              <a:pathLst>
                <a:path w="178" h="499">
                  <a:moveTo>
                    <a:pt x="128" y="0"/>
                  </a:moveTo>
                  <a:lnTo>
                    <a:pt x="134" y="4"/>
                  </a:lnTo>
                  <a:lnTo>
                    <a:pt x="142" y="8"/>
                  </a:lnTo>
                  <a:lnTo>
                    <a:pt x="147" y="12"/>
                  </a:lnTo>
                  <a:lnTo>
                    <a:pt x="153" y="18"/>
                  </a:lnTo>
                  <a:lnTo>
                    <a:pt x="159" y="21"/>
                  </a:lnTo>
                  <a:lnTo>
                    <a:pt x="165" y="29"/>
                  </a:lnTo>
                  <a:lnTo>
                    <a:pt x="168" y="35"/>
                  </a:lnTo>
                  <a:lnTo>
                    <a:pt x="170" y="43"/>
                  </a:lnTo>
                  <a:lnTo>
                    <a:pt x="172" y="50"/>
                  </a:lnTo>
                  <a:lnTo>
                    <a:pt x="174" y="56"/>
                  </a:lnTo>
                  <a:lnTo>
                    <a:pt x="172" y="64"/>
                  </a:lnTo>
                  <a:lnTo>
                    <a:pt x="170" y="71"/>
                  </a:lnTo>
                  <a:lnTo>
                    <a:pt x="168" y="77"/>
                  </a:lnTo>
                  <a:lnTo>
                    <a:pt x="165" y="85"/>
                  </a:lnTo>
                  <a:lnTo>
                    <a:pt x="161" y="91"/>
                  </a:lnTo>
                  <a:lnTo>
                    <a:pt x="157" y="96"/>
                  </a:lnTo>
                  <a:lnTo>
                    <a:pt x="151" y="102"/>
                  </a:lnTo>
                  <a:lnTo>
                    <a:pt x="145" y="108"/>
                  </a:lnTo>
                  <a:lnTo>
                    <a:pt x="142" y="115"/>
                  </a:lnTo>
                  <a:lnTo>
                    <a:pt x="136" y="119"/>
                  </a:lnTo>
                  <a:lnTo>
                    <a:pt x="132" y="127"/>
                  </a:lnTo>
                  <a:lnTo>
                    <a:pt x="128" y="133"/>
                  </a:lnTo>
                  <a:lnTo>
                    <a:pt x="124" y="139"/>
                  </a:lnTo>
                  <a:lnTo>
                    <a:pt x="121" y="144"/>
                  </a:lnTo>
                  <a:lnTo>
                    <a:pt x="119" y="152"/>
                  </a:lnTo>
                  <a:lnTo>
                    <a:pt x="119" y="160"/>
                  </a:lnTo>
                  <a:lnTo>
                    <a:pt x="119" y="171"/>
                  </a:lnTo>
                  <a:lnTo>
                    <a:pt x="119" y="179"/>
                  </a:lnTo>
                  <a:lnTo>
                    <a:pt x="121" y="185"/>
                  </a:lnTo>
                  <a:lnTo>
                    <a:pt x="124" y="192"/>
                  </a:lnTo>
                  <a:lnTo>
                    <a:pt x="128" y="198"/>
                  </a:lnTo>
                  <a:lnTo>
                    <a:pt x="132" y="206"/>
                  </a:lnTo>
                  <a:lnTo>
                    <a:pt x="138" y="213"/>
                  </a:lnTo>
                  <a:lnTo>
                    <a:pt x="142" y="221"/>
                  </a:lnTo>
                  <a:lnTo>
                    <a:pt x="145" y="227"/>
                  </a:lnTo>
                  <a:lnTo>
                    <a:pt x="149" y="235"/>
                  </a:lnTo>
                  <a:lnTo>
                    <a:pt x="153" y="242"/>
                  </a:lnTo>
                  <a:lnTo>
                    <a:pt x="157" y="248"/>
                  </a:lnTo>
                  <a:lnTo>
                    <a:pt x="159" y="256"/>
                  </a:lnTo>
                  <a:lnTo>
                    <a:pt x="163" y="261"/>
                  </a:lnTo>
                  <a:lnTo>
                    <a:pt x="165" y="269"/>
                  </a:lnTo>
                  <a:lnTo>
                    <a:pt x="168" y="277"/>
                  </a:lnTo>
                  <a:lnTo>
                    <a:pt x="170" y="282"/>
                  </a:lnTo>
                  <a:lnTo>
                    <a:pt x="172" y="290"/>
                  </a:lnTo>
                  <a:lnTo>
                    <a:pt x="174" y="298"/>
                  </a:lnTo>
                  <a:lnTo>
                    <a:pt x="176" y="306"/>
                  </a:lnTo>
                  <a:lnTo>
                    <a:pt x="176" y="313"/>
                  </a:lnTo>
                  <a:lnTo>
                    <a:pt x="176" y="317"/>
                  </a:lnTo>
                  <a:lnTo>
                    <a:pt x="178" y="325"/>
                  </a:lnTo>
                  <a:lnTo>
                    <a:pt x="178" y="332"/>
                  </a:lnTo>
                  <a:lnTo>
                    <a:pt x="176" y="340"/>
                  </a:lnTo>
                  <a:lnTo>
                    <a:pt x="176" y="348"/>
                  </a:lnTo>
                  <a:lnTo>
                    <a:pt x="174" y="355"/>
                  </a:lnTo>
                  <a:lnTo>
                    <a:pt x="172" y="363"/>
                  </a:lnTo>
                  <a:lnTo>
                    <a:pt x="170" y="371"/>
                  </a:lnTo>
                  <a:lnTo>
                    <a:pt x="168" y="378"/>
                  </a:lnTo>
                  <a:lnTo>
                    <a:pt x="165" y="386"/>
                  </a:lnTo>
                  <a:lnTo>
                    <a:pt x="163" y="394"/>
                  </a:lnTo>
                  <a:lnTo>
                    <a:pt x="159" y="401"/>
                  </a:lnTo>
                  <a:lnTo>
                    <a:pt x="155" y="407"/>
                  </a:lnTo>
                  <a:lnTo>
                    <a:pt x="151" y="413"/>
                  </a:lnTo>
                  <a:lnTo>
                    <a:pt x="145" y="421"/>
                  </a:lnTo>
                  <a:lnTo>
                    <a:pt x="142" y="426"/>
                  </a:lnTo>
                  <a:lnTo>
                    <a:pt x="136" y="432"/>
                  </a:lnTo>
                  <a:lnTo>
                    <a:pt x="132" y="438"/>
                  </a:lnTo>
                  <a:lnTo>
                    <a:pt x="126" y="442"/>
                  </a:lnTo>
                  <a:lnTo>
                    <a:pt x="121" y="448"/>
                  </a:lnTo>
                  <a:lnTo>
                    <a:pt x="115" y="451"/>
                  </a:lnTo>
                  <a:lnTo>
                    <a:pt x="109" y="457"/>
                  </a:lnTo>
                  <a:lnTo>
                    <a:pt x="103" y="461"/>
                  </a:lnTo>
                  <a:lnTo>
                    <a:pt x="96" y="465"/>
                  </a:lnTo>
                  <a:lnTo>
                    <a:pt x="90" y="469"/>
                  </a:lnTo>
                  <a:lnTo>
                    <a:pt x="82" y="471"/>
                  </a:lnTo>
                  <a:lnTo>
                    <a:pt x="76" y="474"/>
                  </a:lnTo>
                  <a:lnTo>
                    <a:pt x="69" y="476"/>
                  </a:lnTo>
                  <a:lnTo>
                    <a:pt x="61" y="480"/>
                  </a:lnTo>
                  <a:lnTo>
                    <a:pt x="53" y="482"/>
                  </a:lnTo>
                  <a:lnTo>
                    <a:pt x="46" y="484"/>
                  </a:lnTo>
                  <a:lnTo>
                    <a:pt x="40" y="488"/>
                  </a:lnTo>
                  <a:lnTo>
                    <a:pt x="32" y="490"/>
                  </a:lnTo>
                  <a:lnTo>
                    <a:pt x="25" y="492"/>
                  </a:lnTo>
                  <a:lnTo>
                    <a:pt x="17" y="494"/>
                  </a:lnTo>
                  <a:lnTo>
                    <a:pt x="7" y="496"/>
                  </a:lnTo>
                  <a:lnTo>
                    <a:pt x="0" y="499"/>
                  </a:lnTo>
                  <a:lnTo>
                    <a:pt x="0" y="499"/>
                  </a:lnTo>
                </a:path>
              </a:pathLst>
            </a:custGeom>
            <a:noFill/>
            <a:ln w="19050" cmpd="sng">
              <a:solidFill>
                <a:srgbClr val="000000"/>
              </a:solidFill>
              <a:prstDash val="solid"/>
              <a:round/>
              <a:headEnd/>
              <a:tailEnd/>
            </a:ln>
          </p:spPr>
          <p:txBody>
            <a:bodyPr/>
            <a:lstStyle/>
            <a:p>
              <a:endParaRPr lang="el-GR"/>
            </a:p>
          </p:txBody>
        </p:sp>
      </p:grpSp>
      <p:grpSp>
        <p:nvGrpSpPr>
          <p:cNvPr id="30742" name="Group 22"/>
          <p:cNvGrpSpPr>
            <a:grpSpLocks/>
          </p:cNvGrpSpPr>
          <p:nvPr/>
        </p:nvGrpSpPr>
        <p:grpSpPr bwMode="auto">
          <a:xfrm>
            <a:off x="7618413" y="2097088"/>
            <a:ext cx="955675" cy="2828925"/>
            <a:chOff x="6316" y="311"/>
            <a:chExt cx="405" cy="1198"/>
          </a:xfrm>
        </p:grpSpPr>
        <p:sp>
          <p:nvSpPr>
            <p:cNvPr id="30739" name="Freeform 19"/>
            <p:cNvSpPr>
              <a:spLocks/>
            </p:cNvSpPr>
            <p:nvPr/>
          </p:nvSpPr>
          <p:spPr bwMode="auto">
            <a:xfrm>
              <a:off x="6481" y="311"/>
              <a:ext cx="240" cy="687"/>
            </a:xfrm>
            <a:custGeom>
              <a:avLst/>
              <a:gdLst/>
              <a:ahLst/>
              <a:cxnLst>
                <a:cxn ang="0">
                  <a:pos x="2" y="8"/>
                </a:cxn>
                <a:cxn ang="0">
                  <a:pos x="7" y="21"/>
                </a:cxn>
                <a:cxn ang="0">
                  <a:pos x="13" y="34"/>
                </a:cxn>
                <a:cxn ang="0">
                  <a:pos x="19" y="50"/>
                </a:cxn>
                <a:cxn ang="0">
                  <a:pos x="25" y="61"/>
                </a:cxn>
                <a:cxn ang="0">
                  <a:pos x="32" y="75"/>
                </a:cxn>
                <a:cxn ang="0">
                  <a:pos x="40" y="88"/>
                </a:cxn>
                <a:cxn ang="0">
                  <a:pos x="48" y="102"/>
                </a:cxn>
                <a:cxn ang="0">
                  <a:pos x="57" y="113"/>
                </a:cxn>
                <a:cxn ang="0">
                  <a:pos x="67" y="125"/>
                </a:cxn>
                <a:cxn ang="0">
                  <a:pos x="78" y="136"/>
                </a:cxn>
                <a:cxn ang="0">
                  <a:pos x="90" y="148"/>
                </a:cxn>
                <a:cxn ang="0">
                  <a:pos x="100" y="159"/>
                </a:cxn>
                <a:cxn ang="0">
                  <a:pos x="107" y="165"/>
                </a:cxn>
                <a:cxn ang="0">
                  <a:pos x="119" y="177"/>
                </a:cxn>
                <a:cxn ang="0">
                  <a:pos x="130" y="186"/>
                </a:cxn>
                <a:cxn ang="0">
                  <a:pos x="142" y="196"/>
                </a:cxn>
                <a:cxn ang="0">
                  <a:pos x="153" y="205"/>
                </a:cxn>
                <a:cxn ang="0">
                  <a:pos x="165" y="215"/>
                </a:cxn>
                <a:cxn ang="0">
                  <a:pos x="176" y="224"/>
                </a:cxn>
                <a:cxn ang="0">
                  <a:pos x="188" y="236"/>
                </a:cxn>
                <a:cxn ang="0">
                  <a:pos x="199" y="248"/>
                </a:cxn>
                <a:cxn ang="0">
                  <a:pos x="209" y="257"/>
                </a:cxn>
                <a:cxn ang="0">
                  <a:pos x="217" y="267"/>
                </a:cxn>
                <a:cxn ang="0">
                  <a:pos x="224" y="280"/>
                </a:cxn>
                <a:cxn ang="0">
                  <a:pos x="232" y="296"/>
                </a:cxn>
                <a:cxn ang="0">
                  <a:pos x="236" y="309"/>
                </a:cxn>
                <a:cxn ang="0">
                  <a:pos x="240" y="322"/>
                </a:cxn>
                <a:cxn ang="0">
                  <a:pos x="238" y="338"/>
                </a:cxn>
                <a:cxn ang="0">
                  <a:pos x="234" y="353"/>
                </a:cxn>
                <a:cxn ang="0">
                  <a:pos x="228" y="368"/>
                </a:cxn>
                <a:cxn ang="0">
                  <a:pos x="218" y="382"/>
                </a:cxn>
                <a:cxn ang="0">
                  <a:pos x="207" y="391"/>
                </a:cxn>
                <a:cxn ang="0">
                  <a:pos x="194" y="403"/>
                </a:cxn>
                <a:cxn ang="0">
                  <a:pos x="182" y="411"/>
                </a:cxn>
                <a:cxn ang="0">
                  <a:pos x="169" y="420"/>
                </a:cxn>
                <a:cxn ang="0">
                  <a:pos x="159" y="432"/>
                </a:cxn>
                <a:cxn ang="0">
                  <a:pos x="151" y="445"/>
                </a:cxn>
                <a:cxn ang="0">
                  <a:pos x="147" y="459"/>
                </a:cxn>
                <a:cxn ang="0">
                  <a:pos x="146" y="476"/>
                </a:cxn>
                <a:cxn ang="0">
                  <a:pos x="147" y="489"/>
                </a:cxn>
                <a:cxn ang="0">
                  <a:pos x="149" y="505"/>
                </a:cxn>
                <a:cxn ang="0">
                  <a:pos x="155" y="518"/>
                </a:cxn>
                <a:cxn ang="0">
                  <a:pos x="161" y="534"/>
                </a:cxn>
                <a:cxn ang="0">
                  <a:pos x="169" y="545"/>
                </a:cxn>
                <a:cxn ang="0">
                  <a:pos x="176" y="555"/>
                </a:cxn>
                <a:cxn ang="0">
                  <a:pos x="186" y="568"/>
                </a:cxn>
                <a:cxn ang="0">
                  <a:pos x="197" y="580"/>
                </a:cxn>
                <a:cxn ang="0">
                  <a:pos x="205" y="593"/>
                </a:cxn>
                <a:cxn ang="0">
                  <a:pos x="211" y="608"/>
                </a:cxn>
                <a:cxn ang="0">
                  <a:pos x="209" y="624"/>
                </a:cxn>
                <a:cxn ang="0">
                  <a:pos x="205" y="639"/>
                </a:cxn>
                <a:cxn ang="0">
                  <a:pos x="195" y="653"/>
                </a:cxn>
                <a:cxn ang="0">
                  <a:pos x="184" y="666"/>
                </a:cxn>
                <a:cxn ang="0">
                  <a:pos x="172" y="674"/>
                </a:cxn>
                <a:cxn ang="0">
                  <a:pos x="157" y="679"/>
                </a:cxn>
                <a:cxn ang="0">
                  <a:pos x="142" y="683"/>
                </a:cxn>
                <a:cxn ang="0">
                  <a:pos x="126" y="687"/>
                </a:cxn>
              </a:cxnLst>
              <a:rect l="0" t="0" r="r" b="b"/>
              <a:pathLst>
                <a:path w="240" h="687">
                  <a:moveTo>
                    <a:pt x="0" y="0"/>
                  </a:moveTo>
                  <a:lnTo>
                    <a:pt x="2" y="8"/>
                  </a:lnTo>
                  <a:lnTo>
                    <a:pt x="4" y="13"/>
                  </a:lnTo>
                  <a:lnTo>
                    <a:pt x="7" y="21"/>
                  </a:lnTo>
                  <a:lnTo>
                    <a:pt x="9" y="29"/>
                  </a:lnTo>
                  <a:lnTo>
                    <a:pt x="13" y="34"/>
                  </a:lnTo>
                  <a:lnTo>
                    <a:pt x="15" y="42"/>
                  </a:lnTo>
                  <a:lnTo>
                    <a:pt x="19" y="50"/>
                  </a:lnTo>
                  <a:lnTo>
                    <a:pt x="21" y="56"/>
                  </a:lnTo>
                  <a:lnTo>
                    <a:pt x="25" y="61"/>
                  </a:lnTo>
                  <a:lnTo>
                    <a:pt x="29" y="69"/>
                  </a:lnTo>
                  <a:lnTo>
                    <a:pt x="32" y="75"/>
                  </a:lnTo>
                  <a:lnTo>
                    <a:pt x="36" y="82"/>
                  </a:lnTo>
                  <a:lnTo>
                    <a:pt x="40" y="88"/>
                  </a:lnTo>
                  <a:lnTo>
                    <a:pt x="44" y="94"/>
                  </a:lnTo>
                  <a:lnTo>
                    <a:pt x="48" y="102"/>
                  </a:lnTo>
                  <a:lnTo>
                    <a:pt x="53" y="107"/>
                  </a:lnTo>
                  <a:lnTo>
                    <a:pt x="57" y="113"/>
                  </a:lnTo>
                  <a:lnTo>
                    <a:pt x="63" y="119"/>
                  </a:lnTo>
                  <a:lnTo>
                    <a:pt x="67" y="125"/>
                  </a:lnTo>
                  <a:lnTo>
                    <a:pt x="73" y="130"/>
                  </a:lnTo>
                  <a:lnTo>
                    <a:pt x="78" y="136"/>
                  </a:lnTo>
                  <a:lnTo>
                    <a:pt x="82" y="142"/>
                  </a:lnTo>
                  <a:lnTo>
                    <a:pt x="90" y="148"/>
                  </a:lnTo>
                  <a:lnTo>
                    <a:pt x="94" y="153"/>
                  </a:lnTo>
                  <a:lnTo>
                    <a:pt x="100" y="159"/>
                  </a:lnTo>
                  <a:lnTo>
                    <a:pt x="105" y="165"/>
                  </a:lnTo>
                  <a:lnTo>
                    <a:pt x="107" y="165"/>
                  </a:lnTo>
                  <a:lnTo>
                    <a:pt x="113" y="171"/>
                  </a:lnTo>
                  <a:lnTo>
                    <a:pt x="119" y="177"/>
                  </a:lnTo>
                  <a:lnTo>
                    <a:pt x="124" y="180"/>
                  </a:lnTo>
                  <a:lnTo>
                    <a:pt x="130" y="186"/>
                  </a:lnTo>
                  <a:lnTo>
                    <a:pt x="136" y="190"/>
                  </a:lnTo>
                  <a:lnTo>
                    <a:pt x="142" y="196"/>
                  </a:lnTo>
                  <a:lnTo>
                    <a:pt x="149" y="200"/>
                  </a:lnTo>
                  <a:lnTo>
                    <a:pt x="153" y="205"/>
                  </a:lnTo>
                  <a:lnTo>
                    <a:pt x="161" y="209"/>
                  </a:lnTo>
                  <a:lnTo>
                    <a:pt x="165" y="215"/>
                  </a:lnTo>
                  <a:lnTo>
                    <a:pt x="172" y="221"/>
                  </a:lnTo>
                  <a:lnTo>
                    <a:pt x="176" y="224"/>
                  </a:lnTo>
                  <a:lnTo>
                    <a:pt x="182" y="230"/>
                  </a:lnTo>
                  <a:lnTo>
                    <a:pt x="188" y="236"/>
                  </a:lnTo>
                  <a:lnTo>
                    <a:pt x="194" y="242"/>
                  </a:lnTo>
                  <a:lnTo>
                    <a:pt x="199" y="248"/>
                  </a:lnTo>
                  <a:lnTo>
                    <a:pt x="205" y="251"/>
                  </a:lnTo>
                  <a:lnTo>
                    <a:pt x="209" y="257"/>
                  </a:lnTo>
                  <a:lnTo>
                    <a:pt x="211" y="261"/>
                  </a:lnTo>
                  <a:lnTo>
                    <a:pt x="217" y="267"/>
                  </a:lnTo>
                  <a:lnTo>
                    <a:pt x="220" y="274"/>
                  </a:lnTo>
                  <a:lnTo>
                    <a:pt x="224" y="280"/>
                  </a:lnTo>
                  <a:lnTo>
                    <a:pt x="228" y="288"/>
                  </a:lnTo>
                  <a:lnTo>
                    <a:pt x="232" y="296"/>
                  </a:lnTo>
                  <a:lnTo>
                    <a:pt x="236" y="301"/>
                  </a:lnTo>
                  <a:lnTo>
                    <a:pt x="236" y="309"/>
                  </a:lnTo>
                  <a:lnTo>
                    <a:pt x="238" y="315"/>
                  </a:lnTo>
                  <a:lnTo>
                    <a:pt x="240" y="322"/>
                  </a:lnTo>
                  <a:lnTo>
                    <a:pt x="240" y="330"/>
                  </a:lnTo>
                  <a:lnTo>
                    <a:pt x="238" y="338"/>
                  </a:lnTo>
                  <a:lnTo>
                    <a:pt x="236" y="347"/>
                  </a:lnTo>
                  <a:lnTo>
                    <a:pt x="234" y="353"/>
                  </a:lnTo>
                  <a:lnTo>
                    <a:pt x="230" y="361"/>
                  </a:lnTo>
                  <a:lnTo>
                    <a:pt x="228" y="368"/>
                  </a:lnTo>
                  <a:lnTo>
                    <a:pt x="222" y="374"/>
                  </a:lnTo>
                  <a:lnTo>
                    <a:pt x="218" y="382"/>
                  </a:lnTo>
                  <a:lnTo>
                    <a:pt x="213" y="388"/>
                  </a:lnTo>
                  <a:lnTo>
                    <a:pt x="207" y="391"/>
                  </a:lnTo>
                  <a:lnTo>
                    <a:pt x="201" y="397"/>
                  </a:lnTo>
                  <a:lnTo>
                    <a:pt x="194" y="403"/>
                  </a:lnTo>
                  <a:lnTo>
                    <a:pt x="188" y="407"/>
                  </a:lnTo>
                  <a:lnTo>
                    <a:pt x="182" y="411"/>
                  </a:lnTo>
                  <a:lnTo>
                    <a:pt x="176" y="416"/>
                  </a:lnTo>
                  <a:lnTo>
                    <a:pt x="169" y="420"/>
                  </a:lnTo>
                  <a:lnTo>
                    <a:pt x="165" y="426"/>
                  </a:lnTo>
                  <a:lnTo>
                    <a:pt x="159" y="432"/>
                  </a:lnTo>
                  <a:lnTo>
                    <a:pt x="153" y="438"/>
                  </a:lnTo>
                  <a:lnTo>
                    <a:pt x="151" y="445"/>
                  </a:lnTo>
                  <a:lnTo>
                    <a:pt x="149" y="451"/>
                  </a:lnTo>
                  <a:lnTo>
                    <a:pt x="147" y="459"/>
                  </a:lnTo>
                  <a:lnTo>
                    <a:pt x="147" y="466"/>
                  </a:lnTo>
                  <a:lnTo>
                    <a:pt x="146" y="476"/>
                  </a:lnTo>
                  <a:lnTo>
                    <a:pt x="147" y="482"/>
                  </a:lnTo>
                  <a:lnTo>
                    <a:pt x="147" y="489"/>
                  </a:lnTo>
                  <a:lnTo>
                    <a:pt x="149" y="497"/>
                  </a:lnTo>
                  <a:lnTo>
                    <a:pt x="149" y="505"/>
                  </a:lnTo>
                  <a:lnTo>
                    <a:pt x="153" y="510"/>
                  </a:lnTo>
                  <a:lnTo>
                    <a:pt x="155" y="518"/>
                  </a:lnTo>
                  <a:lnTo>
                    <a:pt x="157" y="526"/>
                  </a:lnTo>
                  <a:lnTo>
                    <a:pt x="161" y="534"/>
                  </a:lnTo>
                  <a:lnTo>
                    <a:pt x="165" y="539"/>
                  </a:lnTo>
                  <a:lnTo>
                    <a:pt x="169" y="545"/>
                  </a:lnTo>
                  <a:lnTo>
                    <a:pt x="172" y="549"/>
                  </a:lnTo>
                  <a:lnTo>
                    <a:pt x="176" y="555"/>
                  </a:lnTo>
                  <a:lnTo>
                    <a:pt x="182" y="562"/>
                  </a:lnTo>
                  <a:lnTo>
                    <a:pt x="186" y="568"/>
                  </a:lnTo>
                  <a:lnTo>
                    <a:pt x="192" y="574"/>
                  </a:lnTo>
                  <a:lnTo>
                    <a:pt x="197" y="580"/>
                  </a:lnTo>
                  <a:lnTo>
                    <a:pt x="201" y="585"/>
                  </a:lnTo>
                  <a:lnTo>
                    <a:pt x="205" y="593"/>
                  </a:lnTo>
                  <a:lnTo>
                    <a:pt x="209" y="599"/>
                  </a:lnTo>
                  <a:lnTo>
                    <a:pt x="211" y="608"/>
                  </a:lnTo>
                  <a:lnTo>
                    <a:pt x="211" y="616"/>
                  </a:lnTo>
                  <a:lnTo>
                    <a:pt x="209" y="624"/>
                  </a:lnTo>
                  <a:lnTo>
                    <a:pt x="207" y="631"/>
                  </a:lnTo>
                  <a:lnTo>
                    <a:pt x="205" y="639"/>
                  </a:lnTo>
                  <a:lnTo>
                    <a:pt x="201" y="645"/>
                  </a:lnTo>
                  <a:lnTo>
                    <a:pt x="195" y="653"/>
                  </a:lnTo>
                  <a:lnTo>
                    <a:pt x="192" y="658"/>
                  </a:lnTo>
                  <a:lnTo>
                    <a:pt x="184" y="666"/>
                  </a:lnTo>
                  <a:lnTo>
                    <a:pt x="178" y="670"/>
                  </a:lnTo>
                  <a:lnTo>
                    <a:pt x="172" y="674"/>
                  </a:lnTo>
                  <a:lnTo>
                    <a:pt x="165" y="677"/>
                  </a:lnTo>
                  <a:lnTo>
                    <a:pt x="157" y="679"/>
                  </a:lnTo>
                  <a:lnTo>
                    <a:pt x="149" y="681"/>
                  </a:lnTo>
                  <a:lnTo>
                    <a:pt x="142" y="683"/>
                  </a:lnTo>
                  <a:lnTo>
                    <a:pt x="134" y="685"/>
                  </a:lnTo>
                  <a:lnTo>
                    <a:pt x="126" y="687"/>
                  </a:lnTo>
                </a:path>
              </a:pathLst>
            </a:custGeom>
            <a:noFill/>
            <a:ln w="19050" cmpd="sng">
              <a:solidFill>
                <a:srgbClr val="000000"/>
              </a:solidFill>
              <a:prstDash val="solid"/>
              <a:round/>
              <a:headEnd/>
              <a:tailEnd/>
            </a:ln>
          </p:spPr>
          <p:txBody>
            <a:bodyPr/>
            <a:lstStyle/>
            <a:p>
              <a:endParaRPr lang="el-GR"/>
            </a:p>
          </p:txBody>
        </p:sp>
        <p:sp>
          <p:nvSpPr>
            <p:cNvPr id="30740" name="Freeform 20"/>
            <p:cNvSpPr>
              <a:spLocks/>
            </p:cNvSpPr>
            <p:nvPr/>
          </p:nvSpPr>
          <p:spPr bwMode="auto">
            <a:xfrm>
              <a:off x="6316" y="1063"/>
              <a:ext cx="324" cy="446"/>
            </a:xfrm>
            <a:custGeom>
              <a:avLst/>
              <a:gdLst/>
              <a:ahLst/>
              <a:cxnLst>
                <a:cxn ang="0">
                  <a:pos x="274" y="2"/>
                </a:cxn>
                <a:cxn ang="0">
                  <a:pos x="288" y="10"/>
                </a:cxn>
                <a:cxn ang="0">
                  <a:pos x="301" y="18"/>
                </a:cxn>
                <a:cxn ang="0">
                  <a:pos x="311" y="29"/>
                </a:cxn>
                <a:cxn ang="0">
                  <a:pos x="318" y="43"/>
                </a:cxn>
                <a:cxn ang="0">
                  <a:pos x="322" y="58"/>
                </a:cxn>
                <a:cxn ang="0">
                  <a:pos x="322" y="75"/>
                </a:cxn>
                <a:cxn ang="0">
                  <a:pos x="320" y="91"/>
                </a:cxn>
                <a:cxn ang="0">
                  <a:pos x="312" y="106"/>
                </a:cxn>
                <a:cxn ang="0">
                  <a:pos x="303" y="117"/>
                </a:cxn>
                <a:cxn ang="0">
                  <a:pos x="293" y="123"/>
                </a:cxn>
                <a:cxn ang="0">
                  <a:pos x="278" y="129"/>
                </a:cxn>
                <a:cxn ang="0">
                  <a:pos x="263" y="133"/>
                </a:cxn>
                <a:cxn ang="0">
                  <a:pos x="247" y="137"/>
                </a:cxn>
                <a:cxn ang="0">
                  <a:pos x="232" y="139"/>
                </a:cxn>
                <a:cxn ang="0">
                  <a:pos x="217" y="144"/>
                </a:cxn>
                <a:cxn ang="0">
                  <a:pos x="209" y="152"/>
                </a:cxn>
                <a:cxn ang="0">
                  <a:pos x="201" y="163"/>
                </a:cxn>
                <a:cxn ang="0">
                  <a:pos x="195" y="179"/>
                </a:cxn>
                <a:cxn ang="0">
                  <a:pos x="194" y="196"/>
                </a:cxn>
                <a:cxn ang="0">
                  <a:pos x="194" y="211"/>
                </a:cxn>
                <a:cxn ang="0">
                  <a:pos x="192" y="227"/>
                </a:cxn>
                <a:cxn ang="0">
                  <a:pos x="192" y="236"/>
                </a:cxn>
                <a:cxn ang="0">
                  <a:pos x="190" y="252"/>
                </a:cxn>
                <a:cxn ang="0">
                  <a:pos x="188" y="269"/>
                </a:cxn>
                <a:cxn ang="0">
                  <a:pos x="184" y="284"/>
                </a:cxn>
                <a:cxn ang="0">
                  <a:pos x="180" y="300"/>
                </a:cxn>
                <a:cxn ang="0">
                  <a:pos x="176" y="315"/>
                </a:cxn>
                <a:cxn ang="0">
                  <a:pos x="171" y="329"/>
                </a:cxn>
                <a:cxn ang="0">
                  <a:pos x="163" y="342"/>
                </a:cxn>
                <a:cxn ang="0">
                  <a:pos x="157" y="355"/>
                </a:cxn>
                <a:cxn ang="0">
                  <a:pos x="146" y="369"/>
                </a:cxn>
                <a:cxn ang="0">
                  <a:pos x="136" y="380"/>
                </a:cxn>
                <a:cxn ang="0">
                  <a:pos x="126" y="390"/>
                </a:cxn>
                <a:cxn ang="0">
                  <a:pos x="113" y="398"/>
                </a:cxn>
                <a:cxn ang="0">
                  <a:pos x="101" y="407"/>
                </a:cxn>
                <a:cxn ang="0">
                  <a:pos x="88" y="413"/>
                </a:cxn>
                <a:cxn ang="0">
                  <a:pos x="73" y="421"/>
                </a:cxn>
                <a:cxn ang="0">
                  <a:pos x="59" y="426"/>
                </a:cxn>
                <a:cxn ang="0">
                  <a:pos x="44" y="432"/>
                </a:cxn>
                <a:cxn ang="0">
                  <a:pos x="29" y="438"/>
                </a:cxn>
                <a:cxn ang="0">
                  <a:pos x="13" y="442"/>
                </a:cxn>
                <a:cxn ang="0">
                  <a:pos x="0" y="446"/>
                </a:cxn>
              </a:cxnLst>
              <a:rect l="0" t="0" r="r" b="b"/>
              <a:pathLst>
                <a:path w="324" h="446">
                  <a:moveTo>
                    <a:pt x="266" y="0"/>
                  </a:moveTo>
                  <a:lnTo>
                    <a:pt x="274" y="2"/>
                  </a:lnTo>
                  <a:lnTo>
                    <a:pt x="280" y="6"/>
                  </a:lnTo>
                  <a:lnTo>
                    <a:pt x="288" y="10"/>
                  </a:lnTo>
                  <a:lnTo>
                    <a:pt x="295" y="14"/>
                  </a:lnTo>
                  <a:lnTo>
                    <a:pt x="301" y="18"/>
                  </a:lnTo>
                  <a:lnTo>
                    <a:pt x="307" y="23"/>
                  </a:lnTo>
                  <a:lnTo>
                    <a:pt x="311" y="29"/>
                  </a:lnTo>
                  <a:lnTo>
                    <a:pt x="314" y="35"/>
                  </a:lnTo>
                  <a:lnTo>
                    <a:pt x="318" y="43"/>
                  </a:lnTo>
                  <a:lnTo>
                    <a:pt x="322" y="50"/>
                  </a:lnTo>
                  <a:lnTo>
                    <a:pt x="322" y="58"/>
                  </a:lnTo>
                  <a:lnTo>
                    <a:pt x="324" y="67"/>
                  </a:lnTo>
                  <a:lnTo>
                    <a:pt x="322" y="75"/>
                  </a:lnTo>
                  <a:lnTo>
                    <a:pt x="322" y="83"/>
                  </a:lnTo>
                  <a:lnTo>
                    <a:pt x="320" y="91"/>
                  </a:lnTo>
                  <a:lnTo>
                    <a:pt x="316" y="98"/>
                  </a:lnTo>
                  <a:lnTo>
                    <a:pt x="312" y="106"/>
                  </a:lnTo>
                  <a:lnTo>
                    <a:pt x="309" y="112"/>
                  </a:lnTo>
                  <a:lnTo>
                    <a:pt x="303" y="117"/>
                  </a:lnTo>
                  <a:lnTo>
                    <a:pt x="299" y="119"/>
                  </a:lnTo>
                  <a:lnTo>
                    <a:pt x="293" y="123"/>
                  </a:lnTo>
                  <a:lnTo>
                    <a:pt x="286" y="127"/>
                  </a:lnTo>
                  <a:lnTo>
                    <a:pt x="278" y="129"/>
                  </a:lnTo>
                  <a:lnTo>
                    <a:pt x="270" y="131"/>
                  </a:lnTo>
                  <a:lnTo>
                    <a:pt x="263" y="133"/>
                  </a:lnTo>
                  <a:lnTo>
                    <a:pt x="255" y="135"/>
                  </a:lnTo>
                  <a:lnTo>
                    <a:pt x="247" y="137"/>
                  </a:lnTo>
                  <a:lnTo>
                    <a:pt x="240" y="137"/>
                  </a:lnTo>
                  <a:lnTo>
                    <a:pt x="232" y="139"/>
                  </a:lnTo>
                  <a:lnTo>
                    <a:pt x="224" y="142"/>
                  </a:lnTo>
                  <a:lnTo>
                    <a:pt x="217" y="144"/>
                  </a:lnTo>
                  <a:lnTo>
                    <a:pt x="213" y="148"/>
                  </a:lnTo>
                  <a:lnTo>
                    <a:pt x="209" y="152"/>
                  </a:lnTo>
                  <a:lnTo>
                    <a:pt x="205" y="158"/>
                  </a:lnTo>
                  <a:lnTo>
                    <a:pt x="201" y="163"/>
                  </a:lnTo>
                  <a:lnTo>
                    <a:pt x="199" y="171"/>
                  </a:lnTo>
                  <a:lnTo>
                    <a:pt x="195" y="179"/>
                  </a:lnTo>
                  <a:lnTo>
                    <a:pt x="195" y="188"/>
                  </a:lnTo>
                  <a:lnTo>
                    <a:pt x="194" y="196"/>
                  </a:lnTo>
                  <a:lnTo>
                    <a:pt x="194" y="204"/>
                  </a:lnTo>
                  <a:lnTo>
                    <a:pt x="194" y="211"/>
                  </a:lnTo>
                  <a:lnTo>
                    <a:pt x="192" y="219"/>
                  </a:lnTo>
                  <a:lnTo>
                    <a:pt x="192" y="227"/>
                  </a:lnTo>
                  <a:lnTo>
                    <a:pt x="192" y="234"/>
                  </a:lnTo>
                  <a:lnTo>
                    <a:pt x="192" y="236"/>
                  </a:lnTo>
                  <a:lnTo>
                    <a:pt x="190" y="244"/>
                  </a:lnTo>
                  <a:lnTo>
                    <a:pt x="190" y="252"/>
                  </a:lnTo>
                  <a:lnTo>
                    <a:pt x="188" y="259"/>
                  </a:lnTo>
                  <a:lnTo>
                    <a:pt x="188" y="269"/>
                  </a:lnTo>
                  <a:lnTo>
                    <a:pt x="186" y="277"/>
                  </a:lnTo>
                  <a:lnTo>
                    <a:pt x="184" y="284"/>
                  </a:lnTo>
                  <a:lnTo>
                    <a:pt x="182" y="292"/>
                  </a:lnTo>
                  <a:lnTo>
                    <a:pt x="180" y="300"/>
                  </a:lnTo>
                  <a:lnTo>
                    <a:pt x="178" y="307"/>
                  </a:lnTo>
                  <a:lnTo>
                    <a:pt x="176" y="315"/>
                  </a:lnTo>
                  <a:lnTo>
                    <a:pt x="172" y="323"/>
                  </a:lnTo>
                  <a:lnTo>
                    <a:pt x="171" y="329"/>
                  </a:lnTo>
                  <a:lnTo>
                    <a:pt x="167" y="336"/>
                  </a:lnTo>
                  <a:lnTo>
                    <a:pt x="163" y="342"/>
                  </a:lnTo>
                  <a:lnTo>
                    <a:pt x="161" y="350"/>
                  </a:lnTo>
                  <a:lnTo>
                    <a:pt x="157" y="355"/>
                  </a:lnTo>
                  <a:lnTo>
                    <a:pt x="151" y="361"/>
                  </a:lnTo>
                  <a:lnTo>
                    <a:pt x="146" y="369"/>
                  </a:lnTo>
                  <a:lnTo>
                    <a:pt x="142" y="375"/>
                  </a:lnTo>
                  <a:lnTo>
                    <a:pt x="136" y="380"/>
                  </a:lnTo>
                  <a:lnTo>
                    <a:pt x="130" y="386"/>
                  </a:lnTo>
                  <a:lnTo>
                    <a:pt x="126" y="390"/>
                  </a:lnTo>
                  <a:lnTo>
                    <a:pt x="121" y="394"/>
                  </a:lnTo>
                  <a:lnTo>
                    <a:pt x="113" y="398"/>
                  </a:lnTo>
                  <a:lnTo>
                    <a:pt x="107" y="403"/>
                  </a:lnTo>
                  <a:lnTo>
                    <a:pt x="101" y="407"/>
                  </a:lnTo>
                  <a:lnTo>
                    <a:pt x="94" y="411"/>
                  </a:lnTo>
                  <a:lnTo>
                    <a:pt x="88" y="413"/>
                  </a:lnTo>
                  <a:lnTo>
                    <a:pt x="80" y="417"/>
                  </a:lnTo>
                  <a:lnTo>
                    <a:pt x="73" y="421"/>
                  </a:lnTo>
                  <a:lnTo>
                    <a:pt x="67" y="423"/>
                  </a:lnTo>
                  <a:lnTo>
                    <a:pt x="59" y="426"/>
                  </a:lnTo>
                  <a:lnTo>
                    <a:pt x="52" y="428"/>
                  </a:lnTo>
                  <a:lnTo>
                    <a:pt x="44" y="432"/>
                  </a:lnTo>
                  <a:lnTo>
                    <a:pt x="36" y="434"/>
                  </a:lnTo>
                  <a:lnTo>
                    <a:pt x="29" y="438"/>
                  </a:lnTo>
                  <a:lnTo>
                    <a:pt x="21" y="440"/>
                  </a:lnTo>
                  <a:lnTo>
                    <a:pt x="13" y="442"/>
                  </a:lnTo>
                  <a:lnTo>
                    <a:pt x="5" y="446"/>
                  </a:lnTo>
                  <a:lnTo>
                    <a:pt x="0" y="446"/>
                  </a:lnTo>
                  <a:lnTo>
                    <a:pt x="0" y="446"/>
                  </a:lnTo>
                </a:path>
              </a:pathLst>
            </a:custGeom>
            <a:noFill/>
            <a:ln w="19050" cmpd="sng">
              <a:solidFill>
                <a:srgbClr val="000000"/>
              </a:solidFill>
              <a:prstDash val="solid"/>
              <a:round/>
              <a:headEnd/>
              <a:tailEnd/>
            </a:ln>
          </p:spPr>
          <p:txBody>
            <a:bodyPr/>
            <a:lstStyle/>
            <a:p>
              <a:endParaRPr lang="el-GR"/>
            </a:p>
          </p:txBody>
        </p:sp>
      </p:grpSp>
      <p:sp>
        <p:nvSpPr>
          <p:cNvPr id="30744" name="Line 24"/>
          <p:cNvSpPr>
            <a:spLocks noChangeShapeType="1"/>
          </p:cNvSpPr>
          <p:nvPr/>
        </p:nvSpPr>
        <p:spPr bwMode="auto">
          <a:xfrm flipH="1">
            <a:off x="6026150" y="2816225"/>
            <a:ext cx="663575" cy="2336800"/>
          </a:xfrm>
          <a:prstGeom prst="line">
            <a:avLst/>
          </a:prstGeom>
          <a:noFill/>
          <a:ln w="38100">
            <a:solidFill>
              <a:srgbClr val="FF6600"/>
            </a:solidFill>
            <a:round/>
            <a:headEnd/>
            <a:tailEnd/>
          </a:ln>
          <a:effectLst/>
        </p:spPr>
        <p:txBody>
          <a:bodyPr/>
          <a:lstStyle/>
          <a:p>
            <a:endParaRPr lang="el-GR"/>
          </a:p>
        </p:txBody>
      </p:sp>
      <p:sp>
        <p:nvSpPr>
          <p:cNvPr id="30745" name="Line 25"/>
          <p:cNvSpPr>
            <a:spLocks noChangeShapeType="1"/>
          </p:cNvSpPr>
          <p:nvPr/>
        </p:nvSpPr>
        <p:spPr bwMode="auto">
          <a:xfrm flipH="1">
            <a:off x="7947025" y="2693988"/>
            <a:ext cx="712788" cy="2309812"/>
          </a:xfrm>
          <a:prstGeom prst="line">
            <a:avLst/>
          </a:prstGeom>
          <a:noFill/>
          <a:ln w="38100">
            <a:solidFill>
              <a:srgbClr val="FF6600"/>
            </a:solidFill>
            <a:round/>
            <a:headEnd/>
            <a:tailEnd/>
          </a:ln>
          <a:effectLst/>
        </p:spPr>
        <p:txBody>
          <a:bodyPr/>
          <a:lstStyle/>
          <a:p>
            <a:endParaRPr lang="el-G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lstStyle/>
          <a:p>
            <a:r>
              <a:rPr lang="el-GR"/>
              <a:t>Πλάγια όψη - χείλη</a:t>
            </a:r>
          </a:p>
        </p:txBody>
      </p:sp>
      <p:sp>
        <p:nvSpPr>
          <p:cNvPr id="129027" name="Text Box 3"/>
          <p:cNvSpPr txBox="1">
            <a:spLocks noChangeArrowheads="1"/>
          </p:cNvSpPr>
          <p:nvPr/>
        </p:nvSpPr>
        <p:spPr bwMode="auto">
          <a:xfrm>
            <a:off x="5351463" y="5402263"/>
            <a:ext cx="3651250" cy="457200"/>
          </a:xfrm>
          <a:prstGeom prst="rect">
            <a:avLst/>
          </a:prstGeom>
          <a:noFill/>
          <a:ln w="9525">
            <a:noFill/>
            <a:miter lim="800000"/>
            <a:headEnd/>
            <a:tailEnd/>
          </a:ln>
          <a:effectLst/>
        </p:spPr>
        <p:txBody>
          <a:bodyPr>
            <a:spAutoFit/>
          </a:bodyPr>
          <a:lstStyle/>
          <a:p>
            <a:pPr marL="263525" indent="-263525"/>
            <a:r>
              <a:rPr lang="el-GR"/>
              <a:t>Ρινοχειλική γωνία (110</a:t>
            </a:r>
            <a:r>
              <a:rPr lang="en-US">
                <a:cs typeface="Times New Roman" pitchFamily="18" charset="0"/>
              </a:rPr>
              <a:t>°</a:t>
            </a:r>
            <a:r>
              <a:rPr lang="el-GR">
                <a:cs typeface="Times New Roman" pitchFamily="18" charset="0"/>
              </a:rPr>
              <a:t>±8)</a:t>
            </a:r>
            <a:endParaRPr lang="en-US">
              <a:cs typeface="Times New Roman" pitchFamily="18" charset="0"/>
            </a:endParaRPr>
          </a:p>
        </p:txBody>
      </p:sp>
      <p:pic>
        <p:nvPicPr>
          <p:cNvPr id="129028" name="Picture 4"/>
          <p:cNvPicPr>
            <a:picLocks noChangeAspect="1" noChangeArrowheads="1"/>
          </p:cNvPicPr>
          <p:nvPr/>
        </p:nvPicPr>
        <p:blipFill>
          <a:blip r:embed="rId3" cstate="screen"/>
          <a:srcRect/>
          <a:stretch>
            <a:fillRect/>
          </a:stretch>
        </p:blipFill>
        <p:spPr bwMode="auto">
          <a:xfrm>
            <a:off x="400050" y="1736725"/>
            <a:ext cx="4859338" cy="4867275"/>
          </a:xfrm>
          <a:prstGeom prst="rect">
            <a:avLst/>
          </a:prstGeom>
          <a:noFill/>
        </p:spPr>
      </p:pic>
      <p:sp>
        <p:nvSpPr>
          <p:cNvPr id="129029" name="Line 5"/>
          <p:cNvSpPr>
            <a:spLocks noChangeShapeType="1"/>
          </p:cNvSpPr>
          <p:nvPr/>
        </p:nvSpPr>
        <p:spPr bwMode="auto">
          <a:xfrm flipH="1">
            <a:off x="4348163" y="4367213"/>
            <a:ext cx="836612" cy="315912"/>
          </a:xfrm>
          <a:prstGeom prst="line">
            <a:avLst/>
          </a:prstGeom>
          <a:noFill/>
          <a:ln w="38100">
            <a:solidFill>
              <a:srgbClr val="FF6600"/>
            </a:solidFill>
            <a:round/>
            <a:headEnd/>
            <a:tailEnd/>
          </a:ln>
          <a:effectLst/>
        </p:spPr>
        <p:txBody>
          <a:bodyPr/>
          <a:lstStyle/>
          <a:p>
            <a:endParaRPr lang="el-GR"/>
          </a:p>
        </p:txBody>
      </p:sp>
      <p:grpSp>
        <p:nvGrpSpPr>
          <p:cNvPr id="129030" name="Group 6"/>
          <p:cNvGrpSpPr>
            <a:grpSpLocks/>
          </p:cNvGrpSpPr>
          <p:nvPr/>
        </p:nvGrpSpPr>
        <p:grpSpPr bwMode="auto">
          <a:xfrm>
            <a:off x="5711825" y="1962150"/>
            <a:ext cx="873125" cy="3098800"/>
            <a:chOff x="4380" y="202"/>
            <a:chExt cx="370" cy="1312"/>
          </a:xfrm>
        </p:grpSpPr>
        <p:sp>
          <p:nvSpPr>
            <p:cNvPr id="129031" name="Freeform 7"/>
            <p:cNvSpPr>
              <a:spLocks/>
            </p:cNvSpPr>
            <p:nvPr/>
          </p:nvSpPr>
          <p:spPr bwMode="auto">
            <a:xfrm>
              <a:off x="4437" y="202"/>
              <a:ext cx="313" cy="834"/>
            </a:xfrm>
            <a:custGeom>
              <a:avLst/>
              <a:gdLst/>
              <a:ahLst/>
              <a:cxnLst>
                <a:cxn ang="0">
                  <a:pos x="6" y="15"/>
                </a:cxn>
                <a:cxn ang="0">
                  <a:pos x="14" y="36"/>
                </a:cxn>
                <a:cxn ang="0">
                  <a:pos x="23" y="57"/>
                </a:cxn>
                <a:cxn ang="0">
                  <a:pos x="33" y="78"/>
                </a:cxn>
                <a:cxn ang="0">
                  <a:pos x="44" y="97"/>
                </a:cxn>
                <a:cxn ang="0">
                  <a:pos x="58" y="117"/>
                </a:cxn>
                <a:cxn ang="0">
                  <a:pos x="71" y="136"/>
                </a:cxn>
                <a:cxn ang="0">
                  <a:pos x="85" y="153"/>
                </a:cxn>
                <a:cxn ang="0">
                  <a:pos x="100" y="170"/>
                </a:cxn>
                <a:cxn ang="0">
                  <a:pos x="115" y="190"/>
                </a:cxn>
                <a:cxn ang="0">
                  <a:pos x="131" y="207"/>
                </a:cxn>
                <a:cxn ang="0">
                  <a:pos x="146" y="224"/>
                </a:cxn>
                <a:cxn ang="0">
                  <a:pos x="159" y="238"/>
                </a:cxn>
                <a:cxn ang="0">
                  <a:pos x="175" y="255"/>
                </a:cxn>
                <a:cxn ang="0">
                  <a:pos x="188" y="272"/>
                </a:cxn>
                <a:cxn ang="0">
                  <a:pos x="202" y="291"/>
                </a:cxn>
                <a:cxn ang="0">
                  <a:pos x="217" y="309"/>
                </a:cxn>
                <a:cxn ang="0">
                  <a:pos x="230" y="328"/>
                </a:cxn>
                <a:cxn ang="0">
                  <a:pos x="242" y="345"/>
                </a:cxn>
                <a:cxn ang="0">
                  <a:pos x="255" y="364"/>
                </a:cxn>
                <a:cxn ang="0">
                  <a:pos x="269" y="383"/>
                </a:cxn>
                <a:cxn ang="0">
                  <a:pos x="280" y="403"/>
                </a:cxn>
                <a:cxn ang="0">
                  <a:pos x="292" y="422"/>
                </a:cxn>
                <a:cxn ang="0">
                  <a:pos x="303" y="443"/>
                </a:cxn>
                <a:cxn ang="0">
                  <a:pos x="309" y="464"/>
                </a:cxn>
                <a:cxn ang="0">
                  <a:pos x="313" y="489"/>
                </a:cxn>
                <a:cxn ang="0">
                  <a:pos x="309" y="510"/>
                </a:cxn>
                <a:cxn ang="0">
                  <a:pos x="298" y="533"/>
                </a:cxn>
                <a:cxn ang="0">
                  <a:pos x="286" y="552"/>
                </a:cxn>
                <a:cxn ang="0">
                  <a:pos x="269" y="570"/>
                </a:cxn>
                <a:cxn ang="0">
                  <a:pos x="246" y="585"/>
                </a:cxn>
                <a:cxn ang="0">
                  <a:pos x="225" y="595"/>
                </a:cxn>
                <a:cxn ang="0">
                  <a:pos x="202" y="602"/>
                </a:cxn>
                <a:cxn ang="0">
                  <a:pos x="181" y="612"/>
                </a:cxn>
                <a:cxn ang="0">
                  <a:pos x="161" y="621"/>
                </a:cxn>
                <a:cxn ang="0">
                  <a:pos x="146" y="633"/>
                </a:cxn>
                <a:cxn ang="0">
                  <a:pos x="133" y="652"/>
                </a:cxn>
                <a:cxn ang="0">
                  <a:pos x="123" y="675"/>
                </a:cxn>
                <a:cxn ang="0">
                  <a:pos x="119" y="698"/>
                </a:cxn>
                <a:cxn ang="0">
                  <a:pos x="121" y="719"/>
                </a:cxn>
                <a:cxn ang="0">
                  <a:pos x="127" y="742"/>
                </a:cxn>
                <a:cxn ang="0">
                  <a:pos x="135" y="765"/>
                </a:cxn>
                <a:cxn ang="0">
                  <a:pos x="133" y="790"/>
                </a:cxn>
                <a:cxn ang="0">
                  <a:pos x="121" y="809"/>
                </a:cxn>
                <a:cxn ang="0">
                  <a:pos x="104" y="825"/>
                </a:cxn>
                <a:cxn ang="0">
                  <a:pos x="81" y="831"/>
                </a:cxn>
                <a:cxn ang="0">
                  <a:pos x="58" y="834"/>
                </a:cxn>
              </a:cxnLst>
              <a:rect l="0" t="0" r="r" b="b"/>
              <a:pathLst>
                <a:path w="313" h="834">
                  <a:moveTo>
                    <a:pt x="0" y="0"/>
                  </a:moveTo>
                  <a:lnTo>
                    <a:pt x="4" y="7"/>
                  </a:lnTo>
                  <a:lnTo>
                    <a:pt x="6" y="15"/>
                  </a:lnTo>
                  <a:lnTo>
                    <a:pt x="8" y="21"/>
                  </a:lnTo>
                  <a:lnTo>
                    <a:pt x="12" y="28"/>
                  </a:lnTo>
                  <a:lnTo>
                    <a:pt x="14" y="36"/>
                  </a:lnTo>
                  <a:lnTo>
                    <a:pt x="17" y="42"/>
                  </a:lnTo>
                  <a:lnTo>
                    <a:pt x="19" y="49"/>
                  </a:lnTo>
                  <a:lnTo>
                    <a:pt x="23" y="57"/>
                  </a:lnTo>
                  <a:lnTo>
                    <a:pt x="25" y="63"/>
                  </a:lnTo>
                  <a:lnTo>
                    <a:pt x="29" y="71"/>
                  </a:lnTo>
                  <a:lnTo>
                    <a:pt x="33" y="78"/>
                  </a:lnTo>
                  <a:lnTo>
                    <a:pt x="37" y="86"/>
                  </a:lnTo>
                  <a:lnTo>
                    <a:pt x="40" y="92"/>
                  </a:lnTo>
                  <a:lnTo>
                    <a:pt x="44" y="97"/>
                  </a:lnTo>
                  <a:lnTo>
                    <a:pt x="50" y="105"/>
                  </a:lnTo>
                  <a:lnTo>
                    <a:pt x="54" y="111"/>
                  </a:lnTo>
                  <a:lnTo>
                    <a:pt x="58" y="117"/>
                  </a:lnTo>
                  <a:lnTo>
                    <a:pt x="62" y="124"/>
                  </a:lnTo>
                  <a:lnTo>
                    <a:pt x="67" y="130"/>
                  </a:lnTo>
                  <a:lnTo>
                    <a:pt x="71" y="136"/>
                  </a:lnTo>
                  <a:lnTo>
                    <a:pt x="77" y="142"/>
                  </a:lnTo>
                  <a:lnTo>
                    <a:pt x="81" y="147"/>
                  </a:lnTo>
                  <a:lnTo>
                    <a:pt x="85" y="153"/>
                  </a:lnTo>
                  <a:lnTo>
                    <a:pt x="90" y="161"/>
                  </a:lnTo>
                  <a:lnTo>
                    <a:pt x="96" y="167"/>
                  </a:lnTo>
                  <a:lnTo>
                    <a:pt x="100" y="170"/>
                  </a:lnTo>
                  <a:lnTo>
                    <a:pt x="106" y="178"/>
                  </a:lnTo>
                  <a:lnTo>
                    <a:pt x="111" y="184"/>
                  </a:lnTo>
                  <a:lnTo>
                    <a:pt x="115" y="190"/>
                  </a:lnTo>
                  <a:lnTo>
                    <a:pt x="121" y="195"/>
                  </a:lnTo>
                  <a:lnTo>
                    <a:pt x="127" y="201"/>
                  </a:lnTo>
                  <a:lnTo>
                    <a:pt x="131" y="207"/>
                  </a:lnTo>
                  <a:lnTo>
                    <a:pt x="136" y="213"/>
                  </a:lnTo>
                  <a:lnTo>
                    <a:pt x="142" y="218"/>
                  </a:lnTo>
                  <a:lnTo>
                    <a:pt x="146" y="224"/>
                  </a:lnTo>
                  <a:lnTo>
                    <a:pt x="152" y="230"/>
                  </a:lnTo>
                  <a:lnTo>
                    <a:pt x="156" y="234"/>
                  </a:lnTo>
                  <a:lnTo>
                    <a:pt x="159" y="238"/>
                  </a:lnTo>
                  <a:lnTo>
                    <a:pt x="163" y="243"/>
                  </a:lnTo>
                  <a:lnTo>
                    <a:pt x="169" y="249"/>
                  </a:lnTo>
                  <a:lnTo>
                    <a:pt x="175" y="255"/>
                  </a:lnTo>
                  <a:lnTo>
                    <a:pt x="179" y="261"/>
                  </a:lnTo>
                  <a:lnTo>
                    <a:pt x="182" y="266"/>
                  </a:lnTo>
                  <a:lnTo>
                    <a:pt x="188" y="272"/>
                  </a:lnTo>
                  <a:lnTo>
                    <a:pt x="194" y="280"/>
                  </a:lnTo>
                  <a:lnTo>
                    <a:pt x="198" y="284"/>
                  </a:lnTo>
                  <a:lnTo>
                    <a:pt x="202" y="291"/>
                  </a:lnTo>
                  <a:lnTo>
                    <a:pt x="207" y="297"/>
                  </a:lnTo>
                  <a:lnTo>
                    <a:pt x="211" y="303"/>
                  </a:lnTo>
                  <a:lnTo>
                    <a:pt x="217" y="309"/>
                  </a:lnTo>
                  <a:lnTo>
                    <a:pt x="221" y="314"/>
                  </a:lnTo>
                  <a:lnTo>
                    <a:pt x="225" y="320"/>
                  </a:lnTo>
                  <a:lnTo>
                    <a:pt x="230" y="328"/>
                  </a:lnTo>
                  <a:lnTo>
                    <a:pt x="234" y="333"/>
                  </a:lnTo>
                  <a:lnTo>
                    <a:pt x="238" y="339"/>
                  </a:lnTo>
                  <a:lnTo>
                    <a:pt x="242" y="345"/>
                  </a:lnTo>
                  <a:lnTo>
                    <a:pt x="248" y="351"/>
                  </a:lnTo>
                  <a:lnTo>
                    <a:pt x="252" y="358"/>
                  </a:lnTo>
                  <a:lnTo>
                    <a:pt x="255" y="364"/>
                  </a:lnTo>
                  <a:lnTo>
                    <a:pt x="261" y="370"/>
                  </a:lnTo>
                  <a:lnTo>
                    <a:pt x="265" y="378"/>
                  </a:lnTo>
                  <a:lnTo>
                    <a:pt x="269" y="383"/>
                  </a:lnTo>
                  <a:lnTo>
                    <a:pt x="273" y="391"/>
                  </a:lnTo>
                  <a:lnTo>
                    <a:pt x="277" y="397"/>
                  </a:lnTo>
                  <a:lnTo>
                    <a:pt x="280" y="403"/>
                  </a:lnTo>
                  <a:lnTo>
                    <a:pt x="284" y="408"/>
                  </a:lnTo>
                  <a:lnTo>
                    <a:pt x="288" y="414"/>
                  </a:lnTo>
                  <a:lnTo>
                    <a:pt x="292" y="422"/>
                  </a:lnTo>
                  <a:lnTo>
                    <a:pt x="296" y="429"/>
                  </a:lnTo>
                  <a:lnTo>
                    <a:pt x="300" y="435"/>
                  </a:lnTo>
                  <a:lnTo>
                    <a:pt x="303" y="443"/>
                  </a:lnTo>
                  <a:lnTo>
                    <a:pt x="305" y="451"/>
                  </a:lnTo>
                  <a:lnTo>
                    <a:pt x="309" y="458"/>
                  </a:lnTo>
                  <a:lnTo>
                    <a:pt x="309" y="464"/>
                  </a:lnTo>
                  <a:lnTo>
                    <a:pt x="311" y="472"/>
                  </a:lnTo>
                  <a:lnTo>
                    <a:pt x="313" y="481"/>
                  </a:lnTo>
                  <a:lnTo>
                    <a:pt x="313" y="489"/>
                  </a:lnTo>
                  <a:lnTo>
                    <a:pt x="311" y="497"/>
                  </a:lnTo>
                  <a:lnTo>
                    <a:pt x="309" y="502"/>
                  </a:lnTo>
                  <a:lnTo>
                    <a:pt x="309" y="510"/>
                  </a:lnTo>
                  <a:lnTo>
                    <a:pt x="305" y="518"/>
                  </a:lnTo>
                  <a:lnTo>
                    <a:pt x="301" y="525"/>
                  </a:lnTo>
                  <a:lnTo>
                    <a:pt x="298" y="533"/>
                  </a:lnTo>
                  <a:lnTo>
                    <a:pt x="294" y="541"/>
                  </a:lnTo>
                  <a:lnTo>
                    <a:pt x="290" y="547"/>
                  </a:lnTo>
                  <a:lnTo>
                    <a:pt x="286" y="552"/>
                  </a:lnTo>
                  <a:lnTo>
                    <a:pt x="280" y="560"/>
                  </a:lnTo>
                  <a:lnTo>
                    <a:pt x="275" y="566"/>
                  </a:lnTo>
                  <a:lnTo>
                    <a:pt x="269" y="570"/>
                  </a:lnTo>
                  <a:lnTo>
                    <a:pt x="261" y="575"/>
                  </a:lnTo>
                  <a:lnTo>
                    <a:pt x="253" y="581"/>
                  </a:lnTo>
                  <a:lnTo>
                    <a:pt x="246" y="585"/>
                  </a:lnTo>
                  <a:lnTo>
                    <a:pt x="240" y="589"/>
                  </a:lnTo>
                  <a:lnTo>
                    <a:pt x="232" y="593"/>
                  </a:lnTo>
                  <a:lnTo>
                    <a:pt x="225" y="595"/>
                  </a:lnTo>
                  <a:lnTo>
                    <a:pt x="217" y="598"/>
                  </a:lnTo>
                  <a:lnTo>
                    <a:pt x="209" y="600"/>
                  </a:lnTo>
                  <a:lnTo>
                    <a:pt x="202" y="602"/>
                  </a:lnTo>
                  <a:lnTo>
                    <a:pt x="196" y="606"/>
                  </a:lnTo>
                  <a:lnTo>
                    <a:pt x="188" y="608"/>
                  </a:lnTo>
                  <a:lnTo>
                    <a:pt x="181" y="612"/>
                  </a:lnTo>
                  <a:lnTo>
                    <a:pt x="175" y="614"/>
                  </a:lnTo>
                  <a:lnTo>
                    <a:pt x="167" y="618"/>
                  </a:lnTo>
                  <a:lnTo>
                    <a:pt x="161" y="621"/>
                  </a:lnTo>
                  <a:lnTo>
                    <a:pt x="156" y="625"/>
                  </a:lnTo>
                  <a:lnTo>
                    <a:pt x="148" y="629"/>
                  </a:lnTo>
                  <a:lnTo>
                    <a:pt x="146" y="633"/>
                  </a:lnTo>
                  <a:lnTo>
                    <a:pt x="140" y="639"/>
                  </a:lnTo>
                  <a:lnTo>
                    <a:pt x="136" y="644"/>
                  </a:lnTo>
                  <a:lnTo>
                    <a:pt x="133" y="652"/>
                  </a:lnTo>
                  <a:lnTo>
                    <a:pt x="129" y="660"/>
                  </a:lnTo>
                  <a:lnTo>
                    <a:pt x="127" y="667"/>
                  </a:lnTo>
                  <a:lnTo>
                    <a:pt x="123" y="675"/>
                  </a:lnTo>
                  <a:lnTo>
                    <a:pt x="121" y="683"/>
                  </a:lnTo>
                  <a:lnTo>
                    <a:pt x="121" y="690"/>
                  </a:lnTo>
                  <a:lnTo>
                    <a:pt x="119" y="698"/>
                  </a:lnTo>
                  <a:lnTo>
                    <a:pt x="119" y="706"/>
                  </a:lnTo>
                  <a:lnTo>
                    <a:pt x="119" y="712"/>
                  </a:lnTo>
                  <a:lnTo>
                    <a:pt x="121" y="719"/>
                  </a:lnTo>
                  <a:lnTo>
                    <a:pt x="123" y="727"/>
                  </a:lnTo>
                  <a:lnTo>
                    <a:pt x="125" y="735"/>
                  </a:lnTo>
                  <a:lnTo>
                    <a:pt x="127" y="742"/>
                  </a:lnTo>
                  <a:lnTo>
                    <a:pt x="131" y="750"/>
                  </a:lnTo>
                  <a:lnTo>
                    <a:pt x="133" y="758"/>
                  </a:lnTo>
                  <a:lnTo>
                    <a:pt x="135" y="765"/>
                  </a:lnTo>
                  <a:lnTo>
                    <a:pt x="135" y="775"/>
                  </a:lnTo>
                  <a:lnTo>
                    <a:pt x="135" y="783"/>
                  </a:lnTo>
                  <a:lnTo>
                    <a:pt x="133" y="790"/>
                  </a:lnTo>
                  <a:lnTo>
                    <a:pt x="129" y="796"/>
                  </a:lnTo>
                  <a:lnTo>
                    <a:pt x="125" y="804"/>
                  </a:lnTo>
                  <a:lnTo>
                    <a:pt x="121" y="809"/>
                  </a:lnTo>
                  <a:lnTo>
                    <a:pt x="115" y="815"/>
                  </a:lnTo>
                  <a:lnTo>
                    <a:pt x="110" y="821"/>
                  </a:lnTo>
                  <a:lnTo>
                    <a:pt x="104" y="825"/>
                  </a:lnTo>
                  <a:lnTo>
                    <a:pt x="96" y="827"/>
                  </a:lnTo>
                  <a:lnTo>
                    <a:pt x="88" y="829"/>
                  </a:lnTo>
                  <a:lnTo>
                    <a:pt x="81" y="831"/>
                  </a:lnTo>
                  <a:lnTo>
                    <a:pt x="75" y="833"/>
                  </a:lnTo>
                  <a:lnTo>
                    <a:pt x="67" y="834"/>
                  </a:lnTo>
                  <a:lnTo>
                    <a:pt x="58" y="834"/>
                  </a:lnTo>
                </a:path>
              </a:pathLst>
            </a:custGeom>
            <a:noFill/>
            <a:ln w="19050" cmpd="sng">
              <a:solidFill>
                <a:srgbClr val="000000"/>
              </a:solidFill>
              <a:prstDash val="solid"/>
              <a:round/>
              <a:headEnd/>
              <a:tailEnd/>
            </a:ln>
          </p:spPr>
          <p:txBody>
            <a:bodyPr/>
            <a:lstStyle/>
            <a:p>
              <a:endParaRPr lang="el-GR"/>
            </a:p>
          </p:txBody>
        </p:sp>
        <p:sp>
          <p:nvSpPr>
            <p:cNvPr id="129032" name="Freeform 8"/>
            <p:cNvSpPr>
              <a:spLocks/>
            </p:cNvSpPr>
            <p:nvPr/>
          </p:nvSpPr>
          <p:spPr bwMode="auto">
            <a:xfrm>
              <a:off x="4380" y="1015"/>
              <a:ext cx="178" cy="499"/>
            </a:xfrm>
            <a:custGeom>
              <a:avLst/>
              <a:gdLst/>
              <a:ahLst/>
              <a:cxnLst>
                <a:cxn ang="0">
                  <a:pos x="134" y="4"/>
                </a:cxn>
                <a:cxn ang="0">
                  <a:pos x="147" y="12"/>
                </a:cxn>
                <a:cxn ang="0">
                  <a:pos x="159" y="21"/>
                </a:cxn>
                <a:cxn ang="0">
                  <a:pos x="168" y="35"/>
                </a:cxn>
                <a:cxn ang="0">
                  <a:pos x="172" y="50"/>
                </a:cxn>
                <a:cxn ang="0">
                  <a:pos x="172" y="64"/>
                </a:cxn>
                <a:cxn ang="0">
                  <a:pos x="168" y="77"/>
                </a:cxn>
                <a:cxn ang="0">
                  <a:pos x="161" y="91"/>
                </a:cxn>
                <a:cxn ang="0">
                  <a:pos x="151" y="102"/>
                </a:cxn>
                <a:cxn ang="0">
                  <a:pos x="142" y="115"/>
                </a:cxn>
                <a:cxn ang="0">
                  <a:pos x="132" y="127"/>
                </a:cxn>
                <a:cxn ang="0">
                  <a:pos x="124" y="139"/>
                </a:cxn>
                <a:cxn ang="0">
                  <a:pos x="119" y="152"/>
                </a:cxn>
                <a:cxn ang="0">
                  <a:pos x="119" y="171"/>
                </a:cxn>
                <a:cxn ang="0">
                  <a:pos x="121" y="185"/>
                </a:cxn>
                <a:cxn ang="0">
                  <a:pos x="128" y="198"/>
                </a:cxn>
                <a:cxn ang="0">
                  <a:pos x="138" y="213"/>
                </a:cxn>
                <a:cxn ang="0">
                  <a:pos x="145" y="227"/>
                </a:cxn>
                <a:cxn ang="0">
                  <a:pos x="153" y="242"/>
                </a:cxn>
                <a:cxn ang="0">
                  <a:pos x="159" y="256"/>
                </a:cxn>
                <a:cxn ang="0">
                  <a:pos x="165" y="269"/>
                </a:cxn>
                <a:cxn ang="0">
                  <a:pos x="170" y="282"/>
                </a:cxn>
                <a:cxn ang="0">
                  <a:pos x="174" y="298"/>
                </a:cxn>
                <a:cxn ang="0">
                  <a:pos x="176" y="313"/>
                </a:cxn>
                <a:cxn ang="0">
                  <a:pos x="178" y="325"/>
                </a:cxn>
                <a:cxn ang="0">
                  <a:pos x="176" y="340"/>
                </a:cxn>
                <a:cxn ang="0">
                  <a:pos x="174" y="355"/>
                </a:cxn>
                <a:cxn ang="0">
                  <a:pos x="170" y="371"/>
                </a:cxn>
                <a:cxn ang="0">
                  <a:pos x="165" y="386"/>
                </a:cxn>
                <a:cxn ang="0">
                  <a:pos x="159" y="401"/>
                </a:cxn>
                <a:cxn ang="0">
                  <a:pos x="151" y="413"/>
                </a:cxn>
                <a:cxn ang="0">
                  <a:pos x="142" y="426"/>
                </a:cxn>
                <a:cxn ang="0">
                  <a:pos x="132" y="438"/>
                </a:cxn>
                <a:cxn ang="0">
                  <a:pos x="121" y="448"/>
                </a:cxn>
                <a:cxn ang="0">
                  <a:pos x="109" y="457"/>
                </a:cxn>
                <a:cxn ang="0">
                  <a:pos x="96" y="465"/>
                </a:cxn>
                <a:cxn ang="0">
                  <a:pos x="82" y="471"/>
                </a:cxn>
                <a:cxn ang="0">
                  <a:pos x="69" y="476"/>
                </a:cxn>
                <a:cxn ang="0">
                  <a:pos x="53" y="482"/>
                </a:cxn>
                <a:cxn ang="0">
                  <a:pos x="40" y="488"/>
                </a:cxn>
                <a:cxn ang="0">
                  <a:pos x="25" y="492"/>
                </a:cxn>
                <a:cxn ang="0">
                  <a:pos x="7" y="496"/>
                </a:cxn>
                <a:cxn ang="0">
                  <a:pos x="0" y="499"/>
                </a:cxn>
              </a:cxnLst>
              <a:rect l="0" t="0" r="r" b="b"/>
              <a:pathLst>
                <a:path w="178" h="499">
                  <a:moveTo>
                    <a:pt x="128" y="0"/>
                  </a:moveTo>
                  <a:lnTo>
                    <a:pt x="134" y="4"/>
                  </a:lnTo>
                  <a:lnTo>
                    <a:pt x="142" y="8"/>
                  </a:lnTo>
                  <a:lnTo>
                    <a:pt x="147" y="12"/>
                  </a:lnTo>
                  <a:lnTo>
                    <a:pt x="153" y="18"/>
                  </a:lnTo>
                  <a:lnTo>
                    <a:pt x="159" y="21"/>
                  </a:lnTo>
                  <a:lnTo>
                    <a:pt x="165" y="29"/>
                  </a:lnTo>
                  <a:lnTo>
                    <a:pt x="168" y="35"/>
                  </a:lnTo>
                  <a:lnTo>
                    <a:pt x="170" y="43"/>
                  </a:lnTo>
                  <a:lnTo>
                    <a:pt x="172" y="50"/>
                  </a:lnTo>
                  <a:lnTo>
                    <a:pt x="174" y="56"/>
                  </a:lnTo>
                  <a:lnTo>
                    <a:pt x="172" y="64"/>
                  </a:lnTo>
                  <a:lnTo>
                    <a:pt x="170" y="71"/>
                  </a:lnTo>
                  <a:lnTo>
                    <a:pt x="168" y="77"/>
                  </a:lnTo>
                  <a:lnTo>
                    <a:pt x="165" y="85"/>
                  </a:lnTo>
                  <a:lnTo>
                    <a:pt x="161" y="91"/>
                  </a:lnTo>
                  <a:lnTo>
                    <a:pt x="157" y="96"/>
                  </a:lnTo>
                  <a:lnTo>
                    <a:pt x="151" y="102"/>
                  </a:lnTo>
                  <a:lnTo>
                    <a:pt x="145" y="108"/>
                  </a:lnTo>
                  <a:lnTo>
                    <a:pt x="142" y="115"/>
                  </a:lnTo>
                  <a:lnTo>
                    <a:pt x="136" y="119"/>
                  </a:lnTo>
                  <a:lnTo>
                    <a:pt x="132" y="127"/>
                  </a:lnTo>
                  <a:lnTo>
                    <a:pt x="128" y="133"/>
                  </a:lnTo>
                  <a:lnTo>
                    <a:pt x="124" y="139"/>
                  </a:lnTo>
                  <a:lnTo>
                    <a:pt x="121" y="144"/>
                  </a:lnTo>
                  <a:lnTo>
                    <a:pt x="119" y="152"/>
                  </a:lnTo>
                  <a:lnTo>
                    <a:pt x="119" y="160"/>
                  </a:lnTo>
                  <a:lnTo>
                    <a:pt x="119" y="171"/>
                  </a:lnTo>
                  <a:lnTo>
                    <a:pt x="119" y="179"/>
                  </a:lnTo>
                  <a:lnTo>
                    <a:pt x="121" y="185"/>
                  </a:lnTo>
                  <a:lnTo>
                    <a:pt x="124" y="192"/>
                  </a:lnTo>
                  <a:lnTo>
                    <a:pt x="128" y="198"/>
                  </a:lnTo>
                  <a:lnTo>
                    <a:pt x="132" y="206"/>
                  </a:lnTo>
                  <a:lnTo>
                    <a:pt x="138" y="213"/>
                  </a:lnTo>
                  <a:lnTo>
                    <a:pt x="142" y="221"/>
                  </a:lnTo>
                  <a:lnTo>
                    <a:pt x="145" y="227"/>
                  </a:lnTo>
                  <a:lnTo>
                    <a:pt x="149" y="235"/>
                  </a:lnTo>
                  <a:lnTo>
                    <a:pt x="153" y="242"/>
                  </a:lnTo>
                  <a:lnTo>
                    <a:pt x="157" y="248"/>
                  </a:lnTo>
                  <a:lnTo>
                    <a:pt x="159" y="256"/>
                  </a:lnTo>
                  <a:lnTo>
                    <a:pt x="163" y="261"/>
                  </a:lnTo>
                  <a:lnTo>
                    <a:pt x="165" y="269"/>
                  </a:lnTo>
                  <a:lnTo>
                    <a:pt x="168" y="277"/>
                  </a:lnTo>
                  <a:lnTo>
                    <a:pt x="170" y="282"/>
                  </a:lnTo>
                  <a:lnTo>
                    <a:pt x="172" y="290"/>
                  </a:lnTo>
                  <a:lnTo>
                    <a:pt x="174" y="298"/>
                  </a:lnTo>
                  <a:lnTo>
                    <a:pt x="176" y="306"/>
                  </a:lnTo>
                  <a:lnTo>
                    <a:pt x="176" y="313"/>
                  </a:lnTo>
                  <a:lnTo>
                    <a:pt x="176" y="317"/>
                  </a:lnTo>
                  <a:lnTo>
                    <a:pt x="178" y="325"/>
                  </a:lnTo>
                  <a:lnTo>
                    <a:pt x="178" y="332"/>
                  </a:lnTo>
                  <a:lnTo>
                    <a:pt x="176" y="340"/>
                  </a:lnTo>
                  <a:lnTo>
                    <a:pt x="176" y="348"/>
                  </a:lnTo>
                  <a:lnTo>
                    <a:pt x="174" y="355"/>
                  </a:lnTo>
                  <a:lnTo>
                    <a:pt x="172" y="363"/>
                  </a:lnTo>
                  <a:lnTo>
                    <a:pt x="170" y="371"/>
                  </a:lnTo>
                  <a:lnTo>
                    <a:pt x="168" y="378"/>
                  </a:lnTo>
                  <a:lnTo>
                    <a:pt x="165" y="386"/>
                  </a:lnTo>
                  <a:lnTo>
                    <a:pt x="163" y="394"/>
                  </a:lnTo>
                  <a:lnTo>
                    <a:pt x="159" y="401"/>
                  </a:lnTo>
                  <a:lnTo>
                    <a:pt x="155" y="407"/>
                  </a:lnTo>
                  <a:lnTo>
                    <a:pt x="151" y="413"/>
                  </a:lnTo>
                  <a:lnTo>
                    <a:pt x="145" y="421"/>
                  </a:lnTo>
                  <a:lnTo>
                    <a:pt x="142" y="426"/>
                  </a:lnTo>
                  <a:lnTo>
                    <a:pt x="136" y="432"/>
                  </a:lnTo>
                  <a:lnTo>
                    <a:pt x="132" y="438"/>
                  </a:lnTo>
                  <a:lnTo>
                    <a:pt x="126" y="442"/>
                  </a:lnTo>
                  <a:lnTo>
                    <a:pt x="121" y="448"/>
                  </a:lnTo>
                  <a:lnTo>
                    <a:pt x="115" y="451"/>
                  </a:lnTo>
                  <a:lnTo>
                    <a:pt x="109" y="457"/>
                  </a:lnTo>
                  <a:lnTo>
                    <a:pt x="103" y="461"/>
                  </a:lnTo>
                  <a:lnTo>
                    <a:pt x="96" y="465"/>
                  </a:lnTo>
                  <a:lnTo>
                    <a:pt x="90" y="469"/>
                  </a:lnTo>
                  <a:lnTo>
                    <a:pt x="82" y="471"/>
                  </a:lnTo>
                  <a:lnTo>
                    <a:pt x="76" y="474"/>
                  </a:lnTo>
                  <a:lnTo>
                    <a:pt x="69" y="476"/>
                  </a:lnTo>
                  <a:lnTo>
                    <a:pt x="61" y="480"/>
                  </a:lnTo>
                  <a:lnTo>
                    <a:pt x="53" y="482"/>
                  </a:lnTo>
                  <a:lnTo>
                    <a:pt x="46" y="484"/>
                  </a:lnTo>
                  <a:lnTo>
                    <a:pt x="40" y="488"/>
                  </a:lnTo>
                  <a:lnTo>
                    <a:pt x="32" y="490"/>
                  </a:lnTo>
                  <a:lnTo>
                    <a:pt x="25" y="492"/>
                  </a:lnTo>
                  <a:lnTo>
                    <a:pt x="17" y="494"/>
                  </a:lnTo>
                  <a:lnTo>
                    <a:pt x="7" y="496"/>
                  </a:lnTo>
                  <a:lnTo>
                    <a:pt x="0" y="499"/>
                  </a:lnTo>
                  <a:lnTo>
                    <a:pt x="0" y="499"/>
                  </a:lnTo>
                </a:path>
              </a:pathLst>
            </a:custGeom>
            <a:noFill/>
            <a:ln w="19050" cmpd="sng">
              <a:solidFill>
                <a:srgbClr val="000000"/>
              </a:solidFill>
              <a:prstDash val="solid"/>
              <a:round/>
              <a:headEnd/>
              <a:tailEnd/>
            </a:ln>
          </p:spPr>
          <p:txBody>
            <a:bodyPr/>
            <a:lstStyle/>
            <a:p>
              <a:endParaRPr lang="el-GR"/>
            </a:p>
          </p:txBody>
        </p:sp>
      </p:grpSp>
      <p:grpSp>
        <p:nvGrpSpPr>
          <p:cNvPr id="129033" name="Group 9"/>
          <p:cNvGrpSpPr>
            <a:grpSpLocks/>
          </p:cNvGrpSpPr>
          <p:nvPr/>
        </p:nvGrpSpPr>
        <p:grpSpPr bwMode="auto">
          <a:xfrm>
            <a:off x="7343775" y="2182813"/>
            <a:ext cx="955675" cy="2828925"/>
            <a:chOff x="6316" y="311"/>
            <a:chExt cx="405" cy="1198"/>
          </a:xfrm>
        </p:grpSpPr>
        <p:sp>
          <p:nvSpPr>
            <p:cNvPr id="129034" name="Freeform 10"/>
            <p:cNvSpPr>
              <a:spLocks/>
            </p:cNvSpPr>
            <p:nvPr/>
          </p:nvSpPr>
          <p:spPr bwMode="auto">
            <a:xfrm>
              <a:off x="6481" y="311"/>
              <a:ext cx="240" cy="687"/>
            </a:xfrm>
            <a:custGeom>
              <a:avLst/>
              <a:gdLst/>
              <a:ahLst/>
              <a:cxnLst>
                <a:cxn ang="0">
                  <a:pos x="2" y="8"/>
                </a:cxn>
                <a:cxn ang="0">
                  <a:pos x="7" y="21"/>
                </a:cxn>
                <a:cxn ang="0">
                  <a:pos x="13" y="34"/>
                </a:cxn>
                <a:cxn ang="0">
                  <a:pos x="19" y="50"/>
                </a:cxn>
                <a:cxn ang="0">
                  <a:pos x="25" y="61"/>
                </a:cxn>
                <a:cxn ang="0">
                  <a:pos x="32" y="75"/>
                </a:cxn>
                <a:cxn ang="0">
                  <a:pos x="40" y="88"/>
                </a:cxn>
                <a:cxn ang="0">
                  <a:pos x="48" y="102"/>
                </a:cxn>
                <a:cxn ang="0">
                  <a:pos x="57" y="113"/>
                </a:cxn>
                <a:cxn ang="0">
                  <a:pos x="67" y="125"/>
                </a:cxn>
                <a:cxn ang="0">
                  <a:pos x="78" y="136"/>
                </a:cxn>
                <a:cxn ang="0">
                  <a:pos x="90" y="148"/>
                </a:cxn>
                <a:cxn ang="0">
                  <a:pos x="100" y="159"/>
                </a:cxn>
                <a:cxn ang="0">
                  <a:pos x="107" y="165"/>
                </a:cxn>
                <a:cxn ang="0">
                  <a:pos x="119" y="177"/>
                </a:cxn>
                <a:cxn ang="0">
                  <a:pos x="130" y="186"/>
                </a:cxn>
                <a:cxn ang="0">
                  <a:pos x="142" y="196"/>
                </a:cxn>
                <a:cxn ang="0">
                  <a:pos x="153" y="205"/>
                </a:cxn>
                <a:cxn ang="0">
                  <a:pos x="165" y="215"/>
                </a:cxn>
                <a:cxn ang="0">
                  <a:pos x="176" y="224"/>
                </a:cxn>
                <a:cxn ang="0">
                  <a:pos x="188" y="236"/>
                </a:cxn>
                <a:cxn ang="0">
                  <a:pos x="199" y="248"/>
                </a:cxn>
                <a:cxn ang="0">
                  <a:pos x="209" y="257"/>
                </a:cxn>
                <a:cxn ang="0">
                  <a:pos x="217" y="267"/>
                </a:cxn>
                <a:cxn ang="0">
                  <a:pos x="224" y="280"/>
                </a:cxn>
                <a:cxn ang="0">
                  <a:pos x="232" y="296"/>
                </a:cxn>
                <a:cxn ang="0">
                  <a:pos x="236" y="309"/>
                </a:cxn>
                <a:cxn ang="0">
                  <a:pos x="240" y="322"/>
                </a:cxn>
                <a:cxn ang="0">
                  <a:pos x="238" y="338"/>
                </a:cxn>
                <a:cxn ang="0">
                  <a:pos x="234" y="353"/>
                </a:cxn>
                <a:cxn ang="0">
                  <a:pos x="228" y="368"/>
                </a:cxn>
                <a:cxn ang="0">
                  <a:pos x="218" y="382"/>
                </a:cxn>
                <a:cxn ang="0">
                  <a:pos x="207" y="391"/>
                </a:cxn>
                <a:cxn ang="0">
                  <a:pos x="194" y="403"/>
                </a:cxn>
                <a:cxn ang="0">
                  <a:pos x="182" y="411"/>
                </a:cxn>
                <a:cxn ang="0">
                  <a:pos x="169" y="420"/>
                </a:cxn>
                <a:cxn ang="0">
                  <a:pos x="159" y="432"/>
                </a:cxn>
                <a:cxn ang="0">
                  <a:pos x="151" y="445"/>
                </a:cxn>
                <a:cxn ang="0">
                  <a:pos x="147" y="459"/>
                </a:cxn>
                <a:cxn ang="0">
                  <a:pos x="146" y="476"/>
                </a:cxn>
                <a:cxn ang="0">
                  <a:pos x="147" y="489"/>
                </a:cxn>
                <a:cxn ang="0">
                  <a:pos x="149" y="505"/>
                </a:cxn>
                <a:cxn ang="0">
                  <a:pos x="155" y="518"/>
                </a:cxn>
                <a:cxn ang="0">
                  <a:pos x="161" y="534"/>
                </a:cxn>
                <a:cxn ang="0">
                  <a:pos x="169" y="545"/>
                </a:cxn>
                <a:cxn ang="0">
                  <a:pos x="176" y="555"/>
                </a:cxn>
                <a:cxn ang="0">
                  <a:pos x="186" y="568"/>
                </a:cxn>
                <a:cxn ang="0">
                  <a:pos x="197" y="580"/>
                </a:cxn>
                <a:cxn ang="0">
                  <a:pos x="205" y="593"/>
                </a:cxn>
                <a:cxn ang="0">
                  <a:pos x="211" y="608"/>
                </a:cxn>
                <a:cxn ang="0">
                  <a:pos x="209" y="624"/>
                </a:cxn>
                <a:cxn ang="0">
                  <a:pos x="205" y="639"/>
                </a:cxn>
                <a:cxn ang="0">
                  <a:pos x="195" y="653"/>
                </a:cxn>
                <a:cxn ang="0">
                  <a:pos x="184" y="666"/>
                </a:cxn>
                <a:cxn ang="0">
                  <a:pos x="172" y="674"/>
                </a:cxn>
                <a:cxn ang="0">
                  <a:pos x="157" y="679"/>
                </a:cxn>
                <a:cxn ang="0">
                  <a:pos x="142" y="683"/>
                </a:cxn>
                <a:cxn ang="0">
                  <a:pos x="126" y="687"/>
                </a:cxn>
              </a:cxnLst>
              <a:rect l="0" t="0" r="r" b="b"/>
              <a:pathLst>
                <a:path w="240" h="687">
                  <a:moveTo>
                    <a:pt x="0" y="0"/>
                  </a:moveTo>
                  <a:lnTo>
                    <a:pt x="2" y="8"/>
                  </a:lnTo>
                  <a:lnTo>
                    <a:pt x="4" y="13"/>
                  </a:lnTo>
                  <a:lnTo>
                    <a:pt x="7" y="21"/>
                  </a:lnTo>
                  <a:lnTo>
                    <a:pt x="9" y="29"/>
                  </a:lnTo>
                  <a:lnTo>
                    <a:pt x="13" y="34"/>
                  </a:lnTo>
                  <a:lnTo>
                    <a:pt x="15" y="42"/>
                  </a:lnTo>
                  <a:lnTo>
                    <a:pt x="19" y="50"/>
                  </a:lnTo>
                  <a:lnTo>
                    <a:pt x="21" y="56"/>
                  </a:lnTo>
                  <a:lnTo>
                    <a:pt x="25" y="61"/>
                  </a:lnTo>
                  <a:lnTo>
                    <a:pt x="29" y="69"/>
                  </a:lnTo>
                  <a:lnTo>
                    <a:pt x="32" y="75"/>
                  </a:lnTo>
                  <a:lnTo>
                    <a:pt x="36" y="82"/>
                  </a:lnTo>
                  <a:lnTo>
                    <a:pt x="40" y="88"/>
                  </a:lnTo>
                  <a:lnTo>
                    <a:pt x="44" y="94"/>
                  </a:lnTo>
                  <a:lnTo>
                    <a:pt x="48" y="102"/>
                  </a:lnTo>
                  <a:lnTo>
                    <a:pt x="53" y="107"/>
                  </a:lnTo>
                  <a:lnTo>
                    <a:pt x="57" y="113"/>
                  </a:lnTo>
                  <a:lnTo>
                    <a:pt x="63" y="119"/>
                  </a:lnTo>
                  <a:lnTo>
                    <a:pt x="67" y="125"/>
                  </a:lnTo>
                  <a:lnTo>
                    <a:pt x="73" y="130"/>
                  </a:lnTo>
                  <a:lnTo>
                    <a:pt x="78" y="136"/>
                  </a:lnTo>
                  <a:lnTo>
                    <a:pt x="82" y="142"/>
                  </a:lnTo>
                  <a:lnTo>
                    <a:pt x="90" y="148"/>
                  </a:lnTo>
                  <a:lnTo>
                    <a:pt x="94" y="153"/>
                  </a:lnTo>
                  <a:lnTo>
                    <a:pt x="100" y="159"/>
                  </a:lnTo>
                  <a:lnTo>
                    <a:pt x="105" y="165"/>
                  </a:lnTo>
                  <a:lnTo>
                    <a:pt x="107" y="165"/>
                  </a:lnTo>
                  <a:lnTo>
                    <a:pt x="113" y="171"/>
                  </a:lnTo>
                  <a:lnTo>
                    <a:pt x="119" y="177"/>
                  </a:lnTo>
                  <a:lnTo>
                    <a:pt x="124" y="180"/>
                  </a:lnTo>
                  <a:lnTo>
                    <a:pt x="130" y="186"/>
                  </a:lnTo>
                  <a:lnTo>
                    <a:pt x="136" y="190"/>
                  </a:lnTo>
                  <a:lnTo>
                    <a:pt x="142" y="196"/>
                  </a:lnTo>
                  <a:lnTo>
                    <a:pt x="149" y="200"/>
                  </a:lnTo>
                  <a:lnTo>
                    <a:pt x="153" y="205"/>
                  </a:lnTo>
                  <a:lnTo>
                    <a:pt x="161" y="209"/>
                  </a:lnTo>
                  <a:lnTo>
                    <a:pt x="165" y="215"/>
                  </a:lnTo>
                  <a:lnTo>
                    <a:pt x="172" y="221"/>
                  </a:lnTo>
                  <a:lnTo>
                    <a:pt x="176" y="224"/>
                  </a:lnTo>
                  <a:lnTo>
                    <a:pt x="182" y="230"/>
                  </a:lnTo>
                  <a:lnTo>
                    <a:pt x="188" y="236"/>
                  </a:lnTo>
                  <a:lnTo>
                    <a:pt x="194" y="242"/>
                  </a:lnTo>
                  <a:lnTo>
                    <a:pt x="199" y="248"/>
                  </a:lnTo>
                  <a:lnTo>
                    <a:pt x="205" y="251"/>
                  </a:lnTo>
                  <a:lnTo>
                    <a:pt x="209" y="257"/>
                  </a:lnTo>
                  <a:lnTo>
                    <a:pt x="211" y="261"/>
                  </a:lnTo>
                  <a:lnTo>
                    <a:pt x="217" y="267"/>
                  </a:lnTo>
                  <a:lnTo>
                    <a:pt x="220" y="274"/>
                  </a:lnTo>
                  <a:lnTo>
                    <a:pt x="224" y="280"/>
                  </a:lnTo>
                  <a:lnTo>
                    <a:pt x="228" y="288"/>
                  </a:lnTo>
                  <a:lnTo>
                    <a:pt x="232" y="296"/>
                  </a:lnTo>
                  <a:lnTo>
                    <a:pt x="236" y="301"/>
                  </a:lnTo>
                  <a:lnTo>
                    <a:pt x="236" y="309"/>
                  </a:lnTo>
                  <a:lnTo>
                    <a:pt x="238" y="315"/>
                  </a:lnTo>
                  <a:lnTo>
                    <a:pt x="240" y="322"/>
                  </a:lnTo>
                  <a:lnTo>
                    <a:pt x="240" y="330"/>
                  </a:lnTo>
                  <a:lnTo>
                    <a:pt x="238" y="338"/>
                  </a:lnTo>
                  <a:lnTo>
                    <a:pt x="236" y="347"/>
                  </a:lnTo>
                  <a:lnTo>
                    <a:pt x="234" y="353"/>
                  </a:lnTo>
                  <a:lnTo>
                    <a:pt x="230" y="361"/>
                  </a:lnTo>
                  <a:lnTo>
                    <a:pt x="228" y="368"/>
                  </a:lnTo>
                  <a:lnTo>
                    <a:pt x="222" y="374"/>
                  </a:lnTo>
                  <a:lnTo>
                    <a:pt x="218" y="382"/>
                  </a:lnTo>
                  <a:lnTo>
                    <a:pt x="213" y="388"/>
                  </a:lnTo>
                  <a:lnTo>
                    <a:pt x="207" y="391"/>
                  </a:lnTo>
                  <a:lnTo>
                    <a:pt x="201" y="397"/>
                  </a:lnTo>
                  <a:lnTo>
                    <a:pt x="194" y="403"/>
                  </a:lnTo>
                  <a:lnTo>
                    <a:pt x="188" y="407"/>
                  </a:lnTo>
                  <a:lnTo>
                    <a:pt x="182" y="411"/>
                  </a:lnTo>
                  <a:lnTo>
                    <a:pt x="176" y="416"/>
                  </a:lnTo>
                  <a:lnTo>
                    <a:pt x="169" y="420"/>
                  </a:lnTo>
                  <a:lnTo>
                    <a:pt x="165" y="426"/>
                  </a:lnTo>
                  <a:lnTo>
                    <a:pt x="159" y="432"/>
                  </a:lnTo>
                  <a:lnTo>
                    <a:pt x="153" y="438"/>
                  </a:lnTo>
                  <a:lnTo>
                    <a:pt x="151" y="445"/>
                  </a:lnTo>
                  <a:lnTo>
                    <a:pt x="149" y="451"/>
                  </a:lnTo>
                  <a:lnTo>
                    <a:pt x="147" y="459"/>
                  </a:lnTo>
                  <a:lnTo>
                    <a:pt x="147" y="466"/>
                  </a:lnTo>
                  <a:lnTo>
                    <a:pt x="146" y="476"/>
                  </a:lnTo>
                  <a:lnTo>
                    <a:pt x="147" y="482"/>
                  </a:lnTo>
                  <a:lnTo>
                    <a:pt x="147" y="489"/>
                  </a:lnTo>
                  <a:lnTo>
                    <a:pt x="149" y="497"/>
                  </a:lnTo>
                  <a:lnTo>
                    <a:pt x="149" y="505"/>
                  </a:lnTo>
                  <a:lnTo>
                    <a:pt x="153" y="510"/>
                  </a:lnTo>
                  <a:lnTo>
                    <a:pt x="155" y="518"/>
                  </a:lnTo>
                  <a:lnTo>
                    <a:pt x="157" y="526"/>
                  </a:lnTo>
                  <a:lnTo>
                    <a:pt x="161" y="534"/>
                  </a:lnTo>
                  <a:lnTo>
                    <a:pt x="165" y="539"/>
                  </a:lnTo>
                  <a:lnTo>
                    <a:pt x="169" y="545"/>
                  </a:lnTo>
                  <a:lnTo>
                    <a:pt x="172" y="549"/>
                  </a:lnTo>
                  <a:lnTo>
                    <a:pt x="176" y="555"/>
                  </a:lnTo>
                  <a:lnTo>
                    <a:pt x="182" y="562"/>
                  </a:lnTo>
                  <a:lnTo>
                    <a:pt x="186" y="568"/>
                  </a:lnTo>
                  <a:lnTo>
                    <a:pt x="192" y="574"/>
                  </a:lnTo>
                  <a:lnTo>
                    <a:pt x="197" y="580"/>
                  </a:lnTo>
                  <a:lnTo>
                    <a:pt x="201" y="585"/>
                  </a:lnTo>
                  <a:lnTo>
                    <a:pt x="205" y="593"/>
                  </a:lnTo>
                  <a:lnTo>
                    <a:pt x="209" y="599"/>
                  </a:lnTo>
                  <a:lnTo>
                    <a:pt x="211" y="608"/>
                  </a:lnTo>
                  <a:lnTo>
                    <a:pt x="211" y="616"/>
                  </a:lnTo>
                  <a:lnTo>
                    <a:pt x="209" y="624"/>
                  </a:lnTo>
                  <a:lnTo>
                    <a:pt x="207" y="631"/>
                  </a:lnTo>
                  <a:lnTo>
                    <a:pt x="205" y="639"/>
                  </a:lnTo>
                  <a:lnTo>
                    <a:pt x="201" y="645"/>
                  </a:lnTo>
                  <a:lnTo>
                    <a:pt x="195" y="653"/>
                  </a:lnTo>
                  <a:lnTo>
                    <a:pt x="192" y="658"/>
                  </a:lnTo>
                  <a:lnTo>
                    <a:pt x="184" y="666"/>
                  </a:lnTo>
                  <a:lnTo>
                    <a:pt x="178" y="670"/>
                  </a:lnTo>
                  <a:lnTo>
                    <a:pt x="172" y="674"/>
                  </a:lnTo>
                  <a:lnTo>
                    <a:pt x="165" y="677"/>
                  </a:lnTo>
                  <a:lnTo>
                    <a:pt x="157" y="679"/>
                  </a:lnTo>
                  <a:lnTo>
                    <a:pt x="149" y="681"/>
                  </a:lnTo>
                  <a:lnTo>
                    <a:pt x="142" y="683"/>
                  </a:lnTo>
                  <a:lnTo>
                    <a:pt x="134" y="685"/>
                  </a:lnTo>
                  <a:lnTo>
                    <a:pt x="126" y="687"/>
                  </a:lnTo>
                </a:path>
              </a:pathLst>
            </a:custGeom>
            <a:noFill/>
            <a:ln w="19050" cmpd="sng">
              <a:solidFill>
                <a:srgbClr val="000000"/>
              </a:solidFill>
              <a:prstDash val="solid"/>
              <a:round/>
              <a:headEnd/>
              <a:tailEnd/>
            </a:ln>
          </p:spPr>
          <p:txBody>
            <a:bodyPr/>
            <a:lstStyle/>
            <a:p>
              <a:endParaRPr lang="el-GR"/>
            </a:p>
          </p:txBody>
        </p:sp>
        <p:sp>
          <p:nvSpPr>
            <p:cNvPr id="129035" name="Freeform 11"/>
            <p:cNvSpPr>
              <a:spLocks/>
            </p:cNvSpPr>
            <p:nvPr/>
          </p:nvSpPr>
          <p:spPr bwMode="auto">
            <a:xfrm>
              <a:off x="6316" y="1063"/>
              <a:ext cx="324" cy="446"/>
            </a:xfrm>
            <a:custGeom>
              <a:avLst/>
              <a:gdLst/>
              <a:ahLst/>
              <a:cxnLst>
                <a:cxn ang="0">
                  <a:pos x="274" y="2"/>
                </a:cxn>
                <a:cxn ang="0">
                  <a:pos x="288" y="10"/>
                </a:cxn>
                <a:cxn ang="0">
                  <a:pos x="301" y="18"/>
                </a:cxn>
                <a:cxn ang="0">
                  <a:pos x="311" y="29"/>
                </a:cxn>
                <a:cxn ang="0">
                  <a:pos x="318" y="43"/>
                </a:cxn>
                <a:cxn ang="0">
                  <a:pos x="322" y="58"/>
                </a:cxn>
                <a:cxn ang="0">
                  <a:pos x="322" y="75"/>
                </a:cxn>
                <a:cxn ang="0">
                  <a:pos x="320" y="91"/>
                </a:cxn>
                <a:cxn ang="0">
                  <a:pos x="312" y="106"/>
                </a:cxn>
                <a:cxn ang="0">
                  <a:pos x="303" y="117"/>
                </a:cxn>
                <a:cxn ang="0">
                  <a:pos x="293" y="123"/>
                </a:cxn>
                <a:cxn ang="0">
                  <a:pos x="278" y="129"/>
                </a:cxn>
                <a:cxn ang="0">
                  <a:pos x="263" y="133"/>
                </a:cxn>
                <a:cxn ang="0">
                  <a:pos x="247" y="137"/>
                </a:cxn>
                <a:cxn ang="0">
                  <a:pos x="232" y="139"/>
                </a:cxn>
                <a:cxn ang="0">
                  <a:pos x="217" y="144"/>
                </a:cxn>
                <a:cxn ang="0">
                  <a:pos x="209" y="152"/>
                </a:cxn>
                <a:cxn ang="0">
                  <a:pos x="201" y="163"/>
                </a:cxn>
                <a:cxn ang="0">
                  <a:pos x="195" y="179"/>
                </a:cxn>
                <a:cxn ang="0">
                  <a:pos x="194" y="196"/>
                </a:cxn>
                <a:cxn ang="0">
                  <a:pos x="194" y="211"/>
                </a:cxn>
                <a:cxn ang="0">
                  <a:pos x="192" y="227"/>
                </a:cxn>
                <a:cxn ang="0">
                  <a:pos x="192" y="236"/>
                </a:cxn>
                <a:cxn ang="0">
                  <a:pos x="190" y="252"/>
                </a:cxn>
                <a:cxn ang="0">
                  <a:pos x="188" y="269"/>
                </a:cxn>
                <a:cxn ang="0">
                  <a:pos x="184" y="284"/>
                </a:cxn>
                <a:cxn ang="0">
                  <a:pos x="180" y="300"/>
                </a:cxn>
                <a:cxn ang="0">
                  <a:pos x="176" y="315"/>
                </a:cxn>
                <a:cxn ang="0">
                  <a:pos x="171" y="329"/>
                </a:cxn>
                <a:cxn ang="0">
                  <a:pos x="163" y="342"/>
                </a:cxn>
                <a:cxn ang="0">
                  <a:pos x="157" y="355"/>
                </a:cxn>
                <a:cxn ang="0">
                  <a:pos x="146" y="369"/>
                </a:cxn>
                <a:cxn ang="0">
                  <a:pos x="136" y="380"/>
                </a:cxn>
                <a:cxn ang="0">
                  <a:pos x="126" y="390"/>
                </a:cxn>
                <a:cxn ang="0">
                  <a:pos x="113" y="398"/>
                </a:cxn>
                <a:cxn ang="0">
                  <a:pos x="101" y="407"/>
                </a:cxn>
                <a:cxn ang="0">
                  <a:pos x="88" y="413"/>
                </a:cxn>
                <a:cxn ang="0">
                  <a:pos x="73" y="421"/>
                </a:cxn>
                <a:cxn ang="0">
                  <a:pos x="59" y="426"/>
                </a:cxn>
                <a:cxn ang="0">
                  <a:pos x="44" y="432"/>
                </a:cxn>
                <a:cxn ang="0">
                  <a:pos x="29" y="438"/>
                </a:cxn>
                <a:cxn ang="0">
                  <a:pos x="13" y="442"/>
                </a:cxn>
                <a:cxn ang="0">
                  <a:pos x="0" y="446"/>
                </a:cxn>
              </a:cxnLst>
              <a:rect l="0" t="0" r="r" b="b"/>
              <a:pathLst>
                <a:path w="324" h="446">
                  <a:moveTo>
                    <a:pt x="266" y="0"/>
                  </a:moveTo>
                  <a:lnTo>
                    <a:pt x="274" y="2"/>
                  </a:lnTo>
                  <a:lnTo>
                    <a:pt x="280" y="6"/>
                  </a:lnTo>
                  <a:lnTo>
                    <a:pt x="288" y="10"/>
                  </a:lnTo>
                  <a:lnTo>
                    <a:pt x="295" y="14"/>
                  </a:lnTo>
                  <a:lnTo>
                    <a:pt x="301" y="18"/>
                  </a:lnTo>
                  <a:lnTo>
                    <a:pt x="307" y="23"/>
                  </a:lnTo>
                  <a:lnTo>
                    <a:pt x="311" y="29"/>
                  </a:lnTo>
                  <a:lnTo>
                    <a:pt x="314" y="35"/>
                  </a:lnTo>
                  <a:lnTo>
                    <a:pt x="318" y="43"/>
                  </a:lnTo>
                  <a:lnTo>
                    <a:pt x="322" y="50"/>
                  </a:lnTo>
                  <a:lnTo>
                    <a:pt x="322" y="58"/>
                  </a:lnTo>
                  <a:lnTo>
                    <a:pt x="324" y="67"/>
                  </a:lnTo>
                  <a:lnTo>
                    <a:pt x="322" y="75"/>
                  </a:lnTo>
                  <a:lnTo>
                    <a:pt x="322" y="83"/>
                  </a:lnTo>
                  <a:lnTo>
                    <a:pt x="320" y="91"/>
                  </a:lnTo>
                  <a:lnTo>
                    <a:pt x="316" y="98"/>
                  </a:lnTo>
                  <a:lnTo>
                    <a:pt x="312" y="106"/>
                  </a:lnTo>
                  <a:lnTo>
                    <a:pt x="309" y="112"/>
                  </a:lnTo>
                  <a:lnTo>
                    <a:pt x="303" y="117"/>
                  </a:lnTo>
                  <a:lnTo>
                    <a:pt x="299" y="119"/>
                  </a:lnTo>
                  <a:lnTo>
                    <a:pt x="293" y="123"/>
                  </a:lnTo>
                  <a:lnTo>
                    <a:pt x="286" y="127"/>
                  </a:lnTo>
                  <a:lnTo>
                    <a:pt x="278" y="129"/>
                  </a:lnTo>
                  <a:lnTo>
                    <a:pt x="270" y="131"/>
                  </a:lnTo>
                  <a:lnTo>
                    <a:pt x="263" y="133"/>
                  </a:lnTo>
                  <a:lnTo>
                    <a:pt x="255" y="135"/>
                  </a:lnTo>
                  <a:lnTo>
                    <a:pt x="247" y="137"/>
                  </a:lnTo>
                  <a:lnTo>
                    <a:pt x="240" y="137"/>
                  </a:lnTo>
                  <a:lnTo>
                    <a:pt x="232" y="139"/>
                  </a:lnTo>
                  <a:lnTo>
                    <a:pt x="224" y="142"/>
                  </a:lnTo>
                  <a:lnTo>
                    <a:pt x="217" y="144"/>
                  </a:lnTo>
                  <a:lnTo>
                    <a:pt x="213" y="148"/>
                  </a:lnTo>
                  <a:lnTo>
                    <a:pt x="209" y="152"/>
                  </a:lnTo>
                  <a:lnTo>
                    <a:pt x="205" y="158"/>
                  </a:lnTo>
                  <a:lnTo>
                    <a:pt x="201" y="163"/>
                  </a:lnTo>
                  <a:lnTo>
                    <a:pt x="199" y="171"/>
                  </a:lnTo>
                  <a:lnTo>
                    <a:pt x="195" y="179"/>
                  </a:lnTo>
                  <a:lnTo>
                    <a:pt x="195" y="188"/>
                  </a:lnTo>
                  <a:lnTo>
                    <a:pt x="194" y="196"/>
                  </a:lnTo>
                  <a:lnTo>
                    <a:pt x="194" y="204"/>
                  </a:lnTo>
                  <a:lnTo>
                    <a:pt x="194" y="211"/>
                  </a:lnTo>
                  <a:lnTo>
                    <a:pt x="192" y="219"/>
                  </a:lnTo>
                  <a:lnTo>
                    <a:pt x="192" y="227"/>
                  </a:lnTo>
                  <a:lnTo>
                    <a:pt x="192" y="234"/>
                  </a:lnTo>
                  <a:lnTo>
                    <a:pt x="192" y="236"/>
                  </a:lnTo>
                  <a:lnTo>
                    <a:pt x="190" y="244"/>
                  </a:lnTo>
                  <a:lnTo>
                    <a:pt x="190" y="252"/>
                  </a:lnTo>
                  <a:lnTo>
                    <a:pt x="188" y="259"/>
                  </a:lnTo>
                  <a:lnTo>
                    <a:pt x="188" y="269"/>
                  </a:lnTo>
                  <a:lnTo>
                    <a:pt x="186" y="277"/>
                  </a:lnTo>
                  <a:lnTo>
                    <a:pt x="184" y="284"/>
                  </a:lnTo>
                  <a:lnTo>
                    <a:pt x="182" y="292"/>
                  </a:lnTo>
                  <a:lnTo>
                    <a:pt x="180" y="300"/>
                  </a:lnTo>
                  <a:lnTo>
                    <a:pt x="178" y="307"/>
                  </a:lnTo>
                  <a:lnTo>
                    <a:pt x="176" y="315"/>
                  </a:lnTo>
                  <a:lnTo>
                    <a:pt x="172" y="323"/>
                  </a:lnTo>
                  <a:lnTo>
                    <a:pt x="171" y="329"/>
                  </a:lnTo>
                  <a:lnTo>
                    <a:pt x="167" y="336"/>
                  </a:lnTo>
                  <a:lnTo>
                    <a:pt x="163" y="342"/>
                  </a:lnTo>
                  <a:lnTo>
                    <a:pt x="161" y="350"/>
                  </a:lnTo>
                  <a:lnTo>
                    <a:pt x="157" y="355"/>
                  </a:lnTo>
                  <a:lnTo>
                    <a:pt x="151" y="361"/>
                  </a:lnTo>
                  <a:lnTo>
                    <a:pt x="146" y="369"/>
                  </a:lnTo>
                  <a:lnTo>
                    <a:pt x="142" y="375"/>
                  </a:lnTo>
                  <a:lnTo>
                    <a:pt x="136" y="380"/>
                  </a:lnTo>
                  <a:lnTo>
                    <a:pt x="130" y="386"/>
                  </a:lnTo>
                  <a:lnTo>
                    <a:pt x="126" y="390"/>
                  </a:lnTo>
                  <a:lnTo>
                    <a:pt x="121" y="394"/>
                  </a:lnTo>
                  <a:lnTo>
                    <a:pt x="113" y="398"/>
                  </a:lnTo>
                  <a:lnTo>
                    <a:pt x="107" y="403"/>
                  </a:lnTo>
                  <a:lnTo>
                    <a:pt x="101" y="407"/>
                  </a:lnTo>
                  <a:lnTo>
                    <a:pt x="94" y="411"/>
                  </a:lnTo>
                  <a:lnTo>
                    <a:pt x="88" y="413"/>
                  </a:lnTo>
                  <a:lnTo>
                    <a:pt x="80" y="417"/>
                  </a:lnTo>
                  <a:lnTo>
                    <a:pt x="73" y="421"/>
                  </a:lnTo>
                  <a:lnTo>
                    <a:pt x="67" y="423"/>
                  </a:lnTo>
                  <a:lnTo>
                    <a:pt x="59" y="426"/>
                  </a:lnTo>
                  <a:lnTo>
                    <a:pt x="52" y="428"/>
                  </a:lnTo>
                  <a:lnTo>
                    <a:pt x="44" y="432"/>
                  </a:lnTo>
                  <a:lnTo>
                    <a:pt x="36" y="434"/>
                  </a:lnTo>
                  <a:lnTo>
                    <a:pt x="29" y="438"/>
                  </a:lnTo>
                  <a:lnTo>
                    <a:pt x="21" y="440"/>
                  </a:lnTo>
                  <a:lnTo>
                    <a:pt x="13" y="442"/>
                  </a:lnTo>
                  <a:lnTo>
                    <a:pt x="5" y="446"/>
                  </a:lnTo>
                  <a:lnTo>
                    <a:pt x="0" y="446"/>
                  </a:lnTo>
                  <a:lnTo>
                    <a:pt x="0" y="446"/>
                  </a:lnTo>
                </a:path>
              </a:pathLst>
            </a:custGeom>
            <a:noFill/>
            <a:ln w="19050" cmpd="sng">
              <a:solidFill>
                <a:srgbClr val="000000"/>
              </a:solidFill>
              <a:prstDash val="solid"/>
              <a:round/>
              <a:headEnd/>
              <a:tailEnd/>
            </a:ln>
          </p:spPr>
          <p:txBody>
            <a:bodyPr/>
            <a:lstStyle/>
            <a:p>
              <a:endParaRPr lang="el-GR"/>
            </a:p>
          </p:txBody>
        </p:sp>
      </p:grpSp>
      <p:sp>
        <p:nvSpPr>
          <p:cNvPr id="129038" name="Line 14"/>
          <p:cNvSpPr>
            <a:spLocks noChangeShapeType="1"/>
          </p:cNvSpPr>
          <p:nvPr/>
        </p:nvSpPr>
        <p:spPr bwMode="auto">
          <a:xfrm flipH="1" flipV="1">
            <a:off x="4351338" y="4678363"/>
            <a:ext cx="109537" cy="1031875"/>
          </a:xfrm>
          <a:prstGeom prst="line">
            <a:avLst/>
          </a:prstGeom>
          <a:noFill/>
          <a:ln w="38100">
            <a:solidFill>
              <a:srgbClr val="FF6600"/>
            </a:solidFill>
            <a:round/>
            <a:headEnd/>
            <a:tailEnd/>
          </a:ln>
          <a:effectLst/>
        </p:spPr>
        <p:txBody>
          <a:bodyPr/>
          <a:lstStyle/>
          <a:p>
            <a:endParaRPr lang="el-GR"/>
          </a:p>
        </p:txBody>
      </p:sp>
      <p:sp>
        <p:nvSpPr>
          <p:cNvPr id="129040" name="Line 16"/>
          <p:cNvSpPr>
            <a:spLocks noChangeShapeType="1"/>
          </p:cNvSpPr>
          <p:nvPr/>
        </p:nvSpPr>
        <p:spPr bwMode="auto">
          <a:xfrm>
            <a:off x="4352925" y="4681538"/>
            <a:ext cx="871538" cy="0"/>
          </a:xfrm>
          <a:prstGeom prst="line">
            <a:avLst/>
          </a:prstGeom>
          <a:noFill/>
          <a:ln w="28575">
            <a:solidFill>
              <a:srgbClr val="244890"/>
            </a:solidFill>
            <a:prstDash val="dash"/>
            <a:round/>
            <a:headEnd/>
            <a:tailEnd/>
          </a:ln>
          <a:effectLst/>
        </p:spPr>
        <p:txBody>
          <a:bodyPr/>
          <a:lstStyle/>
          <a:p>
            <a:endParaRPr lang="el-GR"/>
          </a:p>
        </p:txBody>
      </p:sp>
      <p:sp>
        <p:nvSpPr>
          <p:cNvPr id="129041" name="Line 17"/>
          <p:cNvSpPr>
            <a:spLocks noChangeShapeType="1"/>
          </p:cNvSpPr>
          <p:nvPr/>
        </p:nvSpPr>
        <p:spPr bwMode="auto">
          <a:xfrm flipH="1">
            <a:off x="6203950" y="3125788"/>
            <a:ext cx="836613" cy="315912"/>
          </a:xfrm>
          <a:prstGeom prst="line">
            <a:avLst/>
          </a:prstGeom>
          <a:noFill/>
          <a:ln w="38100">
            <a:solidFill>
              <a:srgbClr val="FF6600"/>
            </a:solidFill>
            <a:round/>
            <a:headEnd/>
            <a:tailEnd/>
          </a:ln>
          <a:effectLst/>
        </p:spPr>
        <p:txBody>
          <a:bodyPr/>
          <a:lstStyle/>
          <a:p>
            <a:endParaRPr lang="el-GR"/>
          </a:p>
        </p:txBody>
      </p:sp>
      <p:sp>
        <p:nvSpPr>
          <p:cNvPr id="129042" name="Line 18"/>
          <p:cNvSpPr>
            <a:spLocks noChangeShapeType="1"/>
          </p:cNvSpPr>
          <p:nvPr/>
        </p:nvSpPr>
        <p:spPr bwMode="auto">
          <a:xfrm flipV="1">
            <a:off x="6111875" y="3436938"/>
            <a:ext cx="95250" cy="1031875"/>
          </a:xfrm>
          <a:prstGeom prst="line">
            <a:avLst/>
          </a:prstGeom>
          <a:noFill/>
          <a:ln w="38100">
            <a:solidFill>
              <a:srgbClr val="FF6600"/>
            </a:solidFill>
            <a:round/>
            <a:headEnd/>
            <a:tailEnd/>
          </a:ln>
          <a:effectLst/>
        </p:spPr>
        <p:txBody>
          <a:bodyPr/>
          <a:lstStyle/>
          <a:p>
            <a:endParaRPr lang="el-GR"/>
          </a:p>
        </p:txBody>
      </p:sp>
      <p:sp>
        <p:nvSpPr>
          <p:cNvPr id="129043" name="Line 19"/>
          <p:cNvSpPr>
            <a:spLocks noChangeShapeType="1"/>
          </p:cNvSpPr>
          <p:nvPr/>
        </p:nvSpPr>
        <p:spPr bwMode="auto">
          <a:xfrm>
            <a:off x="6208713" y="3440113"/>
            <a:ext cx="871537" cy="0"/>
          </a:xfrm>
          <a:prstGeom prst="line">
            <a:avLst/>
          </a:prstGeom>
          <a:noFill/>
          <a:ln w="28575">
            <a:solidFill>
              <a:srgbClr val="244890"/>
            </a:solidFill>
            <a:prstDash val="dash"/>
            <a:round/>
            <a:headEnd/>
            <a:tailEnd/>
          </a:ln>
          <a:effectLst/>
        </p:spPr>
        <p:txBody>
          <a:bodyPr/>
          <a:lstStyle/>
          <a:p>
            <a:endParaRPr lang="el-GR"/>
          </a:p>
        </p:txBody>
      </p:sp>
      <p:sp>
        <p:nvSpPr>
          <p:cNvPr id="129044" name="Line 20"/>
          <p:cNvSpPr>
            <a:spLocks noChangeShapeType="1"/>
          </p:cNvSpPr>
          <p:nvPr/>
        </p:nvSpPr>
        <p:spPr bwMode="auto">
          <a:xfrm flipH="1">
            <a:off x="8104188" y="2698750"/>
            <a:ext cx="779462" cy="506413"/>
          </a:xfrm>
          <a:prstGeom prst="line">
            <a:avLst/>
          </a:prstGeom>
          <a:noFill/>
          <a:ln w="38100">
            <a:solidFill>
              <a:srgbClr val="FF6600"/>
            </a:solidFill>
            <a:round/>
            <a:headEnd/>
            <a:tailEnd/>
          </a:ln>
          <a:effectLst/>
        </p:spPr>
        <p:txBody>
          <a:bodyPr/>
          <a:lstStyle/>
          <a:p>
            <a:endParaRPr lang="el-GR"/>
          </a:p>
        </p:txBody>
      </p:sp>
      <p:sp>
        <p:nvSpPr>
          <p:cNvPr id="129045" name="Line 21"/>
          <p:cNvSpPr>
            <a:spLocks noChangeShapeType="1"/>
          </p:cNvSpPr>
          <p:nvPr/>
        </p:nvSpPr>
        <p:spPr bwMode="auto">
          <a:xfrm flipH="1" flipV="1">
            <a:off x="8107363" y="3200400"/>
            <a:ext cx="314325" cy="965200"/>
          </a:xfrm>
          <a:prstGeom prst="line">
            <a:avLst/>
          </a:prstGeom>
          <a:noFill/>
          <a:ln w="38100">
            <a:solidFill>
              <a:srgbClr val="FF6600"/>
            </a:solidFill>
            <a:round/>
            <a:headEnd/>
            <a:tailEnd/>
          </a:ln>
          <a:effectLst/>
        </p:spPr>
        <p:txBody>
          <a:bodyPr/>
          <a:lstStyle/>
          <a:p>
            <a:endParaRPr lang="el-GR"/>
          </a:p>
        </p:txBody>
      </p:sp>
      <p:sp>
        <p:nvSpPr>
          <p:cNvPr id="129046" name="Line 22"/>
          <p:cNvSpPr>
            <a:spLocks noChangeShapeType="1"/>
          </p:cNvSpPr>
          <p:nvPr/>
        </p:nvSpPr>
        <p:spPr bwMode="auto">
          <a:xfrm>
            <a:off x="8108950" y="3203575"/>
            <a:ext cx="871538" cy="0"/>
          </a:xfrm>
          <a:prstGeom prst="line">
            <a:avLst/>
          </a:prstGeom>
          <a:noFill/>
          <a:ln w="28575">
            <a:solidFill>
              <a:srgbClr val="244890"/>
            </a:solidFill>
            <a:prstDash val="dash"/>
            <a:round/>
            <a:headEnd/>
            <a:tailEnd/>
          </a:ln>
          <a:effectLst/>
        </p:spPr>
        <p:txBody>
          <a:bodyPr/>
          <a:lstStyle/>
          <a:p>
            <a:endParaRPr lang="el-G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p:txBody>
          <a:bodyPr/>
          <a:lstStyle/>
          <a:p>
            <a:r>
              <a:rPr lang="el-GR"/>
              <a:t>Πλάγια όψη - χείλη</a:t>
            </a:r>
          </a:p>
        </p:txBody>
      </p:sp>
      <p:sp>
        <p:nvSpPr>
          <p:cNvPr id="131075" name="Text Box 3"/>
          <p:cNvSpPr txBox="1">
            <a:spLocks noChangeArrowheads="1"/>
          </p:cNvSpPr>
          <p:nvPr/>
        </p:nvSpPr>
        <p:spPr bwMode="auto">
          <a:xfrm>
            <a:off x="5300663" y="5287963"/>
            <a:ext cx="3498850" cy="457200"/>
          </a:xfrm>
          <a:prstGeom prst="rect">
            <a:avLst/>
          </a:prstGeom>
          <a:noFill/>
          <a:ln w="9525">
            <a:noFill/>
            <a:miter lim="800000"/>
            <a:headEnd/>
            <a:tailEnd/>
          </a:ln>
          <a:effectLst/>
        </p:spPr>
        <p:txBody>
          <a:bodyPr>
            <a:spAutoFit/>
          </a:bodyPr>
          <a:lstStyle/>
          <a:p>
            <a:pPr marL="263525" indent="-263525"/>
            <a:r>
              <a:rPr lang="el-GR"/>
              <a:t>Γενειοχειλική αύλακα</a:t>
            </a:r>
          </a:p>
        </p:txBody>
      </p:sp>
      <p:pic>
        <p:nvPicPr>
          <p:cNvPr id="131076" name="Picture 4"/>
          <p:cNvPicPr>
            <a:picLocks noChangeAspect="1" noChangeArrowheads="1"/>
          </p:cNvPicPr>
          <p:nvPr/>
        </p:nvPicPr>
        <p:blipFill>
          <a:blip r:embed="rId3" cstate="screen"/>
          <a:srcRect/>
          <a:stretch>
            <a:fillRect/>
          </a:stretch>
        </p:blipFill>
        <p:spPr bwMode="auto">
          <a:xfrm>
            <a:off x="400050" y="1736725"/>
            <a:ext cx="4859338" cy="4867275"/>
          </a:xfrm>
          <a:prstGeom prst="rect">
            <a:avLst/>
          </a:prstGeom>
          <a:noFill/>
        </p:spPr>
      </p:pic>
      <p:sp>
        <p:nvSpPr>
          <p:cNvPr id="131092" name="AutoShape 20"/>
          <p:cNvSpPr>
            <a:spLocks noChangeArrowheads="1"/>
          </p:cNvSpPr>
          <p:nvPr/>
        </p:nvSpPr>
        <p:spPr bwMode="auto">
          <a:xfrm>
            <a:off x="4194175" y="5435600"/>
            <a:ext cx="714375" cy="212725"/>
          </a:xfrm>
          <a:prstGeom prst="leftArrow">
            <a:avLst>
              <a:gd name="adj1" fmla="val 50000"/>
              <a:gd name="adj2" fmla="val 83955"/>
            </a:avLst>
          </a:prstGeom>
          <a:solidFill>
            <a:schemeClr val="accent1"/>
          </a:solidFill>
          <a:ln w="9525">
            <a:solidFill>
              <a:schemeClr val="tx1"/>
            </a:solidFill>
            <a:miter lim="800000"/>
            <a:headEnd/>
            <a:tailEnd/>
          </a:ln>
          <a:effectLst/>
        </p:spPr>
        <p:txBody>
          <a:bodyPr wrap="none" anchor="ctr"/>
          <a:lstStyle/>
          <a:p>
            <a:endParaRPr lang="el-G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l-GR"/>
              <a:t>Ομορφιά - ελκυστικότητα</a:t>
            </a:r>
          </a:p>
        </p:txBody>
      </p:sp>
      <p:sp>
        <p:nvSpPr>
          <p:cNvPr id="12291" name="Rectangle 3"/>
          <p:cNvSpPr>
            <a:spLocks noGrp="1" noChangeArrowheads="1"/>
          </p:cNvSpPr>
          <p:nvPr>
            <p:ph type="body" idx="1"/>
          </p:nvPr>
        </p:nvSpPr>
        <p:spPr/>
        <p:txBody>
          <a:bodyPr/>
          <a:lstStyle/>
          <a:p>
            <a:r>
              <a:rPr lang="el-GR" sz="2800"/>
              <a:t>Παράγοντες που έχουν συσχετιστεί με ελκυστικότητα:</a:t>
            </a:r>
          </a:p>
          <a:p>
            <a:pPr lvl="1"/>
            <a:r>
              <a:rPr lang="el-GR" sz="2400"/>
              <a:t>Μέσος όρος σχήματος</a:t>
            </a:r>
          </a:p>
          <a:p>
            <a:pPr lvl="1"/>
            <a:r>
              <a:rPr lang="el-GR" sz="2400"/>
              <a:t>Συμμετρία</a:t>
            </a:r>
          </a:p>
          <a:p>
            <a:pPr lvl="1"/>
            <a:r>
              <a:rPr lang="el-GR" sz="2400"/>
              <a:t>Νεοτενία (τάση προς νεότητα)</a:t>
            </a:r>
          </a:p>
          <a:p>
            <a:pPr lvl="1"/>
            <a:r>
              <a:rPr lang="el-GR" sz="2400"/>
              <a:t>Διμορφισμός φύλου</a:t>
            </a:r>
          </a:p>
          <a:p>
            <a:pPr lvl="1"/>
            <a:r>
              <a:rPr lang="el-GR" sz="2400"/>
              <a:t>(υφή δέρματος, κόρη ματιού, …)</a:t>
            </a:r>
            <a:endParaRPr lang="en-US" sz="2400"/>
          </a:p>
          <a:p>
            <a:r>
              <a:rPr lang="el-GR" sz="2800"/>
              <a:t>Ουλοχαμόγελο, προπέτεια χειλέων, κυρτότητα προσώπου, κ.ά.</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4" name="Rectangle 4"/>
          <p:cNvSpPr>
            <a:spLocks noGrp="1" noChangeArrowheads="1"/>
          </p:cNvSpPr>
          <p:nvPr>
            <p:ph type="title"/>
          </p:nvPr>
        </p:nvSpPr>
        <p:spPr/>
        <p:txBody>
          <a:bodyPr/>
          <a:lstStyle/>
          <a:p>
            <a:r>
              <a:rPr lang="el-GR"/>
              <a:t>Ομορφιά - ελκυστικότητα</a:t>
            </a:r>
          </a:p>
        </p:txBody>
      </p:sp>
      <p:pic>
        <p:nvPicPr>
          <p:cNvPr id="122890" name="Picture 10"/>
          <p:cNvPicPr>
            <a:picLocks noChangeAspect="1" noChangeArrowheads="1"/>
          </p:cNvPicPr>
          <p:nvPr/>
        </p:nvPicPr>
        <p:blipFill>
          <a:blip r:embed="rId3" cstate="screen"/>
          <a:srcRect/>
          <a:stretch>
            <a:fillRect/>
          </a:stretch>
        </p:blipFill>
        <p:spPr bwMode="auto">
          <a:xfrm>
            <a:off x="4727575" y="1566863"/>
            <a:ext cx="3935413" cy="4498975"/>
          </a:xfrm>
          <a:prstGeom prst="rect">
            <a:avLst/>
          </a:prstGeom>
          <a:noFill/>
        </p:spPr>
      </p:pic>
      <p:pic>
        <p:nvPicPr>
          <p:cNvPr id="122891" name="Picture 11"/>
          <p:cNvPicPr>
            <a:picLocks noChangeAspect="1" noChangeArrowheads="1"/>
          </p:cNvPicPr>
          <p:nvPr/>
        </p:nvPicPr>
        <p:blipFill>
          <a:blip r:embed="rId4" cstate="screen"/>
          <a:srcRect/>
          <a:stretch>
            <a:fillRect/>
          </a:stretch>
        </p:blipFill>
        <p:spPr bwMode="auto">
          <a:xfrm>
            <a:off x="479425" y="1566863"/>
            <a:ext cx="4005263" cy="4498975"/>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l-GR"/>
              <a:t>Χαμόγελο</a:t>
            </a:r>
          </a:p>
        </p:txBody>
      </p:sp>
      <p:pic>
        <p:nvPicPr>
          <p:cNvPr id="25604" name="Picture 4"/>
          <p:cNvPicPr>
            <a:picLocks noChangeAspect="1" noChangeArrowheads="1"/>
          </p:cNvPicPr>
          <p:nvPr/>
        </p:nvPicPr>
        <p:blipFill>
          <a:blip r:embed="rId3" cstate="screen"/>
          <a:srcRect/>
          <a:stretch>
            <a:fillRect/>
          </a:stretch>
        </p:blipFill>
        <p:spPr bwMode="auto">
          <a:xfrm>
            <a:off x="4767263" y="3241675"/>
            <a:ext cx="3514725" cy="2247900"/>
          </a:xfrm>
          <a:prstGeom prst="rect">
            <a:avLst/>
          </a:prstGeom>
          <a:noFill/>
          <a:ln w="9525">
            <a:noFill/>
            <a:miter lim="800000"/>
            <a:headEnd/>
            <a:tailEnd/>
          </a:ln>
          <a:effectLst/>
        </p:spPr>
      </p:pic>
      <p:pic>
        <p:nvPicPr>
          <p:cNvPr id="25605" name="Picture 5"/>
          <p:cNvPicPr>
            <a:picLocks noChangeAspect="1" noChangeArrowheads="1"/>
          </p:cNvPicPr>
          <p:nvPr/>
        </p:nvPicPr>
        <p:blipFill>
          <a:blip r:embed="rId4" cstate="screen"/>
          <a:srcRect/>
          <a:stretch>
            <a:fillRect/>
          </a:stretch>
        </p:blipFill>
        <p:spPr bwMode="auto">
          <a:xfrm>
            <a:off x="1042988" y="3263900"/>
            <a:ext cx="3487737" cy="2230438"/>
          </a:xfrm>
          <a:prstGeom prst="rect">
            <a:avLst/>
          </a:prstGeom>
          <a:noFill/>
          <a:ln w="9525">
            <a:noFill/>
            <a:miter lim="800000"/>
            <a:headEnd/>
            <a:tailEnd/>
          </a:ln>
          <a:effectLst/>
        </p:spPr>
      </p:pic>
      <p:sp>
        <p:nvSpPr>
          <p:cNvPr id="25606" name="Line 6"/>
          <p:cNvSpPr>
            <a:spLocks noChangeShapeType="1"/>
          </p:cNvSpPr>
          <p:nvPr/>
        </p:nvSpPr>
        <p:spPr bwMode="auto">
          <a:xfrm flipV="1">
            <a:off x="3265488" y="4127500"/>
            <a:ext cx="501650" cy="1565275"/>
          </a:xfrm>
          <a:prstGeom prst="line">
            <a:avLst/>
          </a:prstGeom>
          <a:noFill/>
          <a:ln w="57150">
            <a:solidFill>
              <a:srgbClr val="66FF33"/>
            </a:solidFill>
            <a:round/>
            <a:headEnd/>
            <a:tailEnd type="triangle" w="med" len="med"/>
          </a:ln>
          <a:effectLst/>
        </p:spPr>
        <p:txBody>
          <a:bodyPr/>
          <a:lstStyle/>
          <a:p>
            <a:endParaRPr lang="el-GR"/>
          </a:p>
        </p:txBody>
      </p:sp>
      <p:sp>
        <p:nvSpPr>
          <p:cNvPr id="25607" name="Line 7"/>
          <p:cNvSpPr>
            <a:spLocks noChangeShapeType="1"/>
          </p:cNvSpPr>
          <p:nvPr/>
        </p:nvSpPr>
        <p:spPr bwMode="auto">
          <a:xfrm flipH="1" flipV="1">
            <a:off x="1914525" y="4489450"/>
            <a:ext cx="730250" cy="1223963"/>
          </a:xfrm>
          <a:prstGeom prst="line">
            <a:avLst/>
          </a:prstGeom>
          <a:noFill/>
          <a:ln w="57150">
            <a:solidFill>
              <a:srgbClr val="66FF33"/>
            </a:solidFill>
            <a:round/>
            <a:headEnd/>
            <a:tailEnd type="triangle" w="med" len="med"/>
          </a:ln>
          <a:effectLst/>
        </p:spPr>
        <p:txBody>
          <a:bodyPr/>
          <a:lstStyle/>
          <a:p>
            <a:endParaRPr lang="el-GR"/>
          </a:p>
        </p:txBody>
      </p:sp>
      <p:sp>
        <p:nvSpPr>
          <p:cNvPr id="25608" name="Line 8"/>
          <p:cNvSpPr>
            <a:spLocks noChangeShapeType="1"/>
          </p:cNvSpPr>
          <p:nvPr/>
        </p:nvSpPr>
        <p:spPr bwMode="auto">
          <a:xfrm>
            <a:off x="3067050" y="2728913"/>
            <a:ext cx="80963" cy="1328737"/>
          </a:xfrm>
          <a:prstGeom prst="line">
            <a:avLst/>
          </a:prstGeom>
          <a:noFill/>
          <a:ln w="57150">
            <a:solidFill>
              <a:srgbClr val="66FF33"/>
            </a:solidFill>
            <a:round/>
            <a:headEnd/>
            <a:tailEnd type="triangle" w="med" len="med"/>
          </a:ln>
          <a:effectLst/>
        </p:spPr>
        <p:txBody>
          <a:bodyPr/>
          <a:lstStyle/>
          <a:p>
            <a:endParaRPr lang="el-GR"/>
          </a:p>
        </p:txBody>
      </p:sp>
      <p:sp>
        <p:nvSpPr>
          <p:cNvPr id="25609" name="Text Box 9"/>
          <p:cNvSpPr txBox="1">
            <a:spLocks noChangeArrowheads="1"/>
          </p:cNvSpPr>
          <p:nvPr/>
        </p:nvSpPr>
        <p:spPr bwMode="auto">
          <a:xfrm>
            <a:off x="1582738" y="2198688"/>
            <a:ext cx="2538412" cy="457200"/>
          </a:xfrm>
          <a:prstGeom prst="rect">
            <a:avLst/>
          </a:prstGeom>
          <a:noFill/>
          <a:ln w="9525">
            <a:noFill/>
            <a:miter lim="800000"/>
            <a:headEnd/>
            <a:tailEnd/>
          </a:ln>
          <a:effectLst/>
        </p:spPr>
        <p:txBody>
          <a:bodyPr wrap="none">
            <a:spAutoFit/>
          </a:bodyPr>
          <a:lstStyle/>
          <a:p>
            <a:r>
              <a:rPr lang="el-GR"/>
              <a:t>Αποκάλυψη ούλων</a:t>
            </a:r>
          </a:p>
        </p:txBody>
      </p:sp>
      <p:sp>
        <p:nvSpPr>
          <p:cNvPr id="25610" name="Text Box 10"/>
          <p:cNvSpPr txBox="1">
            <a:spLocks noChangeArrowheads="1"/>
          </p:cNvSpPr>
          <p:nvPr/>
        </p:nvSpPr>
        <p:spPr bwMode="auto">
          <a:xfrm>
            <a:off x="842963" y="5695950"/>
            <a:ext cx="4189412" cy="457200"/>
          </a:xfrm>
          <a:prstGeom prst="rect">
            <a:avLst/>
          </a:prstGeom>
          <a:noFill/>
          <a:ln w="9525">
            <a:noFill/>
            <a:miter lim="800000"/>
            <a:headEnd/>
            <a:tailEnd/>
          </a:ln>
          <a:effectLst/>
        </p:spPr>
        <p:txBody>
          <a:bodyPr wrap="none">
            <a:spAutoFit/>
          </a:bodyPr>
          <a:lstStyle/>
          <a:p>
            <a:r>
              <a:rPr lang="el-GR"/>
              <a:t>Σκοτεινοί παρειακοί ‘διάδρομοι’</a:t>
            </a:r>
          </a:p>
        </p:txBody>
      </p:sp>
      <p:sp>
        <p:nvSpPr>
          <p:cNvPr id="25611" name="Freeform 11"/>
          <p:cNvSpPr>
            <a:spLocks/>
          </p:cNvSpPr>
          <p:nvPr/>
        </p:nvSpPr>
        <p:spPr bwMode="auto">
          <a:xfrm>
            <a:off x="5538788" y="3965575"/>
            <a:ext cx="2171700" cy="750888"/>
          </a:xfrm>
          <a:custGeom>
            <a:avLst/>
            <a:gdLst/>
            <a:ahLst/>
            <a:cxnLst>
              <a:cxn ang="0">
                <a:pos x="0" y="0"/>
              </a:cxn>
              <a:cxn ang="0">
                <a:pos x="439" y="389"/>
              </a:cxn>
              <a:cxn ang="0">
                <a:pos x="943" y="418"/>
              </a:cxn>
              <a:cxn ang="0">
                <a:pos x="1368" y="72"/>
              </a:cxn>
            </a:cxnLst>
            <a:rect l="0" t="0" r="r" b="b"/>
            <a:pathLst>
              <a:path w="1368" h="473">
                <a:moveTo>
                  <a:pt x="0" y="0"/>
                </a:moveTo>
                <a:cubicBezTo>
                  <a:pt x="72" y="65"/>
                  <a:pt x="282" y="319"/>
                  <a:pt x="439" y="389"/>
                </a:cubicBezTo>
                <a:cubicBezTo>
                  <a:pt x="607" y="464"/>
                  <a:pt x="781" y="473"/>
                  <a:pt x="943" y="418"/>
                </a:cubicBezTo>
                <a:cubicBezTo>
                  <a:pt x="1105" y="363"/>
                  <a:pt x="1279" y="144"/>
                  <a:pt x="1368" y="72"/>
                </a:cubicBezTo>
              </a:path>
            </a:pathLst>
          </a:custGeom>
          <a:noFill/>
          <a:ln w="28575" cmpd="sng">
            <a:solidFill>
              <a:srgbClr val="66FF33"/>
            </a:solidFill>
            <a:round/>
            <a:headEnd/>
            <a:tailEnd/>
          </a:ln>
          <a:effectLst/>
        </p:spPr>
        <p:txBody>
          <a:bodyPr/>
          <a:lstStyle/>
          <a:p>
            <a:endParaRPr lang="el-GR"/>
          </a:p>
        </p:txBody>
      </p:sp>
      <p:sp>
        <p:nvSpPr>
          <p:cNvPr id="25612" name="Freeform 12"/>
          <p:cNvSpPr>
            <a:spLocks/>
          </p:cNvSpPr>
          <p:nvPr/>
        </p:nvSpPr>
        <p:spPr bwMode="auto">
          <a:xfrm>
            <a:off x="5791200" y="4297363"/>
            <a:ext cx="1714500" cy="171450"/>
          </a:xfrm>
          <a:custGeom>
            <a:avLst/>
            <a:gdLst/>
            <a:ahLst/>
            <a:cxnLst>
              <a:cxn ang="0">
                <a:pos x="0" y="0"/>
              </a:cxn>
              <a:cxn ang="0">
                <a:pos x="554" y="108"/>
              </a:cxn>
              <a:cxn ang="0">
                <a:pos x="1080" y="36"/>
              </a:cxn>
            </a:cxnLst>
            <a:rect l="0" t="0" r="r" b="b"/>
            <a:pathLst>
              <a:path w="1080" h="108">
                <a:moveTo>
                  <a:pt x="0" y="0"/>
                </a:moveTo>
                <a:cubicBezTo>
                  <a:pt x="91" y="18"/>
                  <a:pt x="374" y="102"/>
                  <a:pt x="554" y="108"/>
                </a:cubicBezTo>
                <a:cubicBezTo>
                  <a:pt x="773" y="108"/>
                  <a:pt x="971" y="51"/>
                  <a:pt x="1080" y="36"/>
                </a:cubicBezTo>
              </a:path>
            </a:pathLst>
          </a:custGeom>
          <a:noFill/>
          <a:ln w="38100" cmpd="sng">
            <a:solidFill>
              <a:schemeClr val="accent2"/>
            </a:solidFill>
            <a:round/>
            <a:headEnd/>
            <a:tailEnd/>
          </a:ln>
          <a:effectLst/>
        </p:spPr>
        <p:txBody>
          <a:bodyPr/>
          <a:lstStyle/>
          <a:p>
            <a:endParaRPr lang="el-GR"/>
          </a:p>
        </p:txBody>
      </p:sp>
      <p:sp>
        <p:nvSpPr>
          <p:cNvPr id="25613" name="Text Box 13"/>
          <p:cNvSpPr txBox="1">
            <a:spLocks noChangeArrowheads="1"/>
          </p:cNvSpPr>
          <p:nvPr/>
        </p:nvSpPr>
        <p:spPr bwMode="auto">
          <a:xfrm>
            <a:off x="4741863" y="2643188"/>
            <a:ext cx="3586162" cy="457200"/>
          </a:xfrm>
          <a:prstGeom prst="rect">
            <a:avLst/>
          </a:prstGeom>
          <a:noFill/>
          <a:ln w="9525">
            <a:noFill/>
            <a:miter lim="800000"/>
            <a:headEnd/>
            <a:tailEnd/>
          </a:ln>
          <a:effectLst/>
        </p:spPr>
        <p:txBody>
          <a:bodyPr wrap="none">
            <a:spAutoFit/>
          </a:bodyPr>
          <a:lstStyle/>
          <a:p>
            <a:r>
              <a:rPr lang="el-GR"/>
              <a:t>(Α)συμβατότητα καμπυλών</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64" name="Picture 4"/>
          <p:cNvPicPr>
            <a:picLocks noChangeAspect="1" noChangeArrowheads="1"/>
          </p:cNvPicPr>
          <p:nvPr/>
        </p:nvPicPr>
        <p:blipFill>
          <a:blip r:embed="rId3" cstate="screen"/>
          <a:srcRect/>
          <a:stretch>
            <a:fillRect/>
          </a:stretch>
        </p:blipFill>
        <p:spPr bwMode="auto">
          <a:xfrm>
            <a:off x="3216275" y="201613"/>
            <a:ext cx="2771775" cy="2112962"/>
          </a:xfrm>
          <a:prstGeom prst="rect">
            <a:avLst/>
          </a:prstGeom>
          <a:noFill/>
        </p:spPr>
      </p:pic>
      <p:pic>
        <p:nvPicPr>
          <p:cNvPr id="194566" name="Picture 6"/>
          <p:cNvPicPr>
            <a:picLocks noChangeAspect="1" noChangeArrowheads="1"/>
          </p:cNvPicPr>
          <p:nvPr/>
        </p:nvPicPr>
        <p:blipFill>
          <a:blip r:embed="rId4" cstate="screen"/>
          <a:srcRect/>
          <a:stretch>
            <a:fillRect/>
          </a:stretch>
        </p:blipFill>
        <p:spPr bwMode="auto">
          <a:xfrm>
            <a:off x="290513" y="4559300"/>
            <a:ext cx="2771775" cy="2116138"/>
          </a:xfrm>
          <a:prstGeom prst="rect">
            <a:avLst/>
          </a:prstGeom>
          <a:noFill/>
        </p:spPr>
      </p:pic>
      <p:pic>
        <p:nvPicPr>
          <p:cNvPr id="194567" name="Picture 7"/>
          <p:cNvPicPr>
            <a:picLocks noChangeAspect="1" noChangeArrowheads="1"/>
          </p:cNvPicPr>
          <p:nvPr/>
        </p:nvPicPr>
        <p:blipFill>
          <a:blip r:embed="rId5" cstate="screen"/>
          <a:srcRect/>
          <a:stretch>
            <a:fillRect/>
          </a:stretch>
        </p:blipFill>
        <p:spPr bwMode="auto">
          <a:xfrm>
            <a:off x="6142038" y="184150"/>
            <a:ext cx="2771775" cy="2147888"/>
          </a:xfrm>
          <a:prstGeom prst="rect">
            <a:avLst/>
          </a:prstGeom>
          <a:noFill/>
        </p:spPr>
      </p:pic>
      <p:pic>
        <p:nvPicPr>
          <p:cNvPr id="194568" name="Picture 8"/>
          <p:cNvPicPr>
            <a:picLocks noChangeAspect="1" noChangeArrowheads="1"/>
          </p:cNvPicPr>
          <p:nvPr/>
        </p:nvPicPr>
        <p:blipFill>
          <a:blip r:embed="rId6" cstate="screen"/>
          <a:srcRect/>
          <a:stretch>
            <a:fillRect/>
          </a:stretch>
        </p:blipFill>
        <p:spPr bwMode="auto">
          <a:xfrm>
            <a:off x="290513" y="2468563"/>
            <a:ext cx="2771775" cy="1979612"/>
          </a:xfrm>
          <a:prstGeom prst="rect">
            <a:avLst/>
          </a:prstGeom>
          <a:noFill/>
        </p:spPr>
      </p:pic>
      <p:pic>
        <p:nvPicPr>
          <p:cNvPr id="194569" name="Picture 9"/>
          <p:cNvPicPr>
            <a:picLocks noChangeAspect="1" noChangeArrowheads="1"/>
          </p:cNvPicPr>
          <p:nvPr/>
        </p:nvPicPr>
        <p:blipFill>
          <a:blip r:embed="rId7" cstate="screen"/>
          <a:srcRect/>
          <a:stretch>
            <a:fillRect/>
          </a:stretch>
        </p:blipFill>
        <p:spPr bwMode="auto">
          <a:xfrm>
            <a:off x="290513" y="263525"/>
            <a:ext cx="2771775" cy="1989138"/>
          </a:xfrm>
          <a:prstGeom prst="rect">
            <a:avLst/>
          </a:prstGeom>
          <a:noFill/>
          <a:ln w="9525">
            <a:noFill/>
            <a:miter lim="800000"/>
            <a:headEnd/>
            <a:tailEnd/>
          </a:ln>
        </p:spPr>
      </p:pic>
      <p:pic>
        <p:nvPicPr>
          <p:cNvPr id="194570" name="Picture 10"/>
          <p:cNvPicPr>
            <a:picLocks noChangeAspect="1" noChangeArrowheads="1"/>
          </p:cNvPicPr>
          <p:nvPr/>
        </p:nvPicPr>
        <p:blipFill>
          <a:blip r:embed="rId8" cstate="screen"/>
          <a:srcRect/>
          <a:stretch>
            <a:fillRect/>
          </a:stretch>
        </p:blipFill>
        <p:spPr bwMode="auto">
          <a:xfrm>
            <a:off x="3216275" y="2413000"/>
            <a:ext cx="2771775" cy="2089150"/>
          </a:xfrm>
          <a:prstGeom prst="rect">
            <a:avLst/>
          </a:prstGeom>
          <a:noFill/>
        </p:spPr>
      </p:pic>
      <p:pic>
        <p:nvPicPr>
          <p:cNvPr id="194571" name="Picture 11"/>
          <p:cNvPicPr>
            <a:picLocks noChangeAspect="1" noChangeArrowheads="1"/>
          </p:cNvPicPr>
          <p:nvPr/>
        </p:nvPicPr>
        <p:blipFill>
          <a:blip r:embed="rId9" cstate="screen"/>
          <a:srcRect/>
          <a:stretch>
            <a:fillRect/>
          </a:stretch>
        </p:blipFill>
        <p:spPr bwMode="auto">
          <a:xfrm>
            <a:off x="3216275" y="4605338"/>
            <a:ext cx="2771775" cy="2022475"/>
          </a:xfrm>
          <a:prstGeom prst="rect">
            <a:avLst/>
          </a:prstGeom>
          <a:noFill/>
        </p:spPr>
      </p:pic>
      <p:pic>
        <p:nvPicPr>
          <p:cNvPr id="194572" name="Picture 12"/>
          <p:cNvPicPr>
            <a:picLocks noChangeAspect="1" noChangeArrowheads="1"/>
          </p:cNvPicPr>
          <p:nvPr/>
        </p:nvPicPr>
        <p:blipFill>
          <a:blip r:embed="rId10" cstate="screen"/>
          <a:srcRect/>
          <a:stretch>
            <a:fillRect/>
          </a:stretch>
        </p:blipFill>
        <p:spPr bwMode="auto">
          <a:xfrm>
            <a:off x="6142038" y="2451100"/>
            <a:ext cx="2771775" cy="2012950"/>
          </a:xfrm>
          <a:prstGeom prst="rect">
            <a:avLst/>
          </a:prstGeom>
          <a:noFill/>
        </p:spPr>
      </p:pic>
      <p:pic>
        <p:nvPicPr>
          <p:cNvPr id="194573" name="Picture 13"/>
          <p:cNvPicPr>
            <a:picLocks noChangeAspect="1" noChangeArrowheads="1"/>
          </p:cNvPicPr>
          <p:nvPr/>
        </p:nvPicPr>
        <p:blipFill>
          <a:blip r:embed="rId11" cstate="screen"/>
          <a:srcRect/>
          <a:stretch>
            <a:fillRect/>
          </a:stretch>
        </p:blipFill>
        <p:spPr bwMode="auto">
          <a:xfrm>
            <a:off x="6142038" y="4608513"/>
            <a:ext cx="2771775" cy="2016125"/>
          </a:xfrm>
          <a:prstGeom prst="rect">
            <a:avLst/>
          </a:prstGeo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l-GR" sz="4000"/>
              <a:t>Διαγνωστικά στοιχεία</a:t>
            </a:r>
            <a:br>
              <a:rPr lang="el-GR" sz="4000"/>
            </a:br>
            <a:r>
              <a:rPr lang="el-GR" sz="2000"/>
              <a:t>(που εξάγονται από τη μορφολογία / λειτουργία του προσώπου)</a:t>
            </a:r>
          </a:p>
        </p:txBody>
      </p:sp>
      <p:sp>
        <p:nvSpPr>
          <p:cNvPr id="14339" name="Rectangle 3"/>
          <p:cNvSpPr>
            <a:spLocks noGrp="1" noChangeArrowheads="1"/>
          </p:cNvSpPr>
          <p:nvPr>
            <p:ph type="body" idx="1"/>
          </p:nvPr>
        </p:nvSpPr>
        <p:spPr/>
        <p:txBody>
          <a:bodyPr/>
          <a:lstStyle/>
          <a:p>
            <a:pPr>
              <a:lnSpc>
                <a:spcPct val="90000"/>
              </a:lnSpc>
            </a:pPr>
            <a:r>
              <a:rPr lang="el-GR" sz="2400"/>
              <a:t>Στοματική αναπνοή (μήκος, εύρος, πρόσθια χασμοδοντία, αποκλίνοντα επίπεδα, μύτη, χείλη, …)</a:t>
            </a:r>
          </a:p>
          <a:p>
            <a:pPr>
              <a:lnSpc>
                <a:spcPct val="90000"/>
              </a:lnSpc>
            </a:pPr>
            <a:r>
              <a:rPr lang="el-GR" sz="2400"/>
              <a:t>Μασητική δύναμη (εύρος, κατακόρυφη πρόταξη, υπερσύγκλειση, …)</a:t>
            </a:r>
          </a:p>
          <a:p>
            <a:pPr>
              <a:lnSpc>
                <a:spcPct val="90000"/>
              </a:lnSpc>
            </a:pPr>
            <a:r>
              <a:rPr lang="el-GR" sz="2400"/>
              <a:t>Έξεις θηλασμού, δήξης</a:t>
            </a:r>
          </a:p>
          <a:p>
            <a:pPr>
              <a:lnSpc>
                <a:spcPct val="90000"/>
              </a:lnSpc>
            </a:pPr>
            <a:r>
              <a:rPr lang="el-GR" sz="2400"/>
              <a:t>Σκελετική Τάξη ΙΙ, ΙΙΙ, σκελετική χασμοδοντία, οδοντικές σχέσεις (σχήμα, ανεπαρκή χείλη, σύσπαση γενειακού, …)</a:t>
            </a:r>
          </a:p>
          <a:p>
            <a:pPr>
              <a:lnSpc>
                <a:spcPct val="90000"/>
              </a:lnSpc>
            </a:pPr>
            <a:r>
              <a:rPr lang="el-GR" sz="2400"/>
              <a:t>Σκελετική ασυμμετρία, πλαγιολισθήσεις</a:t>
            </a:r>
          </a:p>
          <a:p>
            <a:pPr>
              <a:lnSpc>
                <a:spcPct val="90000"/>
              </a:lnSpc>
            </a:pPr>
            <a:r>
              <a:rPr lang="el-GR" sz="2400"/>
              <a:t>Σύνδρομα, σχιστίες</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2" name="Rectangle 4"/>
          <p:cNvSpPr>
            <a:spLocks noGrp="1" noChangeArrowheads="1"/>
          </p:cNvSpPr>
          <p:nvPr>
            <p:ph type="title"/>
          </p:nvPr>
        </p:nvSpPr>
        <p:spPr/>
        <p:txBody>
          <a:bodyPr/>
          <a:lstStyle/>
          <a:p>
            <a:r>
              <a:rPr lang="el-GR"/>
              <a:t>Στοματική αναπνοή</a:t>
            </a:r>
          </a:p>
        </p:txBody>
      </p:sp>
      <p:pic>
        <p:nvPicPr>
          <p:cNvPr id="89093" name="Picture 5"/>
          <p:cNvPicPr>
            <a:picLocks noChangeAspect="1" noChangeArrowheads="1"/>
          </p:cNvPicPr>
          <p:nvPr/>
        </p:nvPicPr>
        <p:blipFill>
          <a:blip r:embed="rId2" cstate="screen"/>
          <a:srcRect/>
          <a:stretch>
            <a:fillRect/>
          </a:stretch>
        </p:blipFill>
        <p:spPr bwMode="auto">
          <a:xfrm>
            <a:off x="5062538" y="1512888"/>
            <a:ext cx="3860800" cy="4827587"/>
          </a:xfrm>
          <a:prstGeom prst="rect">
            <a:avLst/>
          </a:prstGeom>
          <a:noFill/>
          <a:ln w="12700">
            <a:solidFill>
              <a:schemeClr val="hlink"/>
            </a:solidFill>
            <a:miter lim="800000"/>
            <a:headEnd/>
            <a:tailEnd/>
          </a:ln>
        </p:spPr>
      </p:pic>
      <p:sp>
        <p:nvSpPr>
          <p:cNvPr id="89096" name="Text Box 8"/>
          <p:cNvSpPr txBox="1">
            <a:spLocks noChangeArrowheads="1"/>
          </p:cNvSpPr>
          <p:nvPr/>
        </p:nvSpPr>
        <p:spPr bwMode="auto">
          <a:xfrm>
            <a:off x="300038" y="2119313"/>
            <a:ext cx="1693862" cy="396875"/>
          </a:xfrm>
          <a:prstGeom prst="rect">
            <a:avLst/>
          </a:prstGeom>
          <a:noFill/>
          <a:ln w="9525">
            <a:noFill/>
            <a:miter lim="800000"/>
            <a:headEnd/>
            <a:tailEnd/>
          </a:ln>
          <a:effectLst/>
        </p:spPr>
        <p:txBody>
          <a:bodyPr wrap="none">
            <a:spAutoFit/>
          </a:bodyPr>
          <a:lstStyle/>
          <a:p>
            <a:r>
              <a:rPr lang="el-GR" sz="2000"/>
              <a:t>Στόμα ανοικτό</a:t>
            </a:r>
          </a:p>
        </p:txBody>
      </p:sp>
      <p:sp>
        <p:nvSpPr>
          <p:cNvPr id="89097" name="Text Box 9"/>
          <p:cNvSpPr txBox="1">
            <a:spLocks noChangeArrowheads="1"/>
          </p:cNvSpPr>
          <p:nvPr/>
        </p:nvSpPr>
        <p:spPr bwMode="auto">
          <a:xfrm>
            <a:off x="300038" y="2482850"/>
            <a:ext cx="1865312" cy="396875"/>
          </a:xfrm>
          <a:prstGeom prst="rect">
            <a:avLst/>
          </a:prstGeom>
          <a:noFill/>
          <a:ln w="9525">
            <a:noFill/>
            <a:miter lim="800000"/>
            <a:headEnd/>
            <a:tailEnd/>
          </a:ln>
          <a:effectLst/>
        </p:spPr>
        <p:txBody>
          <a:bodyPr wrap="none">
            <a:spAutoFit/>
          </a:bodyPr>
          <a:lstStyle/>
          <a:p>
            <a:r>
              <a:rPr lang="el-GR" sz="2000"/>
              <a:t>Γλώσσα χαμηλά</a:t>
            </a:r>
          </a:p>
        </p:txBody>
      </p:sp>
      <p:sp>
        <p:nvSpPr>
          <p:cNvPr id="89098" name="Text Box 10"/>
          <p:cNvSpPr txBox="1">
            <a:spLocks noChangeArrowheads="1"/>
          </p:cNvSpPr>
          <p:nvPr/>
        </p:nvSpPr>
        <p:spPr bwMode="auto">
          <a:xfrm>
            <a:off x="300038" y="1754188"/>
            <a:ext cx="2386012" cy="396875"/>
          </a:xfrm>
          <a:prstGeom prst="rect">
            <a:avLst/>
          </a:prstGeom>
          <a:noFill/>
          <a:ln w="9525">
            <a:noFill/>
            <a:miter lim="800000"/>
            <a:headEnd/>
            <a:tailEnd/>
          </a:ln>
          <a:effectLst/>
        </p:spPr>
        <p:txBody>
          <a:bodyPr wrap="none">
            <a:spAutoFit/>
          </a:bodyPr>
          <a:lstStyle/>
          <a:p>
            <a:r>
              <a:rPr lang="el-GR" sz="2000"/>
              <a:t>Άτονα, ανοικτά χείλη</a:t>
            </a:r>
          </a:p>
        </p:txBody>
      </p:sp>
      <p:sp>
        <p:nvSpPr>
          <p:cNvPr id="89099" name="Text Box 11"/>
          <p:cNvSpPr txBox="1">
            <a:spLocks noChangeArrowheads="1"/>
          </p:cNvSpPr>
          <p:nvPr/>
        </p:nvSpPr>
        <p:spPr bwMode="auto">
          <a:xfrm>
            <a:off x="3548063" y="1763713"/>
            <a:ext cx="1347787" cy="396875"/>
          </a:xfrm>
          <a:prstGeom prst="rect">
            <a:avLst/>
          </a:prstGeom>
          <a:noFill/>
          <a:ln w="9525">
            <a:noFill/>
            <a:miter lim="800000"/>
            <a:headEnd/>
            <a:tailEnd/>
          </a:ln>
          <a:effectLst/>
        </p:spPr>
        <p:txBody>
          <a:bodyPr wrap="none">
            <a:spAutoFit/>
          </a:bodyPr>
          <a:lstStyle/>
          <a:p>
            <a:r>
              <a:rPr lang="el-GR" sz="2000"/>
              <a:t>Στενή μύτη</a:t>
            </a:r>
          </a:p>
        </p:txBody>
      </p:sp>
      <p:sp>
        <p:nvSpPr>
          <p:cNvPr id="89100" name="Text Box 12"/>
          <p:cNvSpPr txBox="1">
            <a:spLocks noChangeArrowheads="1"/>
          </p:cNvSpPr>
          <p:nvPr/>
        </p:nvSpPr>
        <p:spPr bwMode="auto">
          <a:xfrm>
            <a:off x="300038" y="3446463"/>
            <a:ext cx="2381250" cy="396875"/>
          </a:xfrm>
          <a:prstGeom prst="rect">
            <a:avLst/>
          </a:prstGeom>
          <a:noFill/>
          <a:ln w="9525">
            <a:noFill/>
            <a:miter lim="800000"/>
            <a:headEnd/>
            <a:tailEnd/>
          </a:ln>
          <a:effectLst/>
        </p:spPr>
        <p:txBody>
          <a:bodyPr wrap="none">
            <a:spAutoFit/>
          </a:bodyPr>
          <a:lstStyle/>
          <a:p>
            <a:r>
              <a:rPr lang="el-GR" sz="2000"/>
              <a:t>Υπερέκφυση δοντιών</a:t>
            </a:r>
          </a:p>
        </p:txBody>
      </p:sp>
      <p:sp>
        <p:nvSpPr>
          <p:cNvPr id="89101" name="Text Box 13"/>
          <p:cNvSpPr txBox="1">
            <a:spLocks noChangeArrowheads="1"/>
          </p:cNvSpPr>
          <p:nvPr/>
        </p:nvSpPr>
        <p:spPr bwMode="auto">
          <a:xfrm>
            <a:off x="357188" y="4840288"/>
            <a:ext cx="2455862" cy="396875"/>
          </a:xfrm>
          <a:prstGeom prst="rect">
            <a:avLst/>
          </a:prstGeom>
          <a:noFill/>
          <a:ln w="9525">
            <a:noFill/>
            <a:miter lim="800000"/>
            <a:headEnd/>
            <a:tailEnd/>
          </a:ln>
          <a:effectLst/>
        </p:spPr>
        <p:txBody>
          <a:bodyPr wrap="none">
            <a:spAutoFit/>
          </a:bodyPr>
          <a:lstStyle/>
          <a:p>
            <a:r>
              <a:rPr lang="el-GR" sz="2000"/>
              <a:t>Πρόσθια χασμοδοντία</a:t>
            </a:r>
          </a:p>
        </p:txBody>
      </p:sp>
      <p:sp>
        <p:nvSpPr>
          <p:cNvPr id="89102" name="Text Box 14"/>
          <p:cNvSpPr txBox="1">
            <a:spLocks noChangeArrowheads="1"/>
          </p:cNvSpPr>
          <p:nvPr/>
        </p:nvSpPr>
        <p:spPr bwMode="auto">
          <a:xfrm>
            <a:off x="357188" y="4437063"/>
            <a:ext cx="1928812" cy="396875"/>
          </a:xfrm>
          <a:prstGeom prst="rect">
            <a:avLst/>
          </a:prstGeom>
          <a:noFill/>
          <a:ln w="9525">
            <a:noFill/>
            <a:miter lim="800000"/>
            <a:headEnd/>
            <a:tailEnd/>
          </a:ln>
          <a:effectLst/>
        </p:spPr>
        <p:txBody>
          <a:bodyPr wrap="none">
            <a:spAutoFit/>
          </a:bodyPr>
          <a:lstStyle/>
          <a:p>
            <a:r>
              <a:rPr lang="el-GR" sz="2000"/>
              <a:t>Μακρύ πρόσωπο</a:t>
            </a:r>
          </a:p>
        </p:txBody>
      </p:sp>
      <p:sp>
        <p:nvSpPr>
          <p:cNvPr id="89103" name="Text Box 15"/>
          <p:cNvSpPr txBox="1">
            <a:spLocks noChangeArrowheads="1"/>
          </p:cNvSpPr>
          <p:nvPr/>
        </p:nvSpPr>
        <p:spPr bwMode="auto">
          <a:xfrm>
            <a:off x="3168650" y="2489200"/>
            <a:ext cx="1790700" cy="396875"/>
          </a:xfrm>
          <a:prstGeom prst="rect">
            <a:avLst/>
          </a:prstGeom>
          <a:noFill/>
          <a:ln w="9525">
            <a:noFill/>
            <a:miter lim="800000"/>
            <a:headEnd/>
            <a:tailEnd/>
          </a:ln>
          <a:effectLst/>
        </p:spPr>
        <p:txBody>
          <a:bodyPr wrap="none">
            <a:spAutoFit/>
          </a:bodyPr>
          <a:lstStyle/>
          <a:p>
            <a:r>
              <a:rPr lang="el-GR" sz="2000"/>
              <a:t>Στενό άνω τόξο</a:t>
            </a:r>
          </a:p>
        </p:txBody>
      </p:sp>
      <p:sp>
        <p:nvSpPr>
          <p:cNvPr id="89104" name="Text Box 16"/>
          <p:cNvSpPr txBox="1">
            <a:spLocks noChangeArrowheads="1"/>
          </p:cNvSpPr>
          <p:nvPr/>
        </p:nvSpPr>
        <p:spPr bwMode="auto">
          <a:xfrm>
            <a:off x="3168650" y="3492500"/>
            <a:ext cx="1462088" cy="1006475"/>
          </a:xfrm>
          <a:prstGeom prst="rect">
            <a:avLst/>
          </a:prstGeom>
          <a:noFill/>
          <a:ln w="9525">
            <a:noFill/>
            <a:miter lim="800000"/>
            <a:headEnd/>
            <a:tailEnd/>
          </a:ln>
          <a:effectLst/>
        </p:spPr>
        <p:txBody>
          <a:bodyPr wrap="none">
            <a:spAutoFit/>
          </a:bodyPr>
          <a:lstStyle/>
          <a:p>
            <a:r>
              <a:rPr lang="el-GR" sz="2000"/>
              <a:t>Οπίσθια</a:t>
            </a:r>
            <a:br>
              <a:rPr lang="el-GR" sz="2000"/>
            </a:br>
            <a:r>
              <a:rPr lang="el-GR" sz="2000"/>
              <a:t>σταυροειδής</a:t>
            </a:r>
            <a:br>
              <a:rPr lang="el-GR" sz="2000"/>
            </a:br>
            <a:r>
              <a:rPr lang="el-GR" sz="2000"/>
              <a:t>σύγκλειση</a:t>
            </a:r>
          </a:p>
        </p:txBody>
      </p:sp>
      <p:sp>
        <p:nvSpPr>
          <p:cNvPr id="89105" name="Line 17"/>
          <p:cNvSpPr>
            <a:spLocks noChangeShapeType="1"/>
          </p:cNvSpPr>
          <p:nvPr/>
        </p:nvSpPr>
        <p:spPr bwMode="auto">
          <a:xfrm flipH="1">
            <a:off x="1646238" y="1211263"/>
            <a:ext cx="1589087" cy="582612"/>
          </a:xfrm>
          <a:prstGeom prst="line">
            <a:avLst/>
          </a:prstGeom>
          <a:noFill/>
          <a:ln w="57150">
            <a:solidFill>
              <a:srgbClr val="3366CC"/>
            </a:solidFill>
            <a:round/>
            <a:headEnd/>
            <a:tailEnd type="triangle" w="med" len="med"/>
          </a:ln>
          <a:effectLst/>
        </p:spPr>
        <p:txBody>
          <a:bodyPr/>
          <a:lstStyle/>
          <a:p>
            <a:endParaRPr lang="el-GR"/>
          </a:p>
        </p:txBody>
      </p:sp>
      <p:sp>
        <p:nvSpPr>
          <p:cNvPr id="89107" name="Line 19"/>
          <p:cNvSpPr>
            <a:spLocks noChangeShapeType="1"/>
          </p:cNvSpPr>
          <p:nvPr/>
        </p:nvSpPr>
        <p:spPr bwMode="auto">
          <a:xfrm>
            <a:off x="3497263" y="1187450"/>
            <a:ext cx="503237" cy="571500"/>
          </a:xfrm>
          <a:prstGeom prst="line">
            <a:avLst/>
          </a:prstGeom>
          <a:noFill/>
          <a:ln w="57150">
            <a:solidFill>
              <a:srgbClr val="3366CC"/>
            </a:solidFill>
            <a:round/>
            <a:headEnd/>
            <a:tailEnd type="triangle" w="med" len="med"/>
          </a:ln>
          <a:effectLst/>
        </p:spPr>
        <p:txBody>
          <a:bodyPr/>
          <a:lstStyle/>
          <a:p>
            <a:endParaRPr lang="el-GR"/>
          </a:p>
        </p:txBody>
      </p:sp>
      <p:sp>
        <p:nvSpPr>
          <p:cNvPr id="89108" name="Line 20"/>
          <p:cNvSpPr>
            <a:spLocks noChangeShapeType="1"/>
          </p:cNvSpPr>
          <p:nvPr/>
        </p:nvSpPr>
        <p:spPr bwMode="auto">
          <a:xfrm>
            <a:off x="2217738" y="2717800"/>
            <a:ext cx="925512" cy="0"/>
          </a:xfrm>
          <a:prstGeom prst="line">
            <a:avLst/>
          </a:prstGeom>
          <a:noFill/>
          <a:ln w="57150">
            <a:solidFill>
              <a:srgbClr val="3366CC"/>
            </a:solidFill>
            <a:round/>
            <a:headEnd/>
            <a:tailEnd type="triangle" w="med" len="med"/>
          </a:ln>
          <a:effectLst/>
        </p:spPr>
        <p:txBody>
          <a:bodyPr/>
          <a:lstStyle/>
          <a:p>
            <a:endParaRPr lang="el-GR"/>
          </a:p>
        </p:txBody>
      </p:sp>
      <p:sp>
        <p:nvSpPr>
          <p:cNvPr id="89109" name="Line 21"/>
          <p:cNvSpPr>
            <a:spLocks noChangeShapeType="1"/>
          </p:cNvSpPr>
          <p:nvPr/>
        </p:nvSpPr>
        <p:spPr bwMode="auto">
          <a:xfrm>
            <a:off x="3738563" y="2933700"/>
            <a:ext cx="0" cy="514350"/>
          </a:xfrm>
          <a:prstGeom prst="line">
            <a:avLst/>
          </a:prstGeom>
          <a:noFill/>
          <a:ln w="57150">
            <a:solidFill>
              <a:srgbClr val="3366CC"/>
            </a:solidFill>
            <a:round/>
            <a:headEnd/>
            <a:tailEnd type="triangle" w="med" len="med"/>
          </a:ln>
          <a:effectLst/>
        </p:spPr>
        <p:txBody>
          <a:bodyPr/>
          <a:lstStyle/>
          <a:p>
            <a:endParaRPr lang="el-GR"/>
          </a:p>
        </p:txBody>
      </p:sp>
      <p:sp>
        <p:nvSpPr>
          <p:cNvPr id="89110" name="Line 22"/>
          <p:cNvSpPr>
            <a:spLocks noChangeShapeType="1"/>
          </p:cNvSpPr>
          <p:nvPr/>
        </p:nvSpPr>
        <p:spPr bwMode="auto">
          <a:xfrm>
            <a:off x="1201738" y="2967038"/>
            <a:ext cx="0" cy="514350"/>
          </a:xfrm>
          <a:prstGeom prst="line">
            <a:avLst/>
          </a:prstGeom>
          <a:noFill/>
          <a:ln w="57150">
            <a:solidFill>
              <a:srgbClr val="3366CC"/>
            </a:solidFill>
            <a:round/>
            <a:headEnd/>
            <a:tailEnd type="triangle" w="med" len="med"/>
          </a:ln>
          <a:effectLst/>
        </p:spPr>
        <p:txBody>
          <a:bodyPr/>
          <a:lstStyle/>
          <a:p>
            <a:endParaRPr lang="el-GR"/>
          </a:p>
        </p:txBody>
      </p:sp>
      <p:sp>
        <p:nvSpPr>
          <p:cNvPr id="89111" name="Line 23"/>
          <p:cNvSpPr>
            <a:spLocks noChangeShapeType="1"/>
          </p:cNvSpPr>
          <p:nvPr/>
        </p:nvSpPr>
        <p:spPr bwMode="auto">
          <a:xfrm>
            <a:off x="1201738" y="3902075"/>
            <a:ext cx="0" cy="514350"/>
          </a:xfrm>
          <a:prstGeom prst="line">
            <a:avLst/>
          </a:prstGeom>
          <a:noFill/>
          <a:ln w="57150">
            <a:solidFill>
              <a:srgbClr val="3366CC"/>
            </a:solidFill>
            <a:round/>
            <a:headEnd/>
            <a:tailEnd type="triangle" w="med" len="med"/>
          </a:ln>
          <a:effectLst/>
        </p:spPr>
        <p:txBody>
          <a:bodyPr/>
          <a:lstStyle/>
          <a:p>
            <a:endParaRPr lang="el-GR"/>
          </a:p>
        </p:txBody>
      </p:sp>
      <p:sp>
        <p:nvSpPr>
          <p:cNvPr id="89112" name="Text Box 24"/>
          <p:cNvSpPr txBox="1">
            <a:spLocks noChangeArrowheads="1"/>
          </p:cNvSpPr>
          <p:nvPr/>
        </p:nvSpPr>
        <p:spPr bwMode="auto">
          <a:xfrm>
            <a:off x="1416050" y="5888038"/>
            <a:ext cx="2514600" cy="396875"/>
          </a:xfrm>
          <a:prstGeom prst="rect">
            <a:avLst/>
          </a:prstGeom>
          <a:noFill/>
          <a:ln w="9525">
            <a:noFill/>
            <a:miter lim="800000"/>
            <a:headEnd/>
            <a:tailEnd/>
          </a:ln>
          <a:effectLst/>
        </p:spPr>
        <p:txBody>
          <a:bodyPr wrap="none">
            <a:spAutoFit/>
          </a:bodyPr>
          <a:lstStyle/>
          <a:p>
            <a:r>
              <a:rPr lang="el-GR" sz="2000"/>
              <a:t>Αδενοειδές προσωπείο</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r>
              <a:rPr lang="el-GR"/>
              <a:t>Στοματική αναπνοή</a:t>
            </a:r>
          </a:p>
        </p:txBody>
      </p:sp>
      <p:pic>
        <p:nvPicPr>
          <p:cNvPr id="93187" name="Picture 3"/>
          <p:cNvPicPr>
            <a:picLocks noChangeAspect="1" noChangeArrowheads="1"/>
          </p:cNvPicPr>
          <p:nvPr/>
        </p:nvPicPr>
        <p:blipFill>
          <a:blip r:embed="rId3" cstate="screen"/>
          <a:srcRect/>
          <a:stretch>
            <a:fillRect/>
          </a:stretch>
        </p:blipFill>
        <p:spPr bwMode="auto">
          <a:xfrm>
            <a:off x="5062538" y="1512888"/>
            <a:ext cx="3860800" cy="4827587"/>
          </a:xfrm>
          <a:prstGeom prst="rect">
            <a:avLst/>
          </a:prstGeom>
          <a:noFill/>
          <a:ln w="12700">
            <a:solidFill>
              <a:schemeClr val="hlink"/>
            </a:solidFill>
            <a:miter lim="800000"/>
            <a:headEnd/>
            <a:tailEnd/>
          </a:ln>
        </p:spPr>
      </p:pic>
      <p:sp>
        <p:nvSpPr>
          <p:cNvPr id="93188" name="Text Box 4"/>
          <p:cNvSpPr txBox="1">
            <a:spLocks noChangeArrowheads="1"/>
          </p:cNvSpPr>
          <p:nvPr/>
        </p:nvSpPr>
        <p:spPr bwMode="auto">
          <a:xfrm>
            <a:off x="300038" y="2119313"/>
            <a:ext cx="1693862" cy="396875"/>
          </a:xfrm>
          <a:prstGeom prst="rect">
            <a:avLst/>
          </a:prstGeom>
          <a:noFill/>
          <a:ln w="9525">
            <a:noFill/>
            <a:miter lim="800000"/>
            <a:headEnd/>
            <a:tailEnd/>
          </a:ln>
          <a:effectLst/>
        </p:spPr>
        <p:txBody>
          <a:bodyPr wrap="none">
            <a:spAutoFit/>
          </a:bodyPr>
          <a:lstStyle/>
          <a:p>
            <a:r>
              <a:rPr lang="el-GR" sz="2000">
                <a:solidFill>
                  <a:schemeClr val="bg2"/>
                </a:solidFill>
              </a:rPr>
              <a:t>Στόμα ανοικτό</a:t>
            </a:r>
          </a:p>
        </p:txBody>
      </p:sp>
      <p:sp>
        <p:nvSpPr>
          <p:cNvPr id="93189" name="Text Box 5"/>
          <p:cNvSpPr txBox="1">
            <a:spLocks noChangeArrowheads="1"/>
          </p:cNvSpPr>
          <p:nvPr/>
        </p:nvSpPr>
        <p:spPr bwMode="auto">
          <a:xfrm>
            <a:off x="300038" y="2482850"/>
            <a:ext cx="1865312" cy="396875"/>
          </a:xfrm>
          <a:prstGeom prst="rect">
            <a:avLst/>
          </a:prstGeom>
          <a:noFill/>
          <a:ln w="9525">
            <a:noFill/>
            <a:miter lim="800000"/>
            <a:headEnd/>
            <a:tailEnd/>
          </a:ln>
          <a:effectLst/>
        </p:spPr>
        <p:txBody>
          <a:bodyPr wrap="none">
            <a:spAutoFit/>
          </a:bodyPr>
          <a:lstStyle/>
          <a:p>
            <a:r>
              <a:rPr lang="el-GR" sz="2000">
                <a:solidFill>
                  <a:schemeClr val="bg2"/>
                </a:solidFill>
              </a:rPr>
              <a:t>Γλώσσα χαμηλά</a:t>
            </a:r>
          </a:p>
        </p:txBody>
      </p:sp>
      <p:sp>
        <p:nvSpPr>
          <p:cNvPr id="93190" name="Text Box 6"/>
          <p:cNvSpPr txBox="1">
            <a:spLocks noChangeArrowheads="1"/>
          </p:cNvSpPr>
          <p:nvPr/>
        </p:nvSpPr>
        <p:spPr bwMode="auto">
          <a:xfrm>
            <a:off x="300038" y="1754188"/>
            <a:ext cx="2386012" cy="396875"/>
          </a:xfrm>
          <a:prstGeom prst="rect">
            <a:avLst/>
          </a:prstGeom>
          <a:noFill/>
          <a:ln w="9525">
            <a:noFill/>
            <a:miter lim="800000"/>
            <a:headEnd/>
            <a:tailEnd/>
          </a:ln>
          <a:effectLst/>
        </p:spPr>
        <p:txBody>
          <a:bodyPr wrap="none">
            <a:spAutoFit/>
          </a:bodyPr>
          <a:lstStyle/>
          <a:p>
            <a:r>
              <a:rPr lang="el-GR" sz="2000">
                <a:solidFill>
                  <a:schemeClr val="bg2"/>
                </a:solidFill>
              </a:rPr>
              <a:t>Άτονα, ανοικτά χείλη</a:t>
            </a:r>
          </a:p>
        </p:txBody>
      </p:sp>
      <p:sp>
        <p:nvSpPr>
          <p:cNvPr id="93191" name="Text Box 7"/>
          <p:cNvSpPr txBox="1">
            <a:spLocks noChangeArrowheads="1"/>
          </p:cNvSpPr>
          <p:nvPr/>
        </p:nvSpPr>
        <p:spPr bwMode="auto">
          <a:xfrm>
            <a:off x="3548063" y="1763713"/>
            <a:ext cx="1347787" cy="396875"/>
          </a:xfrm>
          <a:prstGeom prst="rect">
            <a:avLst/>
          </a:prstGeom>
          <a:noFill/>
          <a:ln w="9525">
            <a:noFill/>
            <a:miter lim="800000"/>
            <a:headEnd/>
            <a:tailEnd/>
          </a:ln>
          <a:effectLst/>
        </p:spPr>
        <p:txBody>
          <a:bodyPr wrap="none">
            <a:spAutoFit/>
          </a:bodyPr>
          <a:lstStyle/>
          <a:p>
            <a:r>
              <a:rPr lang="el-GR" sz="2000">
                <a:solidFill>
                  <a:schemeClr val="bg2"/>
                </a:solidFill>
              </a:rPr>
              <a:t>Στενή μύτη</a:t>
            </a:r>
          </a:p>
        </p:txBody>
      </p:sp>
      <p:sp>
        <p:nvSpPr>
          <p:cNvPr id="93192" name="Text Box 8"/>
          <p:cNvSpPr txBox="1">
            <a:spLocks noChangeArrowheads="1"/>
          </p:cNvSpPr>
          <p:nvPr/>
        </p:nvSpPr>
        <p:spPr bwMode="auto">
          <a:xfrm>
            <a:off x="300038" y="3446463"/>
            <a:ext cx="2381250" cy="396875"/>
          </a:xfrm>
          <a:prstGeom prst="rect">
            <a:avLst/>
          </a:prstGeom>
          <a:noFill/>
          <a:ln w="9525">
            <a:noFill/>
            <a:miter lim="800000"/>
            <a:headEnd/>
            <a:tailEnd/>
          </a:ln>
          <a:effectLst/>
        </p:spPr>
        <p:txBody>
          <a:bodyPr wrap="none">
            <a:spAutoFit/>
          </a:bodyPr>
          <a:lstStyle/>
          <a:p>
            <a:r>
              <a:rPr lang="el-GR" sz="2000">
                <a:solidFill>
                  <a:schemeClr val="bg2"/>
                </a:solidFill>
              </a:rPr>
              <a:t>Υπερέκφυση δοντιών</a:t>
            </a:r>
          </a:p>
        </p:txBody>
      </p:sp>
      <p:sp>
        <p:nvSpPr>
          <p:cNvPr id="93193" name="Text Box 9"/>
          <p:cNvSpPr txBox="1">
            <a:spLocks noChangeArrowheads="1"/>
          </p:cNvSpPr>
          <p:nvPr/>
        </p:nvSpPr>
        <p:spPr bwMode="auto">
          <a:xfrm>
            <a:off x="357188" y="4840288"/>
            <a:ext cx="2455862" cy="396875"/>
          </a:xfrm>
          <a:prstGeom prst="rect">
            <a:avLst/>
          </a:prstGeom>
          <a:noFill/>
          <a:ln w="9525">
            <a:noFill/>
            <a:miter lim="800000"/>
            <a:headEnd/>
            <a:tailEnd/>
          </a:ln>
          <a:effectLst/>
        </p:spPr>
        <p:txBody>
          <a:bodyPr wrap="none">
            <a:spAutoFit/>
          </a:bodyPr>
          <a:lstStyle/>
          <a:p>
            <a:r>
              <a:rPr lang="el-GR" sz="2000">
                <a:solidFill>
                  <a:schemeClr val="bg2"/>
                </a:solidFill>
              </a:rPr>
              <a:t>Πρόσθια χασμοδοντία</a:t>
            </a:r>
          </a:p>
        </p:txBody>
      </p:sp>
      <p:sp>
        <p:nvSpPr>
          <p:cNvPr id="93194" name="Text Box 10"/>
          <p:cNvSpPr txBox="1">
            <a:spLocks noChangeArrowheads="1"/>
          </p:cNvSpPr>
          <p:nvPr/>
        </p:nvSpPr>
        <p:spPr bwMode="auto">
          <a:xfrm>
            <a:off x="357188" y="4437063"/>
            <a:ext cx="1928812" cy="396875"/>
          </a:xfrm>
          <a:prstGeom prst="rect">
            <a:avLst/>
          </a:prstGeom>
          <a:noFill/>
          <a:ln w="9525">
            <a:noFill/>
            <a:miter lim="800000"/>
            <a:headEnd/>
            <a:tailEnd/>
          </a:ln>
          <a:effectLst/>
        </p:spPr>
        <p:txBody>
          <a:bodyPr wrap="none">
            <a:spAutoFit/>
          </a:bodyPr>
          <a:lstStyle/>
          <a:p>
            <a:r>
              <a:rPr lang="el-GR" sz="2000">
                <a:solidFill>
                  <a:schemeClr val="bg2"/>
                </a:solidFill>
              </a:rPr>
              <a:t>Μακρύ πρόσωπο</a:t>
            </a:r>
          </a:p>
        </p:txBody>
      </p:sp>
      <p:sp>
        <p:nvSpPr>
          <p:cNvPr id="93195" name="Text Box 11"/>
          <p:cNvSpPr txBox="1">
            <a:spLocks noChangeArrowheads="1"/>
          </p:cNvSpPr>
          <p:nvPr/>
        </p:nvSpPr>
        <p:spPr bwMode="auto">
          <a:xfrm>
            <a:off x="3168650" y="2489200"/>
            <a:ext cx="1790700" cy="396875"/>
          </a:xfrm>
          <a:prstGeom prst="rect">
            <a:avLst/>
          </a:prstGeom>
          <a:noFill/>
          <a:ln w="9525">
            <a:noFill/>
            <a:miter lim="800000"/>
            <a:headEnd/>
            <a:tailEnd/>
          </a:ln>
          <a:effectLst/>
        </p:spPr>
        <p:txBody>
          <a:bodyPr wrap="none">
            <a:spAutoFit/>
          </a:bodyPr>
          <a:lstStyle/>
          <a:p>
            <a:r>
              <a:rPr lang="el-GR" sz="2000">
                <a:solidFill>
                  <a:schemeClr val="bg2"/>
                </a:solidFill>
              </a:rPr>
              <a:t>Στενό άνω τόξο</a:t>
            </a:r>
          </a:p>
        </p:txBody>
      </p:sp>
      <p:sp>
        <p:nvSpPr>
          <p:cNvPr id="93196" name="Text Box 12"/>
          <p:cNvSpPr txBox="1">
            <a:spLocks noChangeArrowheads="1"/>
          </p:cNvSpPr>
          <p:nvPr/>
        </p:nvSpPr>
        <p:spPr bwMode="auto">
          <a:xfrm>
            <a:off x="3168650" y="3492500"/>
            <a:ext cx="1462088" cy="1006475"/>
          </a:xfrm>
          <a:prstGeom prst="rect">
            <a:avLst/>
          </a:prstGeom>
          <a:noFill/>
          <a:ln w="9525">
            <a:noFill/>
            <a:miter lim="800000"/>
            <a:headEnd/>
            <a:tailEnd/>
          </a:ln>
          <a:effectLst/>
        </p:spPr>
        <p:txBody>
          <a:bodyPr wrap="none">
            <a:spAutoFit/>
          </a:bodyPr>
          <a:lstStyle/>
          <a:p>
            <a:r>
              <a:rPr lang="el-GR" sz="2000">
                <a:solidFill>
                  <a:schemeClr val="bg2"/>
                </a:solidFill>
              </a:rPr>
              <a:t>Οπίσθια</a:t>
            </a:r>
            <a:br>
              <a:rPr lang="el-GR" sz="2000">
                <a:solidFill>
                  <a:schemeClr val="bg2"/>
                </a:solidFill>
              </a:rPr>
            </a:br>
            <a:r>
              <a:rPr lang="el-GR" sz="2000">
                <a:solidFill>
                  <a:schemeClr val="bg2"/>
                </a:solidFill>
              </a:rPr>
              <a:t>σταυροειδής</a:t>
            </a:r>
            <a:br>
              <a:rPr lang="el-GR" sz="2000">
                <a:solidFill>
                  <a:schemeClr val="bg2"/>
                </a:solidFill>
              </a:rPr>
            </a:br>
            <a:r>
              <a:rPr lang="el-GR" sz="2000">
                <a:solidFill>
                  <a:schemeClr val="bg2"/>
                </a:solidFill>
              </a:rPr>
              <a:t>σύγκλειση</a:t>
            </a:r>
          </a:p>
        </p:txBody>
      </p:sp>
      <p:sp>
        <p:nvSpPr>
          <p:cNvPr id="93197" name="Line 13"/>
          <p:cNvSpPr>
            <a:spLocks noChangeShapeType="1"/>
          </p:cNvSpPr>
          <p:nvPr/>
        </p:nvSpPr>
        <p:spPr bwMode="auto">
          <a:xfrm flipH="1">
            <a:off x="1646238" y="1211263"/>
            <a:ext cx="1589087" cy="582612"/>
          </a:xfrm>
          <a:prstGeom prst="line">
            <a:avLst/>
          </a:prstGeom>
          <a:noFill/>
          <a:ln w="57150">
            <a:solidFill>
              <a:srgbClr val="3366CC"/>
            </a:solidFill>
            <a:round/>
            <a:headEnd/>
            <a:tailEnd type="triangle" w="med" len="med"/>
          </a:ln>
          <a:effectLst/>
        </p:spPr>
        <p:txBody>
          <a:bodyPr/>
          <a:lstStyle/>
          <a:p>
            <a:endParaRPr lang="el-GR"/>
          </a:p>
        </p:txBody>
      </p:sp>
      <p:sp>
        <p:nvSpPr>
          <p:cNvPr id="93198" name="Line 14"/>
          <p:cNvSpPr>
            <a:spLocks noChangeShapeType="1"/>
          </p:cNvSpPr>
          <p:nvPr/>
        </p:nvSpPr>
        <p:spPr bwMode="auto">
          <a:xfrm>
            <a:off x="3497263" y="1187450"/>
            <a:ext cx="503237" cy="571500"/>
          </a:xfrm>
          <a:prstGeom prst="line">
            <a:avLst/>
          </a:prstGeom>
          <a:noFill/>
          <a:ln w="57150">
            <a:solidFill>
              <a:srgbClr val="3366CC"/>
            </a:solidFill>
            <a:round/>
            <a:headEnd/>
            <a:tailEnd type="triangle" w="med" len="med"/>
          </a:ln>
          <a:effectLst/>
        </p:spPr>
        <p:txBody>
          <a:bodyPr/>
          <a:lstStyle/>
          <a:p>
            <a:endParaRPr lang="el-GR"/>
          </a:p>
        </p:txBody>
      </p:sp>
      <p:sp>
        <p:nvSpPr>
          <p:cNvPr id="93199" name="Line 15"/>
          <p:cNvSpPr>
            <a:spLocks noChangeShapeType="1"/>
          </p:cNvSpPr>
          <p:nvPr/>
        </p:nvSpPr>
        <p:spPr bwMode="auto">
          <a:xfrm>
            <a:off x="2217738" y="2717800"/>
            <a:ext cx="925512" cy="0"/>
          </a:xfrm>
          <a:prstGeom prst="line">
            <a:avLst/>
          </a:prstGeom>
          <a:noFill/>
          <a:ln w="57150">
            <a:solidFill>
              <a:srgbClr val="3366CC"/>
            </a:solidFill>
            <a:round/>
            <a:headEnd/>
            <a:tailEnd type="triangle" w="med" len="med"/>
          </a:ln>
          <a:effectLst/>
        </p:spPr>
        <p:txBody>
          <a:bodyPr/>
          <a:lstStyle/>
          <a:p>
            <a:endParaRPr lang="el-GR"/>
          </a:p>
        </p:txBody>
      </p:sp>
      <p:sp>
        <p:nvSpPr>
          <p:cNvPr id="93200" name="Line 16"/>
          <p:cNvSpPr>
            <a:spLocks noChangeShapeType="1"/>
          </p:cNvSpPr>
          <p:nvPr/>
        </p:nvSpPr>
        <p:spPr bwMode="auto">
          <a:xfrm>
            <a:off x="3738563" y="2933700"/>
            <a:ext cx="0" cy="514350"/>
          </a:xfrm>
          <a:prstGeom prst="line">
            <a:avLst/>
          </a:prstGeom>
          <a:noFill/>
          <a:ln w="57150">
            <a:solidFill>
              <a:srgbClr val="3366CC"/>
            </a:solidFill>
            <a:round/>
            <a:headEnd/>
            <a:tailEnd type="triangle" w="med" len="med"/>
          </a:ln>
          <a:effectLst/>
        </p:spPr>
        <p:txBody>
          <a:bodyPr/>
          <a:lstStyle/>
          <a:p>
            <a:endParaRPr lang="el-GR"/>
          </a:p>
        </p:txBody>
      </p:sp>
      <p:sp>
        <p:nvSpPr>
          <p:cNvPr id="93201" name="Line 17"/>
          <p:cNvSpPr>
            <a:spLocks noChangeShapeType="1"/>
          </p:cNvSpPr>
          <p:nvPr/>
        </p:nvSpPr>
        <p:spPr bwMode="auto">
          <a:xfrm>
            <a:off x="1201738" y="2967038"/>
            <a:ext cx="0" cy="514350"/>
          </a:xfrm>
          <a:prstGeom prst="line">
            <a:avLst/>
          </a:prstGeom>
          <a:noFill/>
          <a:ln w="57150">
            <a:solidFill>
              <a:srgbClr val="3366CC"/>
            </a:solidFill>
            <a:round/>
            <a:headEnd/>
            <a:tailEnd type="triangle" w="med" len="med"/>
          </a:ln>
          <a:effectLst/>
        </p:spPr>
        <p:txBody>
          <a:bodyPr/>
          <a:lstStyle/>
          <a:p>
            <a:endParaRPr lang="el-GR"/>
          </a:p>
        </p:txBody>
      </p:sp>
      <p:sp>
        <p:nvSpPr>
          <p:cNvPr id="93202" name="Line 18"/>
          <p:cNvSpPr>
            <a:spLocks noChangeShapeType="1"/>
          </p:cNvSpPr>
          <p:nvPr/>
        </p:nvSpPr>
        <p:spPr bwMode="auto">
          <a:xfrm>
            <a:off x="1201738" y="3902075"/>
            <a:ext cx="0" cy="514350"/>
          </a:xfrm>
          <a:prstGeom prst="line">
            <a:avLst/>
          </a:prstGeom>
          <a:noFill/>
          <a:ln w="57150">
            <a:solidFill>
              <a:srgbClr val="3366CC"/>
            </a:solidFill>
            <a:round/>
            <a:headEnd/>
            <a:tailEnd type="triangle" w="med" len="med"/>
          </a:ln>
          <a:effectLst/>
        </p:spPr>
        <p:txBody>
          <a:bodyPr/>
          <a:lstStyle/>
          <a:p>
            <a:endParaRPr lang="el-GR"/>
          </a:p>
        </p:txBody>
      </p:sp>
      <p:sp>
        <p:nvSpPr>
          <p:cNvPr id="93203" name="Text Box 19"/>
          <p:cNvSpPr txBox="1">
            <a:spLocks noChangeArrowheads="1"/>
          </p:cNvSpPr>
          <p:nvPr/>
        </p:nvSpPr>
        <p:spPr bwMode="auto">
          <a:xfrm>
            <a:off x="1416050" y="5888038"/>
            <a:ext cx="2514600" cy="396875"/>
          </a:xfrm>
          <a:prstGeom prst="rect">
            <a:avLst/>
          </a:prstGeom>
          <a:noFill/>
          <a:ln w="9525">
            <a:noFill/>
            <a:miter lim="800000"/>
            <a:headEnd/>
            <a:tailEnd/>
          </a:ln>
          <a:effectLst/>
        </p:spPr>
        <p:txBody>
          <a:bodyPr wrap="none">
            <a:spAutoFit/>
          </a:bodyPr>
          <a:lstStyle/>
          <a:p>
            <a:r>
              <a:rPr lang="el-GR" sz="2000">
                <a:solidFill>
                  <a:schemeClr val="bg2"/>
                </a:solidFill>
              </a:rPr>
              <a:t>Αδενοειδές προσωπείο</a:t>
            </a:r>
          </a:p>
        </p:txBody>
      </p:sp>
      <p:sp>
        <p:nvSpPr>
          <p:cNvPr id="93204" name="Text Box 20"/>
          <p:cNvSpPr txBox="1">
            <a:spLocks noChangeArrowheads="1"/>
          </p:cNvSpPr>
          <p:nvPr/>
        </p:nvSpPr>
        <p:spPr bwMode="auto">
          <a:xfrm>
            <a:off x="1952625" y="2738438"/>
            <a:ext cx="5238750" cy="1800225"/>
          </a:xfrm>
          <a:prstGeom prst="rect">
            <a:avLst/>
          </a:prstGeom>
          <a:solidFill>
            <a:schemeClr val="hlink"/>
          </a:solidFill>
          <a:ln w="9525">
            <a:noFill/>
            <a:miter lim="800000"/>
            <a:headEnd/>
            <a:tailEnd/>
          </a:ln>
          <a:effectLst/>
        </p:spPr>
        <p:txBody>
          <a:bodyPr wrap="none">
            <a:spAutoFit/>
          </a:bodyPr>
          <a:lstStyle/>
          <a:p>
            <a:pPr algn="ctr"/>
            <a:r>
              <a:rPr lang="el-GR" sz="2800">
                <a:solidFill>
                  <a:srgbClr val="FF0000"/>
                </a:solidFill>
                <a:effectLst>
                  <a:outerShdw blurRad="38100" dist="38100" dir="2700000" algn="tl">
                    <a:srgbClr val="000000"/>
                  </a:outerShdw>
                </a:effectLst>
              </a:rPr>
              <a:t>Δεν υπάρχει επαρκής τεκμηρίωση</a:t>
            </a:r>
            <a:br>
              <a:rPr lang="el-GR" sz="2800">
                <a:solidFill>
                  <a:srgbClr val="FF0000"/>
                </a:solidFill>
                <a:effectLst>
                  <a:outerShdw blurRad="38100" dist="38100" dir="2700000" algn="tl">
                    <a:srgbClr val="000000"/>
                  </a:outerShdw>
                </a:effectLst>
              </a:rPr>
            </a:br>
            <a:r>
              <a:rPr lang="el-GR" sz="2800">
                <a:solidFill>
                  <a:srgbClr val="FF0000"/>
                </a:solidFill>
                <a:effectLst>
                  <a:outerShdw blurRad="38100" dist="38100" dir="2700000" algn="tl">
                    <a:srgbClr val="000000"/>
                  </a:outerShdw>
                </a:effectLst>
              </a:rPr>
              <a:t>(ούτε καν κάποιας συσχέτισης)</a:t>
            </a:r>
          </a:p>
          <a:p>
            <a:pPr algn="ctr"/>
            <a:r>
              <a:rPr lang="el-GR" sz="2800">
                <a:solidFill>
                  <a:srgbClr val="FF0000"/>
                </a:solidFill>
                <a:effectLst>
                  <a:outerShdw blurRad="38100" dist="38100" dir="2700000" algn="tl">
                    <a:srgbClr val="000000"/>
                  </a:outerShdw>
                </a:effectLst>
              </a:rPr>
              <a:t>μεταξύ </a:t>
            </a:r>
            <a:r>
              <a:rPr lang="el-GR" sz="2800" u="sng">
                <a:solidFill>
                  <a:srgbClr val="FF0000"/>
                </a:solidFill>
                <a:effectLst>
                  <a:outerShdw blurRad="38100" dist="38100" dir="2700000" algn="tl">
                    <a:srgbClr val="000000"/>
                  </a:outerShdw>
                </a:effectLst>
              </a:rPr>
              <a:t>αναπνοής</a:t>
            </a:r>
            <a:r>
              <a:rPr lang="el-GR" sz="2800">
                <a:solidFill>
                  <a:srgbClr val="FF0000"/>
                </a:solidFill>
                <a:effectLst>
                  <a:outerShdw blurRad="38100" dist="38100" dir="2700000" algn="tl">
                    <a:srgbClr val="000000"/>
                  </a:outerShdw>
                </a:effectLst>
              </a:rPr>
              <a:t> και μορφολογίας,</a:t>
            </a:r>
            <a:br>
              <a:rPr lang="el-GR" sz="2800">
                <a:solidFill>
                  <a:srgbClr val="FF0000"/>
                </a:solidFill>
                <a:effectLst>
                  <a:outerShdw blurRad="38100" dist="38100" dir="2700000" algn="tl">
                    <a:srgbClr val="000000"/>
                  </a:outerShdw>
                </a:effectLst>
              </a:rPr>
            </a:br>
            <a:r>
              <a:rPr lang="el-GR" sz="2800">
                <a:solidFill>
                  <a:srgbClr val="FF0000"/>
                </a:solidFill>
                <a:effectLst>
                  <a:outerShdw blurRad="38100" dist="38100" dir="2700000" algn="tl">
                    <a:srgbClr val="000000"/>
                  </a:outerShdw>
                </a:effectLst>
              </a:rPr>
              <a:t>αλλά…</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l-GR"/>
              <a:t>Σκοπός - Στόχοι</a:t>
            </a:r>
          </a:p>
        </p:txBody>
      </p:sp>
      <p:sp>
        <p:nvSpPr>
          <p:cNvPr id="16387" name="Rectangle 3"/>
          <p:cNvSpPr>
            <a:spLocks noGrp="1" noChangeArrowheads="1"/>
          </p:cNvSpPr>
          <p:nvPr>
            <p:ph type="body" idx="1"/>
          </p:nvPr>
        </p:nvSpPr>
        <p:spPr/>
        <p:txBody>
          <a:bodyPr/>
          <a:lstStyle/>
          <a:p>
            <a:r>
              <a:rPr lang="el-GR" sz="2800"/>
              <a:t>Στόχοι: Ο φοιτητής να είναι σε θέση:</a:t>
            </a:r>
          </a:p>
          <a:p>
            <a:pPr lvl="1"/>
            <a:r>
              <a:rPr lang="el-GR" sz="2400"/>
              <a:t>…να χρησιμοποιεί διαγνωστικές μεθόδους για να αξιολογεί τη </a:t>
            </a:r>
            <a:r>
              <a:rPr lang="el-GR" sz="2400" i="1"/>
              <a:t>μορφολογία</a:t>
            </a:r>
            <a:r>
              <a:rPr lang="el-GR" sz="2400"/>
              <a:t> του προσώπου στις 3 διαστάσεις του χώρου, ανάλογα με το φύλο, την ηλικία, κ.ά.</a:t>
            </a:r>
          </a:p>
          <a:p>
            <a:pPr lvl="1"/>
            <a:r>
              <a:rPr lang="el-GR" sz="2400"/>
              <a:t>…να εξάγει διαγνωστικά συμπεράσματα σχετικά με τις υποκείμενες </a:t>
            </a:r>
            <a:r>
              <a:rPr lang="el-GR" sz="2400" i="1"/>
              <a:t>σκελετικές</a:t>
            </a:r>
            <a:r>
              <a:rPr lang="el-GR" sz="2400"/>
              <a:t> και </a:t>
            </a:r>
            <a:r>
              <a:rPr lang="el-GR" sz="2400" i="1"/>
              <a:t>οδοντικές</a:t>
            </a:r>
            <a:r>
              <a:rPr lang="el-GR" sz="2400"/>
              <a:t> σχέσεις.</a:t>
            </a:r>
          </a:p>
          <a:p>
            <a:pPr lvl="1"/>
            <a:r>
              <a:rPr lang="el-GR" sz="2400"/>
              <a:t>…να εξάγει διαγνωστικά συμπεράσματα σχετικά με τη </a:t>
            </a:r>
            <a:r>
              <a:rPr lang="el-GR" sz="2400" i="1"/>
              <a:t>λειτουργία</a:t>
            </a:r>
            <a:r>
              <a:rPr lang="el-GR" sz="2400"/>
              <a:t> του ΚΠΣ.</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2" name="Rectangle 4"/>
          <p:cNvSpPr>
            <a:spLocks noGrp="1" noChangeArrowheads="1"/>
          </p:cNvSpPr>
          <p:nvPr>
            <p:ph type="title"/>
          </p:nvPr>
        </p:nvSpPr>
        <p:spPr/>
        <p:txBody>
          <a:bodyPr/>
          <a:lstStyle/>
          <a:p>
            <a:r>
              <a:rPr lang="el-GR" sz="3600"/>
              <a:t>Μυϊκό σύστημα - Μασητικές δυνάμεις</a:t>
            </a:r>
          </a:p>
        </p:txBody>
      </p:sp>
      <p:pic>
        <p:nvPicPr>
          <p:cNvPr id="94213" name="Picture 5"/>
          <p:cNvPicPr>
            <a:picLocks noChangeAspect="1" noChangeArrowheads="1"/>
          </p:cNvPicPr>
          <p:nvPr/>
        </p:nvPicPr>
        <p:blipFill>
          <a:blip r:embed="rId3" cstate="screen"/>
          <a:srcRect/>
          <a:stretch>
            <a:fillRect/>
          </a:stretch>
        </p:blipFill>
        <p:spPr bwMode="auto">
          <a:xfrm>
            <a:off x="4656138" y="1319213"/>
            <a:ext cx="4267200" cy="5334000"/>
          </a:xfrm>
          <a:prstGeom prst="rect">
            <a:avLst/>
          </a:prstGeom>
          <a:noFill/>
          <a:ln w="12700">
            <a:solidFill>
              <a:schemeClr val="hlink"/>
            </a:solidFill>
            <a:miter lim="800000"/>
            <a:headEnd/>
            <a:tailEnd/>
          </a:ln>
        </p:spPr>
      </p:pic>
      <p:sp>
        <p:nvSpPr>
          <p:cNvPr id="94214" name="Text Box 6"/>
          <p:cNvSpPr txBox="1">
            <a:spLocks noChangeArrowheads="1"/>
          </p:cNvSpPr>
          <p:nvPr/>
        </p:nvSpPr>
        <p:spPr bwMode="auto">
          <a:xfrm>
            <a:off x="161925" y="1443038"/>
            <a:ext cx="4503738" cy="457200"/>
          </a:xfrm>
          <a:prstGeom prst="rect">
            <a:avLst/>
          </a:prstGeom>
          <a:noFill/>
          <a:ln w="9525">
            <a:noFill/>
            <a:miter lim="800000"/>
            <a:headEnd/>
            <a:tailEnd/>
          </a:ln>
          <a:effectLst/>
        </p:spPr>
        <p:txBody>
          <a:bodyPr wrap="none">
            <a:spAutoFit/>
          </a:bodyPr>
          <a:lstStyle/>
          <a:p>
            <a:r>
              <a:rPr lang="el-GR"/>
              <a:t>Λειτουργία επηρεάζει μορφολογία:</a:t>
            </a:r>
          </a:p>
        </p:txBody>
      </p:sp>
      <p:sp>
        <p:nvSpPr>
          <p:cNvPr id="94215" name="Text Box 7"/>
          <p:cNvSpPr txBox="1">
            <a:spLocks noChangeArrowheads="1"/>
          </p:cNvSpPr>
          <p:nvPr/>
        </p:nvSpPr>
        <p:spPr bwMode="auto">
          <a:xfrm>
            <a:off x="1579563" y="3032125"/>
            <a:ext cx="1927225" cy="396875"/>
          </a:xfrm>
          <a:prstGeom prst="rect">
            <a:avLst/>
          </a:prstGeom>
          <a:noFill/>
          <a:ln w="9525">
            <a:noFill/>
            <a:miter lim="800000"/>
            <a:headEnd/>
            <a:tailEnd/>
          </a:ln>
          <a:effectLst/>
        </p:spPr>
        <p:txBody>
          <a:bodyPr wrap="none">
            <a:spAutoFit/>
          </a:bodyPr>
          <a:lstStyle/>
          <a:p>
            <a:r>
              <a:rPr lang="el-GR" sz="2000"/>
              <a:t>Ανάπτυξη οστών</a:t>
            </a:r>
          </a:p>
        </p:txBody>
      </p:sp>
      <p:sp>
        <p:nvSpPr>
          <p:cNvPr id="94216" name="Text Box 8"/>
          <p:cNvSpPr txBox="1">
            <a:spLocks noChangeArrowheads="1"/>
          </p:cNvSpPr>
          <p:nvPr/>
        </p:nvSpPr>
        <p:spPr bwMode="auto">
          <a:xfrm>
            <a:off x="444500" y="3416300"/>
            <a:ext cx="2506663" cy="701675"/>
          </a:xfrm>
          <a:prstGeom prst="rect">
            <a:avLst/>
          </a:prstGeom>
          <a:noFill/>
          <a:ln w="9525">
            <a:noFill/>
            <a:miter lim="800000"/>
            <a:headEnd/>
            <a:tailEnd/>
          </a:ln>
          <a:effectLst/>
        </p:spPr>
        <p:txBody>
          <a:bodyPr wrap="none">
            <a:spAutoFit/>
          </a:bodyPr>
          <a:lstStyle/>
          <a:p>
            <a:r>
              <a:rPr lang="el-GR" sz="2000"/>
              <a:t>Παρεμπόδιση</a:t>
            </a:r>
            <a:br>
              <a:rPr lang="el-GR" sz="2000"/>
            </a:br>
            <a:r>
              <a:rPr lang="el-GR" sz="2000"/>
              <a:t>κατακόρυφης αύξησης</a:t>
            </a:r>
          </a:p>
        </p:txBody>
      </p:sp>
      <p:sp>
        <p:nvSpPr>
          <p:cNvPr id="94217" name="Text Box 9"/>
          <p:cNvSpPr txBox="1">
            <a:spLocks noChangeArrowheads="1"/>
          </p:cNvSpPr>
          <p:nvPr/>
        </p:nvSpPr>
        <p:spPr bwMode="auto">
          <a:xfrm>
            <a:off x="444500" y="2243138"/>
            <a:ext cx="2058988" cy="396875"/>
          </a:xfrm>
          <a:prstGeom prst="rect">
            <a:avLst/>
          </a:prstGeom>
          <a:noFill/>
          <a:ln w="9525">
            <a:noFill/>
            <a:miter lim="800000"/>
            <a:headEnd/>
            <a:tailEnd/>
          </a:ln>
          <a:effectLst/>
        </p:spPr>
        <p:txBody>
          <a:bodyPr wrap="none">
            <a:spAutoFit/>
          </a:bodyPr>
          <a:lstStyle/>
          <a:p>
            <a:r>
              <a:rPr lang="el-GR" sz="2000"/>
              <a:t>Μεγάλες δυνάμεις</a:t>
            </a:r>
          </a:p>
        </p:txBody>
      </p:sp>
      <p:sp>
        <p:nvSpPr>
          <p:cNvPr id="94219" name="Line 11"/>
          <p:cNvSpPr>
            <a:spLocks noChangeShapeType="1"/>
          </p:cNvSpPr>
          <p:nvPr/>
        </p:nvSpPr>
        <p:spPr bwMode="auto">
          <a:xfrm>
            <a:off x="2085975" y="4733925"/>
            <a:ext cx="696913" cy="0"/>
          </a:xfrm>
          <a:prstGeom prst="line">
            <a:avLst/>
          </a:prstGeom>
          <a:noFill/>
          <a:ln w="57150">
            <a:solidFill>
              <a:srgbClr val="3366CC"/>
            </a:solidFill>
            <a:round/>
            <a:headEnd/>
            <a:tailEnd type="triangle" w="med" len="med"/>
          </a:ln>
          <a:effectLst/>
        </p:spPr>
        <p:txBody>
          <a:bodyPr/>
          <a:lstStyle/>
          <a:p>
            <a:endParaRPr lang="el-GR"/>
          </a:p>
        </p:txBody>
      </p:sp>
      <p:sp>
        <p:nvSpPr>
          <p:cNvPr id="94220" name="Line 12"/>
          <p:cNvSpPr>
            <a:spLocks noChangeShapeType="1"/>
          </p:cNvSpPr>
          <p:nvPr/>
        </p:nvSpPr>
        <p:spPr bwMode="auto">
          <a:xfrm>
            <a:off x="739775" y="2654300"/>
            <a:ext cx="0" cy="754063"/>
          </a:xfrm>
          <a:prstGeom prst="line">
            <a:avLst/>
          </a:prstGeom>
          <a:noFill/>
          <a:ln w="57150">
            <a:solidFill>
              <a:srgbClr val="3366CC"/>
            </a:solidFill>
            <a:round/>
            <a:headEnd/>
            <a:tailEnd type="triangle" w="med" len="med"/>
          </a:ln>
          <a:effectLst/>
        </p:spPr>
        <p:txBody>
          <a:bodyPr/>
          <a:lstStyle/>
          <a:p>
            <a:endParaRPr lang="el-GR"/>
          </a:p>
        </p:txBody>
      </p:sp>
      <p:sp>
        <p:nvSpPr>
          <p:cNvPr id="94221" name="Text Box 13"/>
          <p:cNvSpPr txBox="1">
            <a:spLocks noChangeArrowheads="1"/>
          </p:cNvSpPr>
          <p:nvPr/>
        </p:nvSpPr>
        <p:spPr bwMode="auto">
          <a:xfrm>
            <a:off x="2784475" y="4524375"/>
            <a:ext cx="1722438" cy="396875"/>
          </a:xfrm>
          <a:prstGeom prst="rect">
            <a:avLst/>
          </a:prstGeom>
          <a:noFill/>
          <a:ln w="9525">
            <a:noFill/>
            <a:miter lim="800000"/>
            <a:headEnd/>
            <a:tailEnd/>
          </a:ln>
          <a:effectLst/>
        </p:spPr>
        <p:txBody>
          <a:bodyPr wrap="none">
            <a:spAutoFit/>
          </a:bodyPr>
          <a:lstStyle/>
          <a:p>
            <a:r>
              <a:rPr lang="el-GR" sz="2000"/>
              <a:t>Ευρύ πρόσωπο</a:t>
            </a:r>
          </a:p>
        </p:txBody>
      </p:sp>
      <p:sp>
        <p:nvSpPr>
          <p:cNvPr id="94223" name="Text Box 15"/>
          <p:cNvSpPr txBox="1">
            <a:spLocks noChangeArrowheads="1"/>
          </p:cNvSpPr>
          <p:nvPr/>
        </p:nvSpPr>
        <p:spPr bwMode="auto">
          <a:xfrm>
            <a:off x="444500" y="4521200"/>
            <a:ext cx="1597025" cy="396875"/>
          </a:xfrm>
          <a:prstGeom prst="rect">
            <a:avLst/>
          </a:prstGeom>
          <a:noFill/>
          <a:ln w="9525">
            <a:noFill/>
            <a:miter lim="800000"/>
            <a:headEnd/>
            <a:tailEnd/>
          </a:ln>
          <a:effectLst/>
        </p:spPr>
        <p:txBody>
          <a:bodyPr wrap="none">
            <a:spAutoFit/>
          </a:bodyPr>
          <a:lstStyle/>
          <a:p>
            <a:r>
              <a:rPr lang="el-GR" sz="2000"/>
              <a:t>Χαμηλό ύψος</a:t>
            </a:r>
          </a:p>
        </p:txBody>
      </p:sp>
      <p:sp>
        <p:nvSpPr>
          <p:cNvPr id="94224" name="Text Box 16"/>
          <p:cNvSpPr txBox="1">
            <a:spLocks noChangeArrowheads="1"/>
          </p:cNvSpPr>
          <p:nvPr/>
        </p:nvSpPr>
        <p:spPr bwMode="auto">
          <a:xfrm>
            <a:off x="444500" y="5340350"/>
            <a:ext cx="2071688" cy="701675"/>
          </a:xfrm>
          <a:prstGeom prst="rect">
            <a:avLst/>
          </a:prstGeom>
          <a:noFill/>
          <a:ln w="9525">
            <a:noFill/>
            <a:miter lim="800000"/>
            <a:headEnd/>
            <a:tailEnd/>
          </a:ln>
          <a:effectLst/>
        </p:spPr>
        <p:txBody>
          <a:bodyPr wrap="none">
            <a:spAutoFit/>
          </a:bodyPr>
          <a:lstStyle/>
          <a:p>
            <a:r>
              <a:rPr lang="el-GR" sz="2000"/>
              <a:t>Υπο-αποκλίνοντα</a:t>
            </a:r>
            <a:br>
              <a:rPr lang="el-GR" sz="2000"/>
            </a:br>
            <a:r>
              <a:rPr lang="el-GR" sz="2000"/>
              <a:t>σκελετικά επίπεδα</a:t>
            </a:r>
          </a:p>
        </p:txBody>
      </p:sp>
      <p:sp>
        <p:nvSpPr>
          <p:cNvPr id="94225" name="Line 17"/>
          <p:cNvSpPr>
            <a:spLocks noChangeShapeType="1"/>
          </p:cNvSpPr>
          <p:nvPr/>
        </p:nvSpPr>
        <p:spPr bwMode="auto">
          <a:xfrm>
            <a:off x="1966913" y="2651125"/>
            <a:ext cx="0" cy="422275"/>
          </a:xfrm>
          <a:prstGeom prst="line">
            <a:avLst/>
          </a:prstGeom>
          <a:noFill/>
          <a:ln w="57150">
            <a:solidFill>
              <a:srgbClr val="3366CC"/>
            </a:solidFill>
            <a:round/>
            <a:headEnd/>
            <a:tailEnd type="triangle" w="med" len="med"/>
          </a:ln>
          <a:effectLst/>
        </p:spPr>
        <p:txBody>
          <a:bodyPr/>
          <a:lstStyle/>
          <a:p>
            <a:endParaRPr lang="el-GR"/>
          </a:p>
        </p:txBody>
      </p:sp>
      <p:sp>
        <p:nvSpPr>
          <p:cNvPr id="94226" name="Line 18"/>
          <p:cNvSpPr>
            <a:spLocks noChangeShapeType="1"/>
          </p:cNvSpPr>
          <p:nvPr/>
        </p:nvSpPr>
        <p:spPr bwMode="auto">
          <a:xfrm>
            <a:off x="749300" y="4111625"/>
            <a:ext cx="0" cy="422275"/>
          </a:xfrm>
          <a:prstGeom prst="line">
            <a:avLst/>
          </a:prstGeom>
          <a:noFill/>
          <a:ln w="57150">
            <a:solidFill>
              <a:srgbClr val="3366CC"/>
            </a:solidFill>
            <a:round/>
            <a:headEnd/>
            <a:tailEnd type="triangle" w="med" len="med"/>
          </a:ln>
          <a:effectLst/>
        </p:spPr>
        <p:txBody>
          <a:bodyPr/>
          <a:lstStyle/>
          <a:p>
            <a:endParaRPr lang="el-GR"/>
          </a:p>
        </p:txBody>
      </p:sp>
      <p:sp>
        <p:nvSpPr>
          <p:cNvPr id="94227" name="Line 19"/>
          <p:cNvSpPr>
            <a:spLocks noChangeShapeType="1"/>
          </p:cNvSpPr>
          <p:nvPr/>
        </p:nvSpPr>
        <p:spPr bwMode="auto">
          <a:xfrm>
            <a:off x="760413" y="4943475"/>
            <a:ext cx="0" cy="422275"/>
          </a:xfrm>
          <a:prstGeom prst="line">
            <a:avLst/>
          </a:prstGeom>
          <a:noFill/>
          <a:ln w="57150">
            <a:solidFill>
              <a:srgbClr val="3366CC"/>
            </a:solidFill>
            <a:round/>
            <a:headEnd/>
            <a:tailEnd type="triangle" w="med" len="med"/>
          </a:ln>
          <a:effectLst/>
        </p:spPr>
        <p:txBody>
          <a:bodyPr/>
          <a:lstStyle/>
          <a:p>
            <a:endParaRPr lang="el-GR"/>
          </a:p>
        </p:txBody>
      </p:sp>
      <p:sp>
        <p:nvSpPr>
          <p:cNvPr id="94228" name="Line 20"/>
          <p:cNvSpPr>
            <a:spLocks noChangeShapeType="1"/>
          </p:cNvSpPr>
          <p:nvPr/>
        </p:nvSpPr>
        <p:spPr bwMode="auto">
          <a:xfrm>
            <a:off x="3217863" y="3403600"/>
            <a:ext cx="0" cy="1176338"/>
          </a:xfrm>
          <a:prstGeom prst="line">
            <a:avLst/>
          </a:prstGeom>
          <a:noFill/>
          <a:ln w="57150">
            <a:solidFill>
              <a:srgbClr val="3366CC"/>
            </a:solidFill>
            <a:round/>
            <a:headEnd/>
            <a:tailEnd type="triangle" w="med" len="med"/>
          </a:ln>
          <a:effectLst/>
        </p:spPr>
        <p:txBody>
          <a:bodyPr/>
          <a:lstStyle/>
          <a:p>
            <a:endParaRPr lang="el-G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a:xfrm>
            <a:off x="685800" y="176213"/>
            <a:ext cx="7772400" cy="546100"/>
          </a:xfrm>
        </p:spPr>
        <p:txBody>
          <a:bodyPr/>
          <a:lstStyle/>
          <a:p>
            <a:r>
              <a:rPr lang="el-GR" sz="2800"/>
              <a:t>Βιβλιογραφία</a:t>
            </a:r>
          </a:p>
        </p:txBody>
      </p:sp>
      <p:sp>
        <p:nvSpPr>
          <p:cNvPr id="187395" name="Rectangle 3"/>
          <p:cNvSpPr>
            <a:spLocks noGrp="1" noChangeArrowheads="1"/>
          </p:cNvSpPr>
          <p:nvPr>
            <p:ph type="body" idx="1"/>
          </p:nvPr>
        </p:nvSpPr>
        <p:spPr>
          <a:xfrm>
            <a:off x="276225" y="763588"/>
            <a:ext cx="8604250" cy="5859462"/>
          </a:xfrm>
        </p:spPr>
        <p:txBody>
          <a:bodyPr/>
          <a:lstStyle/>
          <a:p>
            <a:pPr marL="176213" indent="-176213">
              <a:lnSpc>
                <a:spcPct val="80000"/>
              </a:lnSpc>
              <a:spcBef>
                <a:spcPct val="10000"/>
              </a:spcBef>
            </a:pPr>
            <a:r>
              <a:rPr lang="en-US" sz="1000"/>
              <a:t>Arslan SG, Genç C, Odabaş B, Kama JD. Comparison of facial proportions and anthropometric norms among Turkish young adults with different face types. Aesthetic Plast Surg 2008;32:234-42.</a:t>
            </a:r>
          </a:p>
          <a:p>
            <a:pPr marL="176213" indent="-176213">
              <a:lnSpc>
                <a:spcPct val="80000"/>
              </a:lnSpc>
              <a:spcBef>
                <a:spcPct val="10000"/>
              </a:spcBef>
            </a:pPr>
            <a:r>
              <a:rPr lang="en-US" sz="1000"/>
              <a:t>Bashour M. An objective system for measuring facial attractiveness. Plast Reconstr Surg 2006;118:757-74.</a:t>
            </a:r>
          </a:p>
          <a:p>
            <a:pPr marL="176213" indent="-176213">
              <a:lnSpc>
                <a:spcPct val="80000"/>
              </a:lnSpc>
              <a:spcBef>
                <a:spcPct val="10000"/>
              </a:spcBef>
            </a:pPr>
            <a:r>
              <a:rPr lang="en-US" sz="1000"/>
              <a:t>Bashour M. History and current concepts in the analysis of facial attractiveness. Plast Reconstr Surg 2006;118:741-56.</a:t>
            </a:r>
          </a:p>
          <a:p>
            <a:pPr marL="176213" indent="-176213">
              <a:lnSpc>
                <a:spcPct val="80000"/>
              </a:lnSpc>
              <a:spcBef>
                <a:spcPct val="10000"/>
              </a:spcBef>
            </a:pPr>
            <a:r>
              <a:rPr lang="en-US" sz="1000"/>
              <a:t>Budai M, Farkas LG, Tompson B, Katic M, Forrest CR. Relation between anthropometric and cephalometric measurements and proportions of the face of healthy young white adult men and women. J Craniofac Surg 2003;14:154-61.</a:t>
            </a:r>
          </a:p>
          <a:p>
            <a:pPr marL="176213" indent="-176213">
              <a:lnSpc>
                <a:spcPct val="80000"/>
              </a:lnSpc>
              <a:spcBef>
                <a:spcPct val="10000"/>
              </a:spcBef>
            </a:pPr>
            <a:r>
              <a:rPr lang="en-US" sz="1000"/>
              <a:t>Charalampidou M, Kjellberg H, Georgiakaki I, Kiliaridis S. Masseter muscle thickness and mechanical advantage in relation to vertical craniofacial morphology in children. Acta Odontol Scand 2008;66:23-30.</a:t>
            </a:r>
          </a:p>
          <a:p>
            <a:pPr marL="176213" indent="-176213">
              <a:lnSpc>
                <a:spcPct val="80000"/>
              </a:lnSpc>
              <a:spcBef>
                <a:spcPct val="10000"/>
              </a:spcBef>
            </a:pPr>
            <a:r>
              <a:rPr lang="en-US" sz="1000"/>
              <a:t>Cvicelova M, Benus R, Lysakova L, Molnarova A, Borovska Z. Occurrence of neoclassical facial canons in Caucasian primary school pupils and university students. Bratisl Lek Listy 2007;108:480-5.</a:t>
            </a:r>
          </a:p>
          <a:p>
            <a:pPr marL="176213" indent="-176213">
              <a:lnSpc>
                <a:spcPct val="80000"/>
              </a:lnSpc>
              <a:spcBef>
                <a:spcPct val="10000"/>
              </a:spcBef>
            </a:pPr>
            <a:r>
              <a:rPr lang="en-US" sz="1000"/>
              <a:t>Farkas LG, Eiben OG, Sivkov S, Tompson B, Katic MJ, Forrest CR. Anthropometric measurements of the facial framework in adulthood: age-related changes in eight age categories in 600 healthy white North Americans of European ancestry from 16 to 90 years of age. J Craniofac Surg 2004;15:288-98.</a:t>
            </a:r>
          </a:p>
          <a:p>
            <a:pPr marL="176213" indent="-176213">
              <a:lnSpc>
                <a:spcPct val="80000"/>
              </a:lnSpc>
              <a:spcBef>
                <a:spcPct val="10000"/>
              </a:spcBef>
            </a:pPr>
            <a:r>
              <a:rPr lang="en-US" sz="1000"/>
              <a:t>Farkas LG, Katic MJ, Forrest CR. International anthropometric study of facial morphology in various ethnic groups/races. J Craniofac Surg 2005;16:615-46.</a:t>
            </a:r>
          </a:p>
          <a:p>
            <a:pPr marL="176213" indent="-176213">
              <a:lnSpc>
                <a:spcPct val="80000"/>
              </a:lnSpc>
              <a:spcBef>
                <a:spcPct val="10000"/>
              </a:spcBef>
            </a:pPr>
            <a:r>
              <a:rPr lang="en-US" sz="1000"/>
              <a:t>Formby WA, Nanda RS, Currier GF. Longitudinal changes in the adult facial profile. Am J Orthod Dentofacial Orthop 1994;105:464-76.</a:t>
            </a:r>
          </a:p>
          <a:p>
            <a:pPr marL="176213" indent="-176213">
              <a:lnSpc>
                <a:spcPct val="80000"/>
              </a:lnSpc>
              <a:spcBef>
                <a:spcPct val="10000"/>
              </a:spcBef>
            </a:pPr>
            <a:r>
              <a:rPr lang="en-US" sz="1000"/>
              <a:t>Genecov JS, Sinclair PM, Dechow PC. Development of the nose and soft tissue profile. Angle Orthod 1990;60:191-8.</a:t>
            </a:r>
          </a:p>
          <a:p>
            <a:pPr marL="176213" indent="-176213">
              <a:lnSpc>
                <a:spcPct val="80000"/>
              </a:lnSpc>
              <a:spcBef>
                <a:spcPct val="10000"/>
              </a:spcBef>
            </a:pPr>
            <a:r>
              <a:rPr lang="en-US" sz="1000"/>
              <a:t>Gianniou E, Kolokithas G, Athanasiou AE, Ioannidou-Marathiotou I. The use of extraoral photographs for predicting dentoalveolar and skeletal characteristics in persons seeking orthodontic treatment. Hel Orthod Rev 2003;6:147-163.</a:t>
            </a:r>
          </a:p>
          <a:p>
            <a:pPr marL="176213" indent="-176213">
              <a:lnSpc>
                <a:spcPct val="80000"/>
              </a:lnSpc>
              <a:spcBef>
                <a:spcPct val="10000"/>
              </a:spcBef>
            </a:pPr>
            <a:r>
              <a:rPr lang="en-US" sz="1000"/>
              <a:t>Godt A, Müller A, Kalwitzki M, Göz G. Angles of facial convexity in different skeletal Classes. Eur J Orthod 2007;29:648-53.</a:t>
            </a:r>
          </a:p>
          <a:p>
            <a:pPr marL="176213" indent="-176213">
              <a:lnSpc>
                <a:spcPct val="80000"/>
              </a:lnSpc>
              <a:spcBef>
                <a:spcPct val="10000"/>
              </a:spcBef>
            </a:pPr>
            <a:r>
              <a:rPr lang="en-US" sz="1000"/>
              <a:t>Halazonetis DJ. Morphometric evaluation of soft-tissue profile shape. Am J Orthod Dentofacial Orthop 2007;131:481-9.</a:t>
            </a:r>
          </a:p>
          <a:p>
            <a:pPr marL="176213" indent="-176213">
              <a:lnSpc>
                <a:spcPct val="80000"/>
              </a:lnSpc>
              <a:spcBef>
                <a:spcPct val="10000"/>
              </a:spcBef>
            </a:pPr>
            <a:r>
              <a:rPr lang="en-US" sz="1000"/>
              <a:t>Hartgerink DV, Vig PS. Lower anterior face height and lip incompetence do not predict nasal airway obstruction. Angle Orthod 1989;59:17-23.</a:t>
            </a:r>
          </a:p>
          <a:p>
            <a:pPr marL="176213" indent="-176213">
              <a:lnSpc>
                <a:spcPct val="80000"/>
              </a:lnSpc>
              <a:spcBef>
                <a:spcPct val="10000"/>
              </a:spcBef>
            </a:pPr>
            <a:r>
              <a:rPr lang="en-US" sz="1000"/>
              <a:t>Hennessy RJ, McLearie S, Kinsella A, Waddington JL. Facial surface analysis by 3D laser scanning and geometric morphometrics in relation to sexual dimorphism in cerebral-craniofacial morphogenesis and cognitive function. J Anat 2005;207:283-95.</a:t>
            </a:r>
          </a:p>
          <a:p>
            <a:pPr marL="176213" indent="-176213">
              <a:lnSpc>
                <a:spcPct val="80000"/>
              </a:lnSpc>
              <a:spcBef>
                <a:spcPct val="10000"/>
              </a:spcBef>
            </a:pPr>
            <a:r>
              <a:rPr lang="en-US" sz="1000"/>
              <a:t>Holland E. Marquardt's Phi mask: pitfalls of relying on fashion models and the golden ratio to describe a beautiful face. Aesthetic Plast Surg 2008;32:200-8.</a:t>
            </a:r>
          </a:p>
          <a:p>
            <a:pPr marL="176213" indent="-176213">
              <a:lnSpc>
                <a:spcPct val="80000"/>
              </a:lnSpc>
              <a:spcBef>
                <a:spcPct val="10000"/>
              </a:spcBef>
            </a:pPr>
            <a:r>
              <a:rPr lang="en-US" sz="1000"/>
              <a:t>http://www.faceresearch.org/demos/average</a:t>
            </a:r>
          </a:p>
          <a:p>
            <a:pPr marL="176213" indent="-176213">
              <a:lnSpc>
                <a:spcPct val="80000"/>
              </a:lnSpc>
              <a:spcBef>
                <a:spcPct val="10000"/>
              </a:spcBef>
            </a:pPr>
            <a:r>
              <a:rPr lang="en-US" sz="1000"/>
              <a:t>Jahanshahi M, Golalipour MJ, Heidari K. The effect of ethnicity on facial anthropometry in Northern Iran. Singapore Med J 2008;49:940-3.</a:t>
            </a:r>
          </a:p>
          <a:p>
            <a:pPr marL="176213" indent="-176213">
              <a:lnSpc>
                <a:spcPct val="80000"/>
              </a:lnSpc>
              <a:spcBef>
                <a:spcPct val="10000"/>
              </a:spcBef>
            </a:pPr>
            <a:r>
              <a:rPr lang="en-US" sz="1000"/>
              <a:t>Kiekens RM, Kuijpers-Jagtman AM, van 't Hof MA, van 't Hof BE, Maltha JC. Putative golden proportions as predictors of facial esthetics in adolescents. Am J Orthod Dentofacial Orthop 2008;134:480-3.</a:t>
            </a:r>
          </a:p>
          <a:p>
            <a:pPr marL="176213" indent="-176213">
              <a:lnSpc>
                <a:spcPct val="80000"/>
              </a:lnSpc>
              <a:spcBef>
                <a:spcPct val="10000"/>
              </a:spcBef>
            </a:pPr>
            <a:r>
              <a:rPr lang="en-US" sz="1000"/>
              <a:t>Kiekens RM, Kuijpers-Jagtman AM, van 't Hof MA, van 't Hof BE, Straatman H, Maltha JC. Facial esthetics in adolescents and its relationship to "ideal" ratios and angles. Am J Orthod Dentofacial Orthop 2008;133:188.e1-8.</a:t>
            </a:r>
          </a:p>
          <a:p>
            <a:pPr marL="176213" indent="-176213">
              <a:lnSpc>
                <a:spcPct val="80000"/>
              </a:lnSpc>
              <a:spcBef>
                <a:spcPct val="10000"/>
              </a:spcBef>
            </a:pPr>
            <a:r>
              <a:rPr lang="en-US" sz="1000"/>
              <a:t>Kluemper GT, Vig PS, Vig KW. Nasorespiratory characteristics and craniofacial morphology. Eur J Orthod 1995;17:491-5.</a:t>
            </a:r>
          </a:p>
          <a:p>
            <a:pPr marL="176213" indent="-176213">
              <a:lnSpc>
                <a:spcPct val="80000"/>
              </a:lnSpc>
              <a:spcBef>
                <a:spcPct val="10000"/>
              </a:spcBef>
            </a:pPr>
            <a:r>
              <a:rPr lang="en-US" sz="1000"/>
              <a:t>Kluemper GT. Ask us. A fairly severe mouth breathing habit. Am J Orthod Dentofacial Orthop 2004;125:18A-19A.</a:t>
            </a:r>
          </a:p>
          <a:p>
            <a:pPr marL="176213" indent="-176213">
              <a:lnSpc>
                <a:spcPct val="80000"/>
              </a:lnSpc>
              <a:spcBef>
                <a:spcPct val="10000"/>
              </a:spcBef>
            </a:pPr>
            <a:r>
              <a:rPr lang="en-US" sz="1000"/>
              <a:t>Koehler N, Simmons LW, Rhodes G, Peters M. The relationship between sexual dimorphism in human faces and fluctuating asymmetry. Proc Biol Sci 2004;271:S233-6.</a:t>
            </a:r>
          </a:p>
          <a:p>
            <a:pPr marL="176213" indent="-176213">
              <a:lnSpc>
                <a:spcPct val="80000"/>
              </a:lnSpc>
              <a:spcBef>
                <a:spcPct val="10000"/>
              </a:spcBef>
            </a:pPr>
            <a:r>
              <a:rPr lang="en-US" sz="1000"/>
              <a:t>Nanda RS, Meng H, Kapila S, Goorhuis J. Growth changes in the soft tissue facial profile. Angle Orthod 1990;60:177-90.</a:t>
            </a:r>
          </a:p>
          <a:p>
            <a:pPr marL="176213" indent="-176213">
              <a:lnSpc>
                <a:spcPct val="80000"/>
              </a:lnSpc>
              <a:spcBef>
                <a:spcPct val="10000"/>
              </a:spcBef>
            </a:pPr>
            <a:r>
              <a:rPr lang="en-US" sz="1000"/>
              <a:t>Pepicelli A, Woods M, Briggs C. The mandibular muscles and their importance in orthodontics: a contemporary review. Am J Orthod Dentofacial Orthop 2005;128:774-80.</a:t>
            </a:r>
          </a:p>
          <a:p>
            <a:pPr marL="176213" indent="-176213">
              <a:lnSpc>
                <a:spcPct val="80000"/>
              </a:lnSpc>
              <a:spcBef>
                <a:spcPct val="10000"/>
              </a:spcBef>
            </a:pPr>
            <a:r>
              <a:rPr lang="en-US" sz="1000"/>
              <a:t>Sarver DM. The importance of incisor positioning in the esthetic smile: the smile arc. Am J Orthod Dentofacial Orthop 2001;120:98-111.</a:t>
            </a:r>
          </a:p>
          <a:p>
            <a:pPr marL="176213" indent="-176213">
              <a:lnSpc>
                <a:spcPct val="80000"/>
              </a:lnSpc>
              <a:spcBef>
                <a:spcPct val="10000"/>
              </a:spcBef>
            </a:pPr>
            <a:r>
              <a:rPr lang="en-US" sz="1000"/>
              <a:t>Simmons LW, Rhodes G, Peters M, Nicole Koehler N. Are human preferences for facial symmetry focused on signals of developmental instability? Behavioral Ecology 2004;15:864-871.</a:t>
            </a:r>
          </a:p>
          <a:p>
            <a:pPr marL="176213" indent="-176213">
              <a:lnSpc>
                <a:spcPct val="80000"/>
              </a:lnSpc>
              <a:spcBef>
                <a:spcPct val="10000"/>
              </a:spcBef>
            </a:pPr>
            <a:r>
              <a:rPr lang="en-US" sz="1000"/>
              <a:t>Solow B, Sandham A. Cranio-cervical posture: a factor in the development and function of the dentofacial structures. Eur J Orthod 2002;24:447-56.</a:t>
            </a:r>
          </a:p>
          <a:p>
            <a:pPr marL="176213" indent="-176213">
              <a:lnSpc>
                <a:spcPct val="80000"/>
              </a:lnSpc>
              <a:spcBef>
                <a:spcPct val="10000"/>
              </a:spcBef>
            </a:pPr>
            <a:r>
              <a:rPr lang="en-US" sz="1000"/>
              <a:t>Staudt CB, Kiliaridis S. A nonradiographic approach to detect Class III skeletal discrepancies. Am J Orthod Dentofacial Orthop 2009;136:52-8.</a:t>
            </a:r>
          </a:p>
          <a:p>
            <a:pPr marL="176213" indent="-176213">
              <a:lnSpc>
                <a:spcPct val="80000"/>
              </a:lnSpc>
              <a:spcBef>
                <a:spcPct val="10000"/>
              </a:spcBef>
            </a:pPr>
            <a:r>
              <a:rPr lang="en-US" sz="1000"/>
              <a:t>Vig KW. Nasal obstruction and facial growth: the strength of evidence for clinical assumptions. Am J Orthod Dentofacial Orthop 1998;113:603-11.</a:t>
            </a:r>
          </a:p>
          <a:p>
            <a:pPr marL="176213" indent="-176213">
              <a:lnSpc>
                <a:spcPct val="80000"/>
              </a:lnSpc>
              <a:spcBef>
                <a:spcPct val="10000"/>
              </a:spcBef>
            </a:pPr>
            <a:r>
              <a:rPr lang="en-US" sz="1000"/>
              <a:t>Zylinski CG, Nanda RS, Kapila S. Analysis of soft tissue facial profile in white males. Am J Orthod Dentofacial Orthop 1992;101:514-8.</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40" name="Rectangle 4"/>
          <p:cNvSpPr>
            <a:spLocks noGrp="1" noChangeArrowheads="1"/>
          </p:cNvSpPr>
          <p:nvPr>
            <p:ph type="title"/>
          </p:nvPr>
        </p:nvSpPr>
        <p:spPr/>
        <p:txBody>
          <a:bodyPr/>
          <a:lstStyle/>
          <a:p>
            <a:r>
              <a:rPr lang="el-GR"/>
              <a:t>Ασκήσεις</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84" name="Text Box 184"/>
          <p:cNvSpPr txBox="1">
            <a:spLocks noChangeArrowheads="1"/>
          </p:cNvSpPr>
          <p:nvPr/>
        </p:nvSpPr>
        <p:spPr bwMode="auto">
          <a:xfrm rot="16200000">
            <a:off x="7696201" y="4957762"/>
            <a:ext cx="1497012" cy="487363"/>
          </a:xfrm>
          <a:prstGeom prst="rect">
            <a:avLst/>
          </a:prstGeom>
          <a:noFill/>
          <a:ln w="9525">
            <a:noFill/>
            <a:miter lim="800000"/>
            <a:headEnd/>
            <a:tailEnd/>
          </a:ln>
          <a:effectLst/>
        </p:spPr>
        <p:txBody>
          <a:bodyPr wrap="none">
            <a:spAutoFit/>
          </a:bodyPr>
          <a:lstStyle/>
          <a:p>
            <a:r>
              <a:rPr lang="el-GR" sz="1400"/>
              <a:t>Γωνία κυρτότητας</a:t>
            </a:r>
            <a:br>
              <a:rPr lang="el-GR" sz="1400"/>
            </a:br>
            <a:r>
              <a:rPr lang="el-GR" sz="1200"/>
              <a:t>(13°</a:t>
            </a:r>
            <a:r>
              <a:rPr lang="en-US" sz="1200">
                <a:cs typeface="Times New Roman" pitchFamily="18" charset="0"/>
              </a:rPr>
              <a:t>±</a:t>
            </a:r>
            <a:r>
              <a:rPr lang="el-GR" sz="1200">
                <a:cs typeface="Times New Roman" pitchFamily="18" charset="0"/>
              </a:rPr>
              <a:t>5</a:t>
            </a:r>
            <a:r>
              <a:rPr lang="el-GR" sz="1200"/>
              <a:t>°)</a:t>
            </a:r>
          </a:p>
        </p:txBody>
      </p:sp>
      <p:sp>
        <p:nvSpPr>
          <p:cNvPr id="204998" name="Text Box 198"/>
          <p:cNvSpPr txBox="1">
            <a:spLocks noChangeArrowheads="1"/>
          </p:cNvSpPr>
          <p:nvPr/>
        </p:nvSpPr>
        <p:spPr bwMode="auto">
          <a:xfrm rot="16200000">
            <a:off x="7920832" y="3394868"/>
            <a:ext cx="1047750" cy="487363"/>
          </a:xfrm>
          <a:prstGeom prst="rect">
            <a:avLst/>
          </a:prstGeom>
          <a:noFill/>
          <a:ln w="9525">
            <a:noFill/>
            <a:miter lim="800000"/>
            <a:headEnd/>
            <a:tailEnd/>
          </a:ln>
          <a:effectLst/>
        </p:spPr>
        <p:txBody>
          <a:bodyPr wrap="none">
            <a:spAutoFit/>
          </a:bodyPr>
          <a:lstStyle/>
          <a:p>
            <a:r>
              <a:rPr lang="el-GR" sz="1400"/>
              <a:t>Γωνία </a:t>
            </a:r>
            <a:r>
              <a:rPr lang="en-US" sz="1400"/>
              <a:t>ANB</a:t>
            </a:r>
            <a:r>
              <a:rPr lang="el-GR" sz="1400"/>
              <a:t/>
            </a:r>
            <a:br>
              <a:rPr lang="el-GR" sz="1400"/>
            </a:br>
            <a:r>
              <a:rPr lang="el-GR" sz="1200"/>
              <a:t>(5°</a:t>
            </a:r>
            <a:r>
              <a:rPr lang="en-US" sz="1200"/>
              <a:t>±</a:t>
            </a:r>
            <a:r>
              <a:rPr lang="el-GR" sz="1200"/>
              <a:t>4°)</a:t>
            </a:r>
          </a:p>
        </p:txBody>
      </p:sp>
      <p:sp>
        <p:nvSpPr>
          <p:cNvPr id="205016" name="Text Box 216"/>
          <p:cNvSpPr txBox="1">
            <a:spLocks noChangeArrowheads="1"/>
          </p:cNvSpPr>
          <p:nvPr/>
        </p:nvSpPr>
        <p:spPr bwMode="auto">
          <a:xfrm rot="16200000">
            <a:off x="7593013" y="1416050"/>
            <a:ext cx="1703387" cy="487363"/>
          </a:xfrm>
          <a:prstGeom prst="rect">
            <a:avLst/>
          </a:prstGeom>
          <a:noFill/>
          <a:ln w="9525">
            <a:noFill/>
            <a:miter lim="800000"/>
            <a:headEnd/>
            <a:tailEnd/>
          </a:ln>
          <a:effectLst/>
        </p:spPr>
        <p:txBody>
          <a:bodyPr>
            <a:spAutoFit/>
          </a:bodyPr>
          <a:lstStyle/>
          <a:p>
            <a:r>
              <a:rPr lang="el-GR" sz="1400"/>
              <a:t>Ρινοχειλική γωνία</a:t>
            </a:r>
            <a:br>
              <a:rPr lang="el-GR" sz="1400"/>
            </a:br>
            <a:r>
              <a:rPr lang="el-GR" sz="1200"/>
              <a:t>(110</a:t>
            </a:r>
            <a:r>
              <a:rPr lang="en-US" sz="1200">
                <a:cs typeface="Times New Roman" pitchFamily="18" charset="0"/>
              </a:rPr>
              <a:t>°</a:t>
            </a:r>
            <a:r>
              <a:rPr lang="el-GR" sz="1200">
                <a:cs typeface="Times New Roman" pitchFamily="18" charset="0"/>
              </a:rPr>
              <a:t>±8</a:t>
            </a:r>
            <a:r>
              <a:rPr lang="el-GR" sz="1200"/>
              <a:t>°</a:t>
            </a:r>
            <a:r>
              <a:rPr lang="el-GR" sz="1200">
                <a:cs typeface="Times New Roman" pitchFamily="18" charset="0"/>
              </a:rPr>
              <a:t>)</a:t>
            </a:r>
            <a:endParaRPr lang="en-US" sz="1200">
              <a:cs typeface="Times New Roman" pitchFamily="18" charset="0"/>
            </a:endParaRPr>
          </a:p>
        </p:txBody>
      </p:sp>
      <p:pic>
        <p:nvPicPr>
          <p:cNvPr id="204983" name="Picture 183"/>
          <p:cNvPicPr>
            <a:picLocks noChangeAspect="1" noChangeArrowheads="1"/>
          </p:cNvPicPr>
          <p:nvPr/>
        </p:nvPicPr>
        <p:blipFill>
          <a:blip r:embed="rId3" cstate="screen"/>
          <a:srcRect/>
          <a:stretch>
            <a:fillRect/>
          </a:stretch>
        </p:blipFill>
        <p:spPr bwMode="auto">
          <a:xfrm>
            <a:off x="4981575" y="4176713"/>
            <a:ext cx="3255963" cy="1677987"/>
          </a:xfrm>
          <a:prstGeom prst="rect">
            <a:avLst/>
          </a:prstGeom>
          <a:noFill/>
        </p:spPr>
      </p:pic>
      <p:sp>
        <p:nvSpPr>
          <p:cNvPr id="204986" name="Oval 186"/>
          <p:cNvSpPr>
            <a:spLocks noChangeArrowheads="1"/>
          </p:cNvSpPr>
          <p:nvPr/>
        </p:nvSpPr>
        <p:spPr bwMode="auto">
          <a:xfrm rot="16200000">
            <a:off x="7485062" y="4911726"/>
            <a:ext cx="49213" cy="49212"/>
          </a:xfrm>
          <a:prstGeom prst="ellipse">
            <a:avLst/>
          </a:prstGeom>
          <a:solidFill>
            <a:schemeClr val="accent1"/>
          </a:solidFill>
          <a:ln w="9525">
            <a:solidFill>
              <a:schemeClr val="tx1"/>
            </a:solidFill>
            <a:round/>
            <a:headEnd/>
            <a:tailEnd/>
          </a:ln>
          <a:effectLst/>
        </p:spPr>
        <p:txBody>
          <a:bodyPr wrap="none" anchor="ctr"/>
          <a:lstStyle/>
          <a:p>
            <a:endParaRPr lang="el-GR"/>
          </a:p>
        </p:txBody>
      </p:sp>
      <p:sp>
        <p:nvSpPr>
          <p:cNvPr id="204987" name="Text Box 187"/>
          <p:cNvSpPr txBox="1">
            <a:spLocks noChangeArrowheads="1"/>
          </p:cNvSpPr>
          <p:nvPr/>
        </p:nvSpPr>
        <p:spPr bwMode="auto">
          <a:xfrm rot="16200000">
            <a:off x="7663656" y="4555332"/>
            <a:ext cx="398463" cy="336550"/>
          </a:xfrm>
          <a:prstGeom prst="rect">
            <a:avLst/>
          </a:prstGeom>
          <a:noFill/>
          <a:ln w="9525">
            <a:noFill/>
            <a:miter lim="800000"/>
            <a:headEnd/>
            <a:tailEnd/>
          </a:ln>
          <a:effectLst/>
        </p:spPr>
        <p:txBody>
          <a:bodyPr wrap="none">
            <a:spAutoFit/>
          </a:bodyPr>
          <a:lstStyle/>
          <a:p>
            <a:r>
              <a:rPr lang="en-US" sz="1600"/>
              <a:t>Pg</a:t>
            </a:r>
            <a:endParaRPr lang="el-GR" sz="1600"/>
          </a:p>
        </p:txBody>
      </p:sp>
      <p:sp>
        <p:nvSpPr>
          <p:cNvPr id="204988" name="Text Box 188"/>
          <p:cNvSpPr txBox="1">
            <a:spLocks noChangeArrowheads="1"/>
          </p:cNvSpPr>
          <p:nvPr/>
        </p:nvSpPr>
        <p:spPr bwMode="auto">
          <a:xfrm rot="16200000">
            <a:off x="7390606" y="4876007"/>
            <a:ext cx="319087" cy="336550"/>
          </a:xfrm>
          <a:prstGeom prst="rect">
            <a:avLst/>
          </a:prstGeom>
          <a:noFill/>
          <a:ln w="9525">
            <a:noFill/>
            <a:miter lim="800000"/>
            <a:headEnd/>
            <a:tailEnd/>
          </a:ln>
          <a:effectLst/>
        </p:spPr>
        <p:txBody>
          <a:bodyPr wrap="none">
            <a:spAutoFit/>
          </a:bodyPr>
          <a:lstStyle/>
          <a:p>
            <a:r>
              <a:rPr lang="en-US" sz="1600"/>
              <a:t>B</a:t>
            </a:r>
            <a:endParaRPr lang="el-GR" sz="1600"/>
          </a:p>
        </p:txBody>
      </p:sp>
      <p:sp>
        <p:nvSpPr>
          <p:cNvPr id="204989" name="Text Box 189"/>
          <p:cNvSpPr txBox="1">
            <a:spLocks noChangeArrowheads="1"/>
          </p:cNvSpPr>
          <p:nvPr/>
        </p:nvSpPr>
        <p:spPr bwMode="auto">
          <a:xfrm rot="16200000">
            <a:off x="6924675" y="4503738"/>
            <a:ext cx="330200" cy="336550"/>
          </a:xfrm>
          <a:prstGeom prst="rect">
            <a:avLst/>
          </a:prstGeom>
          <a:noFill/>
          <a:ln w="9525">
            <a:noFill/>
            <a:miter lim="800000"/>
            <a:headEnd/>
            <a:tailEnd/>
          </a:ln>
          <a:effectLst/>
        </p:spPr>
        <p:txBody>
          <a:bodyPr wrap="none">
            <a:spAutoFit/>
          </a:bodyPr>
          <a:lstStyle/>
          <a:p>
            <a:r>
              <a:rPr lang="en-US" sz="1600"/>
              <a:t>A</a:t>
            </a:r>
            <a:endParaRPr lang="el-GR" sz="1600"/>
          </a:p>
        </p:txBody>
      </p:sp>
      <p:sp>
        <p:nvSpPr>
          <p:cNvPr id="204990" name="Text Box 190"/>
          <p:cNvSpPr txBox="1">
            <a:spLocks noChangeArrowheads="1"/>
          </p:cNvSpPr>
          <p:nvPr/>
        </p:nvSpPr>
        <p:spPr bwMode="auto">
          <a:xfrm rot="16200000">
            <a:off x="6001544" y="4569619"/>
            <a:ext cx="420688" cy="336550"/>
          </a:xfrm>
          <a:prstGeom prst="rect">
            <a:avLst/>
          </a:prstGeom>
          <a:noFill/>
          <a:ln w="9525">
            <a:noFill/>
            <a:miter lim="800000"/>
            <a:headEnd/>
            <a:tailEnd/>
          </a:ln>
          <a:effectLst/>
        </p:spPr>
        <p:txBody>
          <a:bodyPr wrap="none">
            <a:spAutoFit/>
          </a:bodyPr>
          <a:lstStyle/>
          <a:p>
            <a:r>
              <a:rPr lang="en-US" sz="1600"/>
              <a:t>Na</a:t>
            </a:r>
            <a:endParaRPr lang="el-GR" sz="1600"/>
          </a:p>
        </p:txBody>
      </p:sp>
      <p:pic>
        <p:nvPicPr>
          <p:cNvPr id="204997" name="Picture 197"/>
          <p:cNvPicPr>
            <a:picLocks noChangeAspect="1" noChangeArrowheads="1"/>
          </p:cNvPicPr>
          <p:nvPr/>
        </p:nvPicPr>
        <p:blipFill>
          <a:blip r:embed="rId4" cstate="screen"/>
          <a:srcRect/>
          <a:stretch>
            <a:fillRect/>
          </a:stretch>
        </p:blipFill>
        <p:spPr bwMode="auto">
          <a:xfrm>
            <a:off x="4981575" y="2536825"/>
            <a:ext cx="3252788" cy="1539875"/>
          </a:xfrm>
          <a:prstGeom prst="rect">
            <a:avLst/>
          </a:prstGeom>
          <a:noFill/>
        </p:spPr>
      </p:pic>
      <p:sp>
        <p:nvSpPr>
          <p:cNvPr id="205000" name="Text Box 200"/>
          <p:cNvSpPr txBox="1">
            <a:spLocks noChangeArrowheads="1"/>
          </p:cNvSpPr>
          <p:nvPr/>
        </p:nvSpPr>
        <p:spPr bwMode="auto">
          <a:xfrm rot="16200000">
            <a:off x="7662069" y="2912269"/>
            <a:ext cx="398462" cy="336550"/>
          </a:xfrm>
          <a:prstGeom prst="rect">
            <a:avLst/>
          </a:prstGeom>
          <a:noFill/>
          <a:ln w="9525">
            <a:noFill/>
            <a:miter lim="800000"/>
            <a:headEnd/>
            <a:tailEnd/>
          </a:ln>
          <a:effectLst/>
        </p:spPr>
        <p:txBody>
          <a:bodyPr wrap="none">
            <a:spAutoFit/>
          </a:bodyPr>
          <a:lstStyle/>
          <a:p>
            <a:r>
              <a:rPr lang="en-US" sz="1600"/>
              <a:t>Pg</a:t>
            </a:r>
            <a:endParaRPr lang="el-GR" sz="1600"/>
          </a:p>
        </p:txBody>
      </p:sp>
      <p:sp>
        <p:nvSpPr>
          <p:cNvPr id="205001" name="Text Box 201"/>
          <p:cNvSpPr txBox="1">
            <a:spLocks noChangeArrowheads="1"/>
          </p:cNvSpPr>
          <p:nvPr/>
        </p:nvSpPr>
        <p:spPr bwMode="auto">
          <a:xfrm rot="16200000">
            <a:off x="7389019" y="3234532"/>
            <a:ext cx="319087" cy="336550"/>
          </a:xfrm>
          <a:prstGeom prst="rect">
            <a:avLst/>
          </a:prstGeom>
          <a:noFill/>
          <a:ln w="9525">
            <a:noFill/>
            <a:miter lim="800000"/>
            <a:headEnd/>
            <a:tailEnd/>
          </a:ln>
          <a:effectLst/>
        </p:spPr>
        <p:txBody>
          <a:bodyPr wrap="none">
            <a:spAutoFit/>
          </a:bodyPr>
          <a:lstStyle/>
          <a:p>
            <a:r>
              <a:rPr lang="en-US" sz="1600"/>
              <a:t>B</a:t>
            </a:r>
            <a:endParaRPr lang="el-GR" sz="1600"/>
          </a:p>
        </p:txBody>
      </p:sp>
      <p:sp>
        <p:nvSpPr>
          <p:cNvPr id="205002" name="Text Box 202"/>
          <p:cNvSpPr txBox="1">
            <a:spLocks noChangeArrowheads="1"/>
          </p:cNvSpPr>
          <p:nvPr/>
        </p:nvSpPr>
        <p:spPr bwMode="auto">
          <a:xfrm rot="16200000">
            <a:off x="6923088" y="2862263"/>
            <a:ext cx="330200" cy="336550"/>
          </a:xfrm>
          <a:prstGeom prst="rect">
            <a:avLst/>
          </a:prstGeom>
          <a:noFill/>
          <a:ln w="9525">
            <a:noFill/>
            <a:miter lim="800000"/>
            <a:headEnd/>
            <a:tailEnd/>
          </a:ln>
          <a:effectLst/>
        </p:spPr>
        <p:txBody>
          <a:bodyPr wrap="none">
            <a:spAutoFit/>
          </a:bodyPr>
          <a:lstStyle/>
          <a:p>
            <a:r>
              <a:rPr lang="en-US" sz="1600"/>
              <a:t>A</a:t>
            </a:r>
            <a:endParaRPr lang="el-GR" sz="1600"/>
          </a:p>
        </p:txBody>
      </p:sp>
      <p:sp>
        <p:nvSpPr>
          <p:cNvPr id="205003" name="Text Box 203"/>
          <p:cNvSpPr txBox="1">
            <a:spLocks noChangeArrowheads="1"/>
          </p:cNvSpPr>
          <p:nvPr/>
        </p:nvSpPr>
        <p:spPr bwMode="auto">
          <a:xfrm rot="16200000">
            <a:off x="6001544" y="2928144"/>
            <a:ext cx="420688" cy="336550"/>
          </a:xfrm>
          <a:prstGeom prst="rect">
            <a:avLst/>
          </a:prstGeom>
          <a:noFill/>
          <a:ln w="9525">
            <a:noFill/>
            <a:miter lim="800000"/>
            <a:headEnd/>
            <a:tailEnd/>
          </a:ln>
          <a:effectLst/>
        </p:spPr>
        <p:txBody>
          <a:bodyPr wrap="none">
            <a:spAutoFit/>
          </a:bodyPr>
          <a:lstStyle/>
          <a:p>
            <a:r>
              <a:rPr lang="en-US" sz="1600"/>
              <a:t>Na</a:t>
            </a:r>
            <a:endParaRPr lang="el-GR" sz="1600"/>
          </a:p>
        </p:txBody>
      </p:sp>
      <p:sp>
        <p:nvSpPr>
          <p:cNvPr id="205008" name="Oval 208"/>
          <p:cNvSpPr>
            <a:spLocks noChangeArrowheads="1"/>
          </p:cNvSpPr>
          <p:nvPr/>
        </p:nvSpPr>
        <p:spPr bwMode="auto">
          <a:xfrm rot="16200000">
            <a:off x="7677945" y="3253581"/>
            <a:ext cx="49212" cy="47625"/>
          </a:xfrm>
          <a:prstGeom prst="ellipse">
            <a:avLst/>
          </a:prstGeom>
          <a:solidFill>
            <a:schemeClr val="accent1"/>
          </a:solidFill>
          <a:ln w="9525">
            <a:solidFill>
              <a:schemeClr val="tx1"/>
            </a:solidFill>
            <a:round/>
            <a:headEnd/>
            <a:tailEnd/>
          </a:ln>
          <a:effectLst/>
        </p:spPr>
        <p:txBody>
          <a:bodyPr wrap="none" anchor="ctr"/>
          <a:lstStyle/>
          <a:p>
            <a:endParaRPr lang="el-GR"/>
          </a:p>
        </p:txBody>
      </p:sp>
      <p:grpSp>
        <p:nvGrpSpPr>
          <p:cNvPr id="205015" name="Group 215"/>
          <p:cNvGrpSpPr>
            <a:grpSpLocks/>
          </p:cNvGrpSpPr>
          <p:nvPr/>
        </p:nvGrpSpPr>
        <p:grpSpPr bwMode="auto">
          <a:xfrm rot="16200000">
            <a:off x="5899944" y="97631"/>
            <a:ext cx="1416050" cy="3252788"/>
            <a:chOff x="7239" y="600"/>
            <a:chExt cx="1334" cy="3066"/>
          </a:xfrm>
        </p:grpSpPr>
        <p:pic>
          <p:nvPicPr>
            <p:cNvPr id="205011" name="Picture 211" descr="all94010"/>
            <p:cNvPicPr>
              <a:picLocks noChangeAspect="1" noChangeArrowheads="1"/>
            </p:cNvPicPr>
            <p:nvPr/>
          </p:nvPicPr>
          <p:blipFill>
            <a:blip r:embed="rId5" cstate="screen"/>
            <a:srcRect/>
            <a:stretch>
              <a:fillRect/>
            </a:stretch>
          </p:blipFill>
          <p:spPr bwMode="auto">
            <a:xfrm>
              <a:off x="7239" y="600"/>
              <a:ext cx="1334" cy="3066"/>
            </a:xfrm>
            <a:prstGeom prst="rect">
              <a:avLst/>
            </a:prstGeom>
            <a:noFill/>
          </p:spPr>
        </p:pic>
        <p:sp>
          <p:nvSpPr>
            <p:cNvPr id="205012" name="Line 212"/>
            <p:cNvSpPr>
              <a:spLocks noChangeShapeType="1"/>
            </p:cNvSpPr>
            <p:nvPr/>
          </p:nvSpPr>
          <p:spPr bwMode="auto">
            <a:xfrm flipH="1">
              <a:off x="7999" y="2257"/>
              <a:ext cx="527" cy="199"/>
            </a:xfrm>
            <a:prstGeom prst="line">
              <a:avLst/>
            </a:prstGeom>
            <a:noFill/>
            <a:ln w="38100">
              <a:solidFill>
                <a:srgbClr val="FF6600"/>
              </a:solidFill>
              <a:round/>
              <a:headEnd/>
              <a:tailEnd/>
            </a:ln>
            <a:effectLst/>
          </p:spPr>
          <p:txBody>
            <a:bodyPr/>
            <a:lstStyle/>
            <a:p>
              <a:endParaRPr lang="el-GR"/>
            </a:p>
          </p:txBody>
        </p:sp>
        <p:sp>
          <p:nvSpPr>
            <p:cNvPr id="205013" name="Line 213"/>
            <p:cNvSpPr>
              <a:spLocks noChangeShapeType="1"/>
            </p:cNvSpPr>
            <p:nvPr/>
          </p:nvSpPr>
          <p:spPr bwMode="auto">
            <a:xfrm flipH="1" flipV="1">
              <a:off x="8001" y="2453"/>
              <a:ext cx="69" cy="650"/>
            </a:xfrm>
            <a:prstGeom prst="line">
              <a:avLst/>
            </a:prstGeom>
            <a:noFill/>
            <a:ln w="38100">
              <a:solidFill>
                <a:srgbClr val="FF6600"/>
              </a:solidFill>
              <a:round/>
              <a:headEnd/>
              <a:tailEnd/>
            </a:ln>
            <a:effectLst/>
          </p:spPr>
          <p:txBody>
            <a:bodyPr/>
            <a:lstStyle/>
            <a:p>
              <a:endParaRPr lang="el-GR"/>
            </a:p>
          </p:txBody>
        </p:sp>
        <p:sp>
          <p:nvSpPr>
            <p:cNvPr id="205014" name="Line 214"/>
            <p:cNvSpPr>
              <a:spLocks noChangeShapeType="1"/>
            </p:cNvSpPr>
            <p:nvPr/>
          </p:nvSpPr>
          <p:spPr bwMode="auto">
            <a:xfrm>
              <a:off x="8002" y="2455"/>
              <a:ext cx="549" cy="0"/>
            </a:xfrm>
            <a:prstGeom prst="line">
              <a:avLst/>
            </a:prstGeom>
            <a:noFill/>
            <a:ln w="28575">
              <a:solidFill>
                <a:srgbClr val="244890"/>
              </a:solidFill>
              <a:prstDash val="dash"/>
              <a:round/>
              <a:headEnd/>
              <a:tailEnd/>
            </a:ln>
            <a:effectLst/>
          </p:spPr>
          <p:txBody>
            <a:bodyPr/>
            <a:lstStyle/>
            <a:p>
              <a:endParaRPr lang="el-GR"/>
            </a:p>
          </p:txBody>
        </p:sp>
      </p:grpSp>
      <p:sp>
        <p:nvSpPr>
          <p:cNvPr id="205018" name="AutoShape 218"/>
          <p:cNvSpPr>
            <a:spLocks noChangeArrowheads="1"/>
          </p:cNvSpPr>
          <p:nvPr/>
        </p:nvSpPr>
        <p:spPr bwMode="auto">
          <a:xfrm rot="16200000">
            <a:off x="6439694" y="4264819"/>
            <a:ext cx="1089025" cy="1087437"/>
          </a:xfrm>
          <a:custGeom>
            <a:avLst/>
            <a:gdLst>
              <a:gd name="G0" fmla="+- 2660 0 0"/>
              <a:gd name="G1" fmla="+- -6365186 0 0"/>
              <a:gd name="G2" fmla="+- 0 0 -6365186"/>
              <a:gd name="T0" fmla="*/ 0 256 1"/>
              <a:gd name="T1" fmla="*/ 180 256 1"/>
              <a:gd name="G3" fmla="+- -6365186 T0 T1"/>
              <a:gd name="T2" fmla="*/ 0 256 1"/>
              <a:gd name="T3" fmla="*/ 90 256 1"/>
              <a:gd name="G4" fmla="+- -6365186 T2 T3"/>
              <a:gd name="G5" fmla="*/ G4 2 1"/>
              <a:gd name="T4" fmla="*/ 90 256 1"/>
              <a:gd name="T5" fmla="*/ 0 256 1"/>
              <a:gd name="G6" fmla="+- -6365186 T4 T5"/>
              <a:gd name="G7" fmla="*/ G6 2 1"/>
              <a:gd name="G8" fmla="abs -6365186"/>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2660"/>
              <a:gd name="G18" fmla="*/ 2660 1 2"/>
              <a:gd name="G19" fmla="+- G18 5400 0"/>
              <a:gd name="G20" fmla="cos G19 -6365186"/>
              <a:gd name="G21" fmla="sin G19 -6365186"/>
              <a:gd name="G22" fmla="+- G20 10800 0"/>
              <a:gd name="G23" fmla="+- G21 10800 0"/>
              <a:gd name="G24" fmla="+- 10800 0 G20"/>
              <a:gd name="G25" fmla="+- 2660 10800 0"/>
              <a:gd name="G26" fmla="?: G9 G17 G25"/>
              <a:gd name="G27" fmla="?: G9 0 21600"/>
              <a:gd name="G28" fmla="cos 10800 -6365186"/>
              <a:gd name="G29" fmla="sin 10800 -6365186"/>
              <a:gd name="G30" fmla="sin 2660 -6365186"/>
              <a:gd name="G31" fmla="+- G28 10800 0"/>
              <a:gd name="G32" fmla="+- G29 10800 0"/>
              <a:gd name="G33" fmla="+- G30 10800 0"/>
              <a:gd name="G34" fmla="?: G4 0 G31"/>
              <a:gd name="G35" fmla="?: -6365186 G34 0"/>
              <a:gd name="G36" fmla="?: G6 G35 G31"/>
              <a:gd name="G37" fmla="+- 21600 0 G36"/>
              <a:gd name="G38" fmla="?: G4 0 G33"/>
              <a:gd name="G39" fmla="?: -6365186 G38 G32"/>
              <a:gd name="G40" fmla="?: G6 G39 0"/>
              <a:gd name="G41" fmla="?: G4 G32 21600"/>
              <a:gd name="G42" fmla="?: G6 G41 G33"/>
              <a:gd name="T12" fmla="*/ 10800 w 21600"/>
              <a:gd name="T13" fmla="*/ 0 h 21600"/>
              <a:gd name="T14" fmla="*/ 9965 w 21600"/>
              <a:gd name="T15" fmla="*/ 4121 h 21600"/>
              <a:gd name="T16" fmla="*/ 10800 w 21600"/>
              <a:gd name="T17" fmla="*/ 8140 h 21600"/>
              <a:gd name="T18" fmla="*/ 11635 w 21600"/>
              <a:gd name="T19" fmla="*/ 4121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470" y="8160"/>
                </a:moveTo>
                <a:cubicBezTo>
                  <a:pt x="10579" y="8146"/>
                  <a:pt x="10689" y="8139"/>
                  <a:pt x="10800" y="8140"/>
                </a:cubicBezTo>
                <a:cubicBezTo>
                  <a:pt x="10910" y="8140"/>
                  <a:pt x="11020" y="8146"/>
                  <a:pt x="11129" y="8160"/>
                </a:cubicBezTo>
                <a:lnTo>
                  <a:pt x="12139" y="83"/>
                </a:lnTo>
                <a:cubicBezTo>
                  <a:pt x="11695" y="27"/>
                  <a:pt x="11247" y="-1"/>
                  <a:pt x="10799" y="0"/>
                </a:cubicBezTo>
                <a:cubicBezTo>
                  <a:pt x="10352" y="0"/>
                  <a:pt x="9904" y="27"/>
                  <a:pt x="9460" y="83"/>
                </a:cubicBezTo>
                <a:close/>
              </a:path>
            </a:pathLst>
          </a:custGeom>
          <a:solidFill>
            <a:srgbClr val="FF3300"/>
          </a:solidFill>
          <a:ln w="9525">
            <a:noFill/>
            <a:miter lim="800000"/>
            <a:headEnd/>
            <a:tailEnd/>
          </a:ln>
          <a:effectLst/>
        </p:spPr>
        <p:txBody>
          <a:bodyPr wrap="none" anchor="ctr"/>
          <a:lstStyle/>
          <a:p>
            <a:endParaRPr lang="el-GR"/>
          </a:p>
        </p:txBody>
      </p:sp>
      <p:sp>
        <p:nvSpPr>
          <p:cNvPr id="204985" name="Freeform 185"/>
          <p:cNvSpPr>
            <a:spLocks/>
          </p:cNvSpPr>
          <p:nvPr/>
        </p:nvSpPr>
        <p:spPr bwMode="auto">
          <a:xfrm rot="16200000">
            <a:off x="6533356" y="4450557"/>
            <a:ext cx="111125" cy="820738"/>
          </a:xfrm>
          <a:custGeom>
            <a:avLst/>
            <a:gdLst/>
            <a:ahLst/>
            <a:cxnLst>
              <a:cxn ang="0">
                <a:pos x="0" y="0"/>
              </a:cxn>
              <a:cxn ang="0">
                <a:pos x="101" y="742"/>
              </a:cxn>
            </a:cxnLst>
            <a:rect l="0" t="0" r="r" b="b"/>
            <a:pathLst>
              <a:path w="101" h="742">
                <a:moveTo>
                  <a:pt x="0" y="0"/>
                </a:moveTo>
                <a:lnTo>
                  <a:pt x="101" y="742"/>
                </a:lnTo>
              </a:path>
            </a:pathLst>
          </a:custGeom>
          <a:noFill/>
          <a:ln w="38100" cmpd="sng">
            <a:solidFill>
              <a:srgbClr val="FFCC00"/>
            </a:solidFill>
            <a:round/>
            <a:headEnd/>
            <a:tailEnd/>
          </a:ln>
          <a:effectLst/>
        </p:spPr>
        <p:txBody>
          <a:bodyPr/>
          <a:lstStyle/>
          <a:p>
            <a:endParaRPr lang="el-GR"/>
          </a:p>
        </p:txBody>
      </p:sp>
      <p:sp>
        <p:nvSpPr>
          <p:cNvPr id="204991" name="Line 191"/>
          <p:cNvSpPr>
            <a:spLocks noChangeShapeType="1"/>
          </p:cNvSpPr>
          <p:nvPr/>
        </p:nvSpPr>
        <p:spPr bwMode="auto">
          <a:xfrm rot="16200000" flipV="1">
            <a:off x="7092156" y="3972719"/>
            <a:ext cx="255588" cy="1733550"/>
          </a:xfrm>
          <a:prstGeom prst="line">
            <a:avLst/>
          </a:prstGeom>
          <a:noFill/>
          <a:ln w="38100">
            <a:solidFill>
              <a:srgbClr val="FFCC00"/>
            </a:solidFill>
            <a:round/>
            <a:headEnd/>
            <a:tailEnd/>
          </a:ln>
          <a:effectLst/>
        </p:spPr>
        <p:txBody>
          <a:bodyPr/>
          <a:lstStyle/>
          <a:p>
            <a:endParaRPr lang="el-GR"/>
          </a:p>
        </p:txBody>
      </p:sp>
      <p:sp>
        <p:nvSpPr>
          <p:cNvPr id="204993" name="Oval 193"/>
          <p:cNvSpPr>
            <a:spLocks noChangeArrowheads="1"/>
          </p:cNvSpPr>
          <p:nvPr/>
        </p:nvSpPr>
        <p:spPr bwMode="auto">
          <a:xfrm rot="16200000">
            <a:off x="6141245" y="4895056"/>
            <a:ext cx="49212" cy="47625"/>
          </a:xfrm>
          <a:prstGeom prst="ellipse">
            <a:avLst/>
          </a:prstGeom>
          <a:solidFill>
            <a:schemeClr val="accent1"/>
          </a:solidFill>
          <a:ln w="9525">
            <a:solidFill>
              <a:schemeClr val="tx1"/>
            </a:solidFill>
            <a:round/>
            <a:headEnd/>
            <a:tailEnd/>
          </a:ln>
          <a:effectLst/>
        </p:spPr>
        <p:txBody>
          <a:bodyPr wrap="none" anchor="ctr"/>
          <a:lstStyle/>
          <a:p>
            <a:endParaRPr lang="el-GR"/>
          </a:p>
        </p:txBody>
      </p:sp>
      <p:sp>
        <p:nvSpPr>
          <p:cNvPr id="204994" name="Oval 194"/>
          <p:cNvSpPr>
            <a:spLocks noChangeArrowheads="1"/>
          </p:cNvSpPr>
          <p:nvPr/>
        </p:nvSpPr>
        <p:spPr bwMode="auto">
          <a:xfrm rot="16200000">
            <a:off x="6958807" y="4783931"/>
            <a:ext cx="49212" cy="47625"/>
          </a:xfrm>
          <a:prstGeom prst="ellipse">
            <a:avLst/>
          </a:prstGeom>
          <a:solidFill>
            <a:schemeClr val="accent1"/>
          </a:solidFill>
          <a:ln w="9525">
            <a:solidFill>
              <a:schemeClr val="tx1"/>
            </a:solidFill>
            <a:round/>
            <a:headEnd/>
            <a:tailEnd/>
          </a:ln>
          <a:effectLst/>
        </p:spPr>
        <p:txBody>
          <a:bodyPr wrap="none" anchor="ctr"/>
          <a:lstStyle/>
          <a:p>
            <a:endParaRPr lang="el-GR"/>
          </a:p>
        </p:txBody>
      </p:sp>
      <p:sp>
        <p:nvSpPr>
          <p:cNvPr id="204995" name="Oval 195"/>
          <p:cNvSpPr>
            <a:spLocks noChangeArrowheads="1"/>
          </p:cNvSpPr>
          <p:nvPr/>
        </p:nvSpPr>
        <p:spPr bwMode="auto">
          <a:xfrm rot="16200000">
            <a:off x="7680326" y="4894262"/>
            <a:ext cx="49212" cy="49213"/>
          </a:xfrm>
          <a:prstGeom prst="ellipse">
            <a:avLst/>
          </a:prstGeom>
          <a:solidFill>
            <a:schemeClr val="accent1"/>
          </a:solidFill>
          <a:ln w="9525">
            <a:solidFill>
              <a:schemeClr val="tx1"/>
            </a:solidFill>
            <a:round/>
            <a:headEnd/>
            <a:tailEnd/>
          </a:ln>
          <a:effectLst/>
        </p:spPr>
        <p:txBody>
          <a:bodyPr wrap="none" anchor="ctr"/>
          <a:lstStyle/>
          <a:p>
            <a:endParaRPr lang="el-GR"/>
          </a:p>
        </p:txBody>
      </p:sp>
      <p:sp>
        <p:nvSpPr>
          <p:cNvPr id="205019" name="AutoShape 219"/>
          <p:cNvSpPr>
            <a:spLocks noChangeArrowheads="1"/>
          </p:cNvSpPr>
          <p:nvPr/>
        </p:nvSpPr>
        <p:spPr bwMode="auto">
          <a:xfrm rot="16049694">
            <a:off x="5430838" y="2544763"/>
            <a:ext cx="1463675" cy="1463675"/>
          </a:xfrm>
          <a:custGeom>
            <a:avLst/>
            <a:gdLst>
              <a:gd name="G0" fmla="+- 1724 0 0"/>
              <a:gd name="G1" fmla="+- 5571222 0 0"/>
              <a:gd name="G2" fmla="+- 0 0 5571222"/>
              <a:gd name="T0" fmla="*/ 0 256 1"/>
              <a:gd name="T1" fmla="*/ 180 256 1"/>
              <a:gd name="G3" fmla="+- 5571222 T0 T1"/>
              <a:gd name="T2" fmla="*/ 0 256 1"/>
              <a:gd name="T3" fmla="*/ 90 256 1"/>
              <a:gd name="G4" fmla="+- 5571222 T2 T3"/>
              <a:gd name="G5" fmla="*/ G4 2 1"/>
              <a:gd name="T4" fmla="*/ 90 256 1"/>
              <a:gd name="T5" fmla="*/ 0 256 1"/>
              <a:gd name="G6" fmla="+- 5571222 T4 T5"/>
              <a:gd name="G7" fmla="*/ G6 2 1"/>
              <a:gd name="G8" fmla="abs 5571222"/>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724"/>
              <a:gd name="G18" fmla="*/ 1724 1 2"/>
              <a:gd name="G19" fmla="+- G18 5400 0"/>
              <a:gd name="G20" fmla="cos G19 5571222"/>
              <a:gd name="G21" fmla="sin G19 5571222"/>
              <a:gd name="G22" fmla="+- G20 10800 0"/>
              <a:gd name="G23" fmla="+- G21 10800 0"/>
              <a:gd name="G24" fmla="+- 10800 0 G20"/>
              <a:gd name="G25" fmla="+- 1724 10800 0"/>
              <a:gd name="G26" fmla="?: G9 G17 G25"/>
              <a:gd name="G27" fmla="?: G9 0 21600"/>
              <a:gd name="G28" fmla="cos 10800 5571222"/>
              <a:gd name="G29" fmla="sin 10800 5571222"/>
              <a:gd name="G30" fmla="sin 1724 5571222"/>
              <a:gd name="G31" fmla="+- G28 10800 0"/>
              <a:gd name="G32" fmla="+- G29 10800 0"/>
              <a:gd name="G33" fmla="+- G30 10800 0"/>
              <a:gd name="G34" fmla="?: G4 0 G31"/>
              <a:gd name="G35" fmla="?: 5571222 G34 0"/>
              <a:gd name="G36" fmla="?: G6 G35 G31"/>
              <a:gd name="G37" fmla="+- 21600 0 G36"/>
              <a:gd name="G38" fmla="?: G4 0 G33"/>
              <a:gd name="G39" fmla="?: 5571222 G38 G32"/>
              <a:gd name="G40" fmla="?: G6 G39 0"/>
              <a:gd name="G41" fmla="?: G4 G32 21600"/>
              <a:gd name="G42" fmla="?: G6 G41 G33"/>
              <a:gd name="T12" fmla="*/ 10800 w 21600"/>
              <a:gd name="T13" fmla="*/ 21600 h 21600"/>
              <a:gd name="T14" fmla="*/ 11344 w 21600"/>
              <a:gd name="T15" fmla="*/ 17038 h 21600"/>
              <a:gd name="T16" fmla="*/ 10800 w 21600"/>
              <a:gd name="T17" fmla="*/ 12524 h 21600"/>
              <a:gd name="T18" fmla="*/ 10256 w 21600"/>
              <a:gd name="T19" fmla="*/ 1703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949" y="12517"/>
                </a:moveTo>
                <a:cubicBezTo>
                  <a:pt x="10900" y="12521"/>
                  <a:pt x="10850" y="12523"/>
                  <a:pt x="10800" y="12524"/>
                </a:cubicBezTo>
                <a:cubicBezTo>
                  <a:pt x="10749" y="12524"/>
                  <a:pt x="10699" y="12521"/>
                  <a:pt x="10650" y="12517"/>
                </a:cubicBezTo>
                <a:lnTo>
                  <a:pt x="9860" y="21559"/>
                </a:lnTo>
                <a:cubicBezTo>
                  <a:pt x="10173" y="21586"/>
                  <a:pt x="10486" y="21600"/>
                  <a:pt x="10800" y="21600"/>
                </a:cubicBezTo>
                <a:cubicBezTo>
                  <a:pt x="11113" y="21599"/>
                  <a:pt x="11426" y="21586"/>
                  <a:pt x="11739" y="21559"/>
                </a:cubicBezTo>
                <a:close/>
              </a:path>
            </a:pathLst>
          </a:custGeom>
          <a:solidFill>
            <a:srgbClr val="FF3300"/>
          </a:solidFill>
          <a:ln w="9525">
            <a:noFill/>
            <a:miter lim="800000"/>
            <a:headEnd/>
            <a:tailEnd/>
          </a:ln>
          <a:effectLst/>
        </p:spPr>
        <p:txBody>
          <a:bodyPr wrap="none" anchor="ctr"/>
          <a:lstStyle/>
          <a:p>
            <a:endParaRPr lang="el-GR"/>
          </a:p>
        </p:txBody>
      </p:sp>
      <p:sp>
        <p:nvSpPr>
          <p:cNvPr id="204999" name="Freeform 199"/>
          <p:cNvSpPr>
            <a:spLocks/>
          </p:cNvSpPr>
          <p:nvPr/>
        </p:nvSpPr>
        <p:spPr bwMode="auto">
          <a:xfrm rot="16200000">
            <a:off x="6531769" y="2807494"/>
            <a:ext cx="112712" cy="819150"/>
          </a:xfrm>
          <a:custGeom>
            <a:avLst/>
            <a:gdLst/>
            <a:ahLst/>
            <a:cxnLst>
              <a:cxn ang="0">
                <a:pos x="0" y="0"/>
              </a:cxn>
              <a:cxn ang="0">
                <a:pos x="101" y="742"/>
              </a:cxn>
            </a:cxnLst>
            <a:rect l="0" t="0" r="r" b="b"/>
            <a:pathLst>
              <a:path w="101" h="742">
                <a:moveTo>
                  <a:pt x="0" y="0"/>
                </a:moveTo>
                <a:lnTo>
                  <a:pt x="101" y="742"/>
                </a:lnTo>
              </a:path>
            </a:pathLst>
          </a:custGeom>
          <a:noFill/>
          <a:ln w="38100" cmpd="sng">
            <a:solidFill>
              <a:srgbClr val="FFCC00"/>
            </a:solidFill>
            <a:round/>
            <a:headEnd/>
            <a:tailEnd/>
          </a:ln>
          <a:effectLst/>
        </p:spPr>
        <p:txBody>
          <a:bodyPr/>
          <a:lstStyle/>
          <a:p>
            <a:endParaRPr lang="el-GR"/>
          </a:p>
        </p:txBody>
      </p:sp>
      <p:sp>
        <p:nvSpPr>
          <p:cNvPr id="205004" name="Line 204"/>
          <p:cNvSpPr>
            <a:spLocks noChangeShapeType="1"/>
          </p:cNvSpPr>
          <p:nvPr/>
        </p:nvSpPr>
        <p:spPr bwMode="auto">
          <a:xfrm rot="16200000" flipV="1">
            <a:off x="6859588" y="2579688"/>
            <a:ext cx="22225" cy="1419225"/>
          </a:xfrm>
          <a:prstGeom prst="line">
            <a:avLst/>
          </a:prstGeom>
          <a:noFill/>
          <a:ln w="38100">
            <a:solidFill>
              <a:srgbClr val="FFCC00"/>
            </a:solidFill>
            <a:round/>
            <a:headEnd/>
            <a:tailEnd/>
          </a:ln>
          <a:effectLst/>
        </p:spPr>
        <p:txBody>
          <a:bodyPr/>
          <a:lstStyle/>
          <a:p>
            <a:endParaRPr lang="el-GR"/>
          </a:p>
        </p:txBody>
      </p:sp>
      <p:sp>
        <p:nvSpPr>
          <p:cNvPr id="205006" name="Oval 206"/>
          <p:cNvSpPr>
            <a:spLocks noChangeArrowheads="1"/>
          </p:cNvSpPr>
          <p:nvPr/>
        </p:nvSpPr>
        <p:spPr bwMode="auto">
          <a:xfrm rot="16200000">
            <a:off x="6140451" y="3252787"/>
            <a:ext cx="49212" cy="49213"/>
          </a:xfrm>
          <a:prstGeom prst="ellipse">
            <a:avLst/>
          </a:prstGeom>
          <a:solidFill>
            <a:schemeClr val="accent1"/>
          </a:solidFill>
          <a:ln w="9525">
            <a:solidFill>
              <a:schemeClr val="tx1"/>
            </a:solidFill>
            <a:round/>
            <a:headEnd/>
            <a:tailEnd/>
          </a:ln>
          <a:effectLst/>
        </p:spPr>
        <p:txBody>
          <a:bodyPr wrap="none" anchor="ctr"/>
          <a:lstStyle/>
          <a:p>
            <a:endParaRPr lang="el-GR"/>
          </a:p>
        </p:txBody>
      </p:sp>
      <p:sp>
        <p:nvSpPr>
          <p:cNvPr id="205007" name="Oval 207"/>
          <p:cNvSpPr>
            <a:spLocks noChangeArrowheads="1"/>
          </p:cNvSpPr>
          <p:nvPr/>
        </p:nvSpPr>
        <p:spPr bwMode="auto">
          <a:xfrm rot="16200000">
            <a:off x="6958013" y="3141663"/>
            <a:ext cx="49212" cy="49212"/>
          </a:xfrm>
          <a:prstGeom prst="ellipse">
            <a:avLst/>
          </a:prstGeom>
          <a:solidFill>
            <a:schemeClr val="accent1"/>
          </a:solidFill>
          <a:ln w="9525">
            <a:solidFill>
              <a:schemeClr val="tx1"/>
            </a:solidFill>
            <a:round/>
            <a:headEnd/>
            <a:tailEnd/>
          </a:ln>
          <a:effectLst/>
        </p:spPr>
        <p:txBody>
          <a:bodyPr wrap="none" anchor="ctr"/>
          <a:lstStyle/>
          <a:p>
            <a:endParaRPr lang="el-GR"/>
          </a:p>
        </p:txBody>
      </p:sp>
      <p:sp>
        <p:nvSpPr>
          <p:cNvPr id="205009" name="Oval 209"/>
          <p:cNvSpPr>
            <a:spLocks noChangeArrowheads="1"/>
          </p:cNvSpPr>
          <p:nvPr/>
        </p:nvSpPr>
        <p:spPr bwMode="auto">
          <a:xfrm rot="16200000">
            <a:off x="7483475" y="3270250"/>
            <a:ext cx="49213" cy="49213"/>
          </a:xfrm>
          <a:prstGeom prst="ellipse">
            <a:avLst/>
          </a:prstGeom>
          <a:solidFill>
            <a:schemeClr val="accent1"/>
          </a:solidFill>
          <a:ln w="9525">
            <a:solidFill>
              <a:schemeClr val="tx1"/>
            </a:solidFill>
            <a:round/>
            <a:headEnd/>
            <a:tailEnd/>
          </a:ln>
          <a:effectLst/>
        </p:spPr>
        <p:txBody>
          <a:bodyPr wrap="none" anchor="ctr"/>
          <a:lstStyle/>
          <a:p>
            <a:endParaRPr lang="el-GR"/>
          </a:p>
        </p:txBody>
      </p:sp>
      <p:pic>
        <p:nvPicPr>
          <p:cNvPr id="204806" name="Picture 6"/>
          <p:cNvPicPr>
            <a:picLocks noChangeAspect="1" noChangeArrowheads="1"/>
          </p:cNvPicPr>
          <p:nvPr/>
        </p:nvPicPr>
        <p:blipFill>
          <a:blip r:embed="rId6" cstate="screen"/>
          <a:srcRect/>
          <a:stretch>
            <a:fillRect/>
          </a:stretch>
        </p:blipFill>
        <p:spPr bwMode="auto">
          <a:xfrm>
            <a:off x="473075" y="3843338"/>
            <a:ext cx="3027363" cy="2468562"/>
          </a:xfrm>
          <a:prstGeom prst="rect">
            <a:avLst/>
          </a:prstGeom>
          <a:noFill/>
        </p:spPr>
      </p:pic>
      <p:sp>
        <p:nvSpPr>
          <p:cNvPr id="204812" name="Line 12"/>
          <p:cNvSpPr>
            <a:spLocks noChangeShapeType="1"/>
          </p:cNvSpPr>
          <p:nvPr/>
        </p:nvSpPr>
        <p:spPr bwMode="auto">
          <a:xfrm rot="16200000">
            <a:off x="2253457" y="4228306"/>
            <a:ext cx="0" cy="1665287"/>
          </a:xfrm>
          <a:prstGeom prst="line">
            <a:avLst/>
          </a:prstGeom>
          <a:noFill/>
          <a:ln w="38100">
            <a:solidFill>
              <a:schemeClr val="accent1"/>
            </a:solidFill>
            <a:round/>
            <a:headEnd type="triangle" w="med" len="med"/>
            <a:tailEnd type="triangle" w="med" len="med"/>
          </a:ln>
          <a:effectLst/>
        </p:spPr>
        <p:txBody>
          <a:bodyPr/>
          <a:lstStyle/>
          <a:p>
            <a:endParaRPr lang="el-GR"/>
          </a:p>
        </p:txBody>
      </p:sp>
      <p:sp>
        <p:nvSpPr>
          <p:cNvPr id="204813" name="Line 13"/>
          <p:cNvSpPr>
            <a:spLocks noChangeShapeType="1"/>
          </p:cNvSpPr>
          <p:nvPr/>
        </p:nvSpPr>
        <p:spPr bwMode="auto">
          <a:xfrm rot="16200000">
            <a:off x="1012031" y="5082382"/>
            <a:ext cx="1744663" cy="0"/>
          </a:xfrm>
          <a:prstGeom prst="line">
            <a:avLst/>
          </a:prstGeom>
          <a:noFill/>
          <a:ln w="38100">
            <a:solidFill>
              <a:srgbClr val="FFCC00"/>
            </a:solidFill>
            <a:round/>
            <a:headEnd type="triangle" w="med" len="med"/>
            <a:tailEnd type="triangle" w="med" len="med"/>
          </a:ln>
          <a:effectLst/>
        </p:spPr>
        <p:txBody>
          <a:bodyPr/>
          <a:lstStyle/>
          <a:p>
            <a:endParaRPr lang="el-GR"/>
          </a:p>
        </p:txBody>
      </p:sp>
      <p:sp>
        <p:nvSpPr>
          <p:cNvPr id="204814" name="Text Box 14"/>
          <p:cNvSpPr txBox="1">
            <a:spLocks noChangeArrowheads="1"/>
          </p:cNvSpPr>
          <p:nvPr/>
        </p:nvSpPr>
        <p:spPr bwMode="auto">
          <a:xfrm rot="16200000">
            <a:off x="1023144" y="4872832"/>
            <a:ext cx="420687" cy="336550"/>
          </a:xfrm>
          <a:prstGeom prst="rect">
            <a:avLst/>
          </a:prstGeom>
          <a:noFill/>
          <a:ln w="9525">
            <a:noFill/>
            <a:miter lim="800000"/>
            <a:headEnd/>
            <a:tailEnd/>
          </a:ln>
          <a:effectLst/>
        </p:spPr>
        <p:txBody>
          <a:bodyPr wrap="none">
            <a:spAutoFit/>
          </a:bodyPr>
          <a:lstStyle/>
          <a:p>
            <a:r>
              <a:rPr lang="el-GR" sz="1600">
                <a:solidFill>
                  <a:schemeClr val="bg1"/>
                </a:solidFill>
              </a:rPr>
              <a:t>Ν</a:t>
            </a:r>
            <a:r>
              <a:rPr lang="en-US" sz="1600">
                <a:solidFill>
                  <a:schemeClr val="bg1"/>
                </a:solidFill>
              </a:rPr>
              <a:t>a</a:t>
            </a:r>
            <a:endParaRPr lang="el-GR" sz="1600">
              <a:solidFill>
                <a:schemeClr val="bg1"/>
              </a:solidFill>
            </a:endParaRPr>
          </a:p>
        </p:txBody>
      </p:sp>
      <p:sp>
        <p:nvSpPr>
          <p:cNvPr id="204981" name="Text Box 181"/>
          <p:cNvSpPr txBox="1">
            <a:spLocks noChangeArrowheads="1"/>
          </p:cNvSpPr>
          <p:nvPr/>
        </p:nvSpPr>
        <p:spPr bwMode="auto">
          <a:xfrm rot="16200000">
            <a:off x="3031331" y="4872832"/>
            <a:ext cx="455613" cy="336550"/>
          </a:xfrm>
          <a:prstGeom prst="rect">
            <a:avLst/>
          </a:prstGeom>
          <a:noFill/>
          <a:ln w="9525">
            <a:noFill/>
            <a:miter lim="800000"/>
            <a:headEnd/>
            <a:tailEnd/>
          </a:ln>
          <a:effectLst/>
        </p:spPr>
        <p:txBody>
          <a:bodyPr wrap="none">
            <a:spAutoFit/>
          </a:bodyPr>
          <a:lstStyle/>
          <a:p>
            <a:r>
              <a:rPr lang="en-US" sz="1600">
                <a:solidFill>
                  <a:schemeClr val="bg1"/>
                </a:solidFill>
              </a:rPr>
              <a:t>Me</a:t>
            </a:r>
            <a:endParaRPr lang="el-GR" sz="1600">
              <a:solidFill>
                <a:schemeClr val="bg1"/>
              </a:solidFill>
            </a:endParaRPr>
          </a:p>
        </p:txBody>
      </p:sp>
      <p:sp>
        <p:nvSpPr>
          <p:cNvPr id="204808" name="Oval 8"/>
          <p:cNvSpPr>
            <a:spLocks noChangeArrowheads="1"/>
          </p:cNvSpPr>
          <p:nvPr/>
        </p:nvSpPr>
        <p:spPr bwMode="auto">
          <a:xfrm rot="16200000">
            <a:off x="1852613" y="4183063"/>
            <a:ext cx="57150" cy="57150"/>
          </a:xfrm>
          <a:prstGeom prst="ellipse">
            <a:avLst/>
          </a:prstGeom>
          <a:solidFill>
            <a:schemeClr val="accent1"/>
          </a:solidFill>
          <a:ln w="9525">
            <a:solidFill>
              <a:schemeClr val="tx1"/>
            </a:solidFill>
            <a:round/>
            <a:headEnd/>
            <a:tailEnd/>
          </a:ln>
          <a:effectLst/>
        </p:spPr>
        <p:txBody>
          <a:bodyPr wrap="none" anchor="ctr"/>
          <a:lstStyle/>
          <a:p>
            <a:endParaRPr lang="el-GR"/>
          </a:p>
        </p:txBody>
      </p:sp>
      <p:sp>
        <p:nvSpPr>
          <p:cNvPr id="204809" name="Oval 9"/>
          <p:cNvSpPr>
            <a:spLocks noChangeArrowheads="1"/>
          </p:cNvSpPr>
          <p:nvPr/>
        </p:nvSpPr>
        <p:spPr bwMode="auto">
          <a:xfrm rot="16200000">
            <a:off x="1860550" y="5934075"/>
            <a:ext cx="57150" cy="57150"/>
          </a:xfrm>
          <a:prstGeom prst="ellipse">
            <a:avLst/>
          </a:prstGeom>
          <a:solidFill>
            <a:schemeClr val="accent1"/>
          </a:solidFill>
          <a:ln w="9525">
            <a:solidFill>
              <a:schemeClr val="tx1"/>
            </a:solidFill>
            <a:round/>
            <a:headEnd/>
            <a:tailEnd/>
          </a:ln>
          <a:effectLst/>
        </p:spPr>
        <p:txBody>
          <a:bodyPr wrap="none" anchor="ctr"/>
          <a:lstStyle/>
          <a:p>
            <a:endParaRPr lang="el-GR"/>
          </a:p>
        </p:txBody>
      </p:sp>
      <p:sp>
        <p:nvSpPr>
          <p:cNvPr id="204810" name="Oval 10"/>
          <p:cNvSpPr>
            <a:spLocks noChangeArrowheads="1"/>
          </p:cNvSpPr>
          <p:nvPr/>
        </p:nvSpPr>
        <p:spPr bwMode="auto">
          <a:xfrm rot="16200000">
            <a:off x="3073400" y="5033963"/>
            <a:ext cx="57150" cy="57150"/>
          </a:xfrm>
          <a:prstGeom prst="ellipse">
            <a:avLst/>
          </a:prstGeom>
          <a:solidFill>
            <a:schemeClr val="accent1"/>
          </a:solidFill>
          <a:ln w="9525">
            <a:solidFill>
              <a:schemeClr val="tx1"/>
            </a:solidFill>
            <a:round/>
            <a:headEnd/>
            <a:tailEnd/>
          </a:ln>
          <a:effectLst/>
        </p:spPr>
        <p:txBody>
          <a:bodyPr wrap="none" anchor="ctr"/>
          <a:lstStyle/>
          <a:p>
            <a:endParaRPr lang="el-GR"/>
          </a:p>
        </p:txBody>
      </p:sp>
      <p:sp>
        <p:nvSpPr>
          <p:cNvPr id="204811" name="Oval 11"/>
          <p:cNvSpPr>
            <a:spLocks noChangeArrowheads="1"/>
          </p:cNvSpPr>
          <p:nvPr/>
        </p:nvSpPr>
        <p:spPr bwMode="auto">
          <a:xfrm rot="16200000">
            <a:off x="1395413" y="5037138"/>
            <a:ext cx="57150" cy="57150"/>
          </a:xfrm>
          <a:prstGeom prst="ellipse">
            <a:avLst/>
          </a:prstGeom>
          <a:solidFill>
            <a:schemeClr val="accent1"/>
          </a:solidFill>
          <a:ln w="9525">
            <a:solidFill>
              <a:schemeClr val="tx1"/>
            </a:solidFill>
            <a:round/>
            <a:headEnd/>
            <a:tailEnd/>
          </a:ln>
          <a:effectLst/>
        </p:spPr>
        <p:txBody>
          <a:bodyPr wrap="none" anchor="ctr"/>
          <a:lstStyle/>
          <a:p>
            <a:endParaRPr lang="el-GR"/>
          </a:p>
        </p:txBody>
      </p:sp>
      <p:sp>
        <p:nvSpPr>
          <p:cNvPr id="205022" name="Text Box 222"/>
          <p:cNvSpPr txBox="1">
            <a:spLocks noChangeArrowheads="1"/>
          </p:cNvSpPr>
          <p:nvPr/>
        </p:nvSpPr>
        <p:spPr bwMode="auto">
          <a:xfrm rot="16200000">
            <a:off x="1595438" y="5818188"/>
            <a:ext cx="225425" cy="244475"/>
          </a:xfrm>
          <a:prstGeom prst="rect">
            <a:avLst/>
          </a:prstGeom>
          <a:noFill/>
          <a:ln w="9525">
            <a:noFill/>
            <a:miter lim="800000"/>
            <a:headEnd/>
            <a:tailEnd/>
          </a:ln>
          <a:effectLst/>
        </p:spPr>
        <p:txBody>
          <a:bodyPr wrap="none" lIns="0" tIns="0" rIns="0" bIns="0">
            <a:spAutoFit/>
          </a:bodyPr>
          <a:lstStyle/>
          <a:p>
            <a:r>
              <a:rPr lang="en-US" sz="1600">
                <a:solidFill>
                  <a:schemeClr val="bg1"/>
                </a:solidFill>
              </a:rPr>
              <a:t>Zy</a:t>
            </a:r>
            <a:endParaRPr lang="el-GR" sz="1600">
              <a:solidFill>
                <a:schemeClr val="bg1"/>
              </a:solidFill>
            </a:endParaRPr>
          </a:p>
        </p:txBody>
      </p:sp>
      <p:grpSp>
        <p:nvGrpSpPr>
          <p:cNvPr id="205036" name="Group 236"/>
          <p:cNvGrpSpPr>
            <a:grpSpLocks/>
          </p:cNvGrpSpPr>
          <p:nvPr/>
        </p:nvGrpSpPr>
        <p:grpSpPr bwMode="auto">
          <a:xfrm rot="16200000">
            <a:off x="1821657" y="2615406"/>
            <a:ext cx="560388" cy="758825"/>
            <a:chOff x="3182" y="2128"/>
            <a:chExt cx="435" cy="588"/>
          </a:xfrm>
        </p:grpSpPr>
        <p:sp>
          <p:nvSpPr>
            <p:cNvPr id="205037" name="Freeform 237"/>
            <p:cNvSpPr>
              <a:spLocks/>
            </p:cNvSpPr>
            <p:nvPr/>
          </p:nvSpPr>
          <p:spPr bwMode="auto">
            <a:xfrm>
              <a:off x="3182" y="2128"/>
              <a:ext cx="375" cy="588"/>
            </a:xfrm>
            <a:custGeom>
              <a:avLst/>
              <a:gdLst/>
              <a:ahLst/>
              <a:cxnLst>
                <a:cxn ang="0">
                  <a:pos x="375" y="120"/>
                </a:cxn>
                <a:cxn ang="0">
                  <a:pos x="199" y="4"/>
                </a:cxn>
                <a:cxn ang="0">
                  <a:pos x="15" y="190"/>
                </a:cxn>
                <a:cxn ang="0">
                  <a:pos x="81" y="418"/>
                </a:cxn>
                <a:cxn ang="0">
                  <a:pos x="189" y="552"/>
                </a:cxn>
                <a:cxn ang="0">
                  <a:pos x="282" y="601"/>
                </a:cxn>
                <a:cxn ang="0">
                  <a:pos x="367" y="516"/>
                </a:cxn>
              </a:cxnLst>
              <a:rect l="0" t="0" r="r" b="b"/>
              <a:pathLst>
                <a:path w="375" h="603">
                  <a:moveTo>
                    <a:pt x="375" y="120"/>
                  </a:moveTo>
                  <a:cubicBezTo>
                    <a:pt x="352" y="63"/>
                    <a:pt x="306" y="0"/>
                    <a:pt x="199" y="4"/>
                  </a:cubicBezTo>
                  <a:cubicBezTo>
                    <a:pt x="92" y="8"/>
                    <a:pt x="30" y="115"/>
                    <a:pt x="15" y="190"/>
                  </a:cubicBezTo>
                  <a:cubicBezTo>
                    <a:pt x="0" y="265"/>
                    <a:pt x="49" y="354"/>
                    <a:pt x="81" y="418"/>
                  </a:cubicBezTo>
                  <a:cubicBezTo>
                    <a:pt x="113" y="482"/>
                    <a:pt x="156" y="524"/>
                    <a:pt x="189" y="552"/>
                  </a:cubicBezTo>
                  <a:cubicBezTo>
                    <a:pt x="222" y="580"/>
                    <a:pt x="253" y="603"/>
                    <a:pt x="282" y="601"/>
                  </a:cubicBezTo>
                  <a:cubicBezTo>
                    <a:pt x="311" y="599"/>
                    <a:pt x="352" y="544"/>
                    <a:pt x="367" y="516"/>
                  </a:cubicBezTo>
                </a:path>
              </a:pathLst>
            </a:custGeom>
            <a:noFill/>
            <a:ln w="12700" cmpd="sng">
              <a:solidFill>
                <a:schemeClr val="tx1"/>
              </a:solidFill>
              <a:round/>
              <a:headEnd/>
              <a:tailEnd/>
            </a:ln>
            <a:effectLst/>
          </p:spPr>
          <p:txBody>
            <a:bodyPr/>
            <a:lstStyle/>
            <a:p>
              <a:endParaRPr lang="el-GR"/>
            </a:p>
          </p:txBody>
        </p:sp>
        <p:sp>
          <p:nvSpPr>
            <p:cNvPr id="205038" name="Freeform 238"/>
            <p:cNvSpPr>
              <a:spLocks/>
            </p:cNvSpPr>
            <p:nvPr/>
          </p:nvSpPr>
          <p:spPr bwMode="auto">
            <a:xfrm>
              <a:off x="3255" y="2178"/>
              <a:ext cx="272" cy="400"/>
            </a:xfrm>
            <a:custGeom>
              <a:avLst/>
              <a:gdLst/>
              <a:ahLst/>
              <a:cxnLst>
                <a:cxn ang="0">
                  <a:pos x="132" y="262"/>
                </a:cxn>
                <a:cxn ang="0">
                  <a:pos x="185" y="199"/>
                </a:cxn>
                <a:cxn ang="0">
                  <a:pos x="245" y="49"/>
                </a:cxn>
                <a:cxn ang="0">
                  <a:pos x="83" y="28"/>
                </a:cxn>
                <a:cxn ang="0">
                  <a:pos x="12" y="148"/>
                </a:cxn>
                <a:cxn ang="0">
                  <a:pos x="65" y="340"/>
                </a:cxn>
                <a:cxn ang="0">
                  <a:pos x="140" y="400"/>
                </a:cxn>
              </a:cxnLst>
              <a:rect l="0" t="0" r="r" b="b"/>
              <a:pathLst>
                <a:path w="272" h="400">
                  <a:moveTo>
                    <a:pt x="132" y="262"/>
                  </a:moveTo>
                  <a:cubicBezTo>
                    <a:pt x="155" y="232"/>
                    <a:pt x="166" y="220"/>
                    <a:pt x="185" y="199"/>
                  </a:cubicBezTo>
                  <a:cubicBezTo>
                    <a:pt x="204" y="178"/>
                    <a:pt x="272" y="98"/>
                    <a:pt x="245" y="49"/>
                  </a:cubicBezTo>
                  <a:cubicBezTo>
                    <a:pt x="218" y="0"/>
                    <a:pt x="126" y="14"/>
                    <a:pt x="83" y="28"/>
                  </a:cubicBezTo>
                  <a:cubicBezTo>
                    <a:pt x="40" y="42"/>
                    <a:pt x="24" y="95"/>
                    <a:pt x="12" y="148"/>
                  </a:cubicBezTo>
                  <a:cubicBezTo>
                    <a:pt x="0" y="201"/>
                    <a:pt x="36" y="296"/>
                    <a:pt x="65" y="340"/>
                  </a:cubicBezTo>
                  <a:cubicBezTo>
                    <a:pt x="94" y="384"/>
                    <a:pt x="114" y="388"/>
                    <a:pt x="140" y="400"/>
                  </a:cubicBezTo>
                </a:path>
              </a:pathLst>
            </a:custGeom>
            <a:noFill/>
            <a:ln w="12700" cmpd="sng">
              <a:solidFill>
                <a:schemeClr val="tx1"/>
              </a:solidFill>
              <a:round/>
              <a:headEnd/>
              <a:tailEnd/>
            </a:ln>
            <a:effectLst/>
          </p:spPr>
          <p:txBody>
            <a:bodyPr/>
            <a:lstStyle/>
            <a:p>
              <a:endParaRPr lang="el-GR"/>
            </a:p>
          </p:txBody>
        </p:sp>
        <p:sp>
          <p:nvSpPr>
            <p:cNvPr id="205039" name="Freeform 239"/>
            <p:cNvSpPr>
              <a:spLocks/>
            </p:cNvSpPr>
            <p:nvPr/>
          </p:nvSpPr>
          <p:spPr bwMode="auto">
            <a:xfrm>
              <a:off x="3315" y="2252"/>
              <a:ext cx="302" cy="365"/>
            </a:xfrm>
            <a:custGeom>
              <a:avLst/>
              <a:gdLst/>
              <a:ahLst/>
              <a:cxnLst>
                <a:cxn ang="0">
                  <a:pos x="165" y="0"/>
                </a:cxn>
                <a:cxn ang="0">
                  <a:pos x="20" y="88"/>
                </a:cxn>
                <a:cxn ang="0">
                  <a:pos x="36" y="199"/>
                </a:cxn>
                <a:cxn ang="0">
                  <a:pos x="137" y="283"/>
                </a:cxn>
                <a:cxn ang="0">
                  <a:pos x="275" y="335"/>
                </a:cxn>
                <a:cxn ang="0">
                  <a:pos x="240" y="218"/>
                </a:cxn>
                <a:cxn ang="0">
                  <a:pos x="211" y="124"/>
                </a:cxn>
                <a:cxn ang="0">
                  <a:pos x="114" y="187"/>
                </a:cxn>
              </a:cxnLst>
              <a:rect l="0" t="0" r="r" b="b"/>
              <a:pathLst>
                <a:path w="302" h="365">
                  <a:moveTo>
                    <a:pt x="165" y="0"/>
                  </a:moveTo>
                  <a:cubicBezTo>
                    <a:pt x="141" y="14"/>
                    <a:pt x="41" y="55"/>
                    <a:pt x="20" y="88"/>
                  </a:cubicBezTo>
                  <a:cubicBezTo>
                    <a:pt x="0" y="118"/>
                    <a:pt x="18" y="164"/>
                    <a:pt x="36" y="199"/>
                  </a:cubicBezTo>
                  <a:cubicBezTo>
                    <a:pt x="54" y="234"/>
                    <a:pt x="97" y="260"/>
                    <a:pt x="137" y="283"/>
                  </a:cubicBezTo>
                  <a:cubicBezTo>
                    <a:pt x="177" y="307"/>
                    <a:pt x="248" y="365"/>
                    <a:pt x="275" y="335"/>
                  </a:cubicBezTo>
                  <a:cubicBezTo>
                    <a:pt x="302" y="305"/>
                    <a:pt x="245" y="253"/>
                    <a:pt x="240" y="218"/>
                  </a:cubicBezTo>
                  <a:cubicBezTo>
                    <a:pt x="235" y="183"/>
                    <a:pt x="241" y="132"/>
                    <a:pt x="211" y="124"/>
                  </a:cubicBezTo>
                  <a:cubicBezTo>
                    <a:pt x="181" y="116"/>
                    <a:pt x="134" y="174"/>
                    <a:pt x="114" y="187"/>
                  </a:cubicBezTo>
                </a:path>
              </a:pathLst>
            </a:custGeom>
            <a:noFill/>
            <a:ln w="12700" cmpd="sng">
              <a:solidFill>
                <a:schemeClr val="tx1"/>
              </a:solidFill>
              <a:round/>
              <a:headEnd/>
              <a:tailEnd/>
            </a:ln>
            <a:effectLst/>
          </p:spPr>
          <p:txBody>
            <a:bodyPr/>
            <a:lstStyle/>
            <a:p>
              <a:endParaRPr lang="el-GR"/>
            </a:p>
          </p:txBody>
        </p:sp>
      </p:grpSp>
      <p:sp>
        <p:nvSpPr>
          <p:cNvPr id="205040" name="Freeform 240"/>
          <p:cNvSpPr>
            <a:spLocks/>
          </p:cNvSpPr>
          <p:nvPr/>
        </p:nvSpPr>
        <p:spPr bwMode="auto">
          <a:xfrm rot="16200000">
            <a:off x="1447800" y="341313"/>
            <a:ext cx="530225" cy="1920875"/>
          </a:xfrm>
          <a:custGeom>
            <a:avLst/>
            <a:gdLst/>
            <a:ahLst/>
            <a:cxnLst>
              <a:cxn ang="0">
                <a:pos x="0" y="0"/>
              </a:cxn>
              <a:cxn ang="0">
                <a:pos x="114" y="196"/>
              </a:cxn>
              <a:cxn ang="0">
                <a:pos x="200" y="512"/>
              </a:cxn>
              <a:cxn ang="0">
                <a:pos x="162" y="696"/>
              </a:cxn>
              <a:cxn ang="0">
                <a:pos x="256" y="884"/>
              </a:cxn>
              <a:cxn ang="0">
                <a:pos x="374" y="1054"/>
              </a:cxn>
              <a:cxn ang="0">
                <a:pos x="344" y="1194"/>
              </a:cxn>
              <a:cxn ang="0">
                <a:pos x="228" y="1240"/>
              </a:cxn>
              <a:cxn ang="0">
                <a:pos x="196" y="1318"/>
              </a:cxn>
              <a:cxn ang="0">
                <a:pos x="218" y="1406"/>
              </a:cxn>
              <a:cxn ang="0">
                <a:pos x="56" y="1490"/>
              </a:cxn>
            </a:cxnLst>
            <a:rect l="0" t="0" r="r" b="b"/>
            <a:pathLst>
              <a:path w="412" h="1490">
                <a:moveTo>
                  <a:pt x="0" y="0"/>
                </a:moveTo>
                <a:cubicBezTo>
                  <a:pt x="48" y="78"/>
                  <a:pt x="84" y="122"/>
                  <a:pt x="114" y="196"/>
                </a:cubicBezTo>
                <a:cubicBezTo>
                  <a:pt x="144" y="270"/>
                  <a:pt x="202" y="414"/>
                  <a:pt x="200" y="512"/>
                </a:cubicBezTo>
                <a:cubicBezTo>
                  <a:pt x="198" y="610"/>
                  <a:pt x="164" y="628"/>
                  <a:pt x="162" y="696"/>
                </a:cubicBezTo>
                <a:cubicBezTo>
                  <a:pt x="160" y="763"/>
                  <a:pt x="200" y="812"/>
                  <a:pt x="256" y="884"/>
                </a:cubicBezTo>
                <a:cubicBezTo>
                  <a:pt x="312" y="956"/>
                  <a:pt x="335" y="1002"/>
                  <a:pt x="374" y="1054"/>
                </a:cubicBezTo>
                <a:cubicBezTo>
                  <a:pt x="412" y="1107"/>
                  <a:pt x="373" y="1174"/>
                  <a:pt x="344" y="1194"/>
                </a:cubicBezTo>
                <a:cubicBezTo>
                  <a:pt x="314" y="1213"/>
                  <a:pt x="256" y="1226"/>
                  <a:pt x="228" y="1240"/>
                </a:cubicBezTo>
                <a:cubicBezTo>
                  <a:pt x="200" y="1254"/>
                  <a:pt x="192" y="1286"/>
                  <a:pt x="196" y="1318"/>
                </a:cubicBezTo>
                <a:cubicBezTo>
                  <a:pt x="200" y="1350"/>
                  <a:pt x="218" y="1370"/>
                  <a:pt x="218" y="1406"/>
                </a:cubicBezTo>
                <a:cubicBezTo>
                  <a:pt x="218" y="1442"/>
                  <a:pt x="190" y="1478"/>
                  <a:pt x="56" y="1490"/>
                </a:cubicBezTo>
              </a:path>
            </a:pathLst>
          </a:custGeom>
          <a:noFill/>
          <a:ln w="12700" cmpd="sng">
            <a:solidFill>
              <a:schemeClr val="tx1"/>
            </a:solidFill>
            <a:round/>
            <a:headEnd/>
            <a:tailEnd/>
          </a:ln>
          <a:effectLst/>
        </p:spPr>
        <p:txBody>
          <a:bodyPr/>
          <a:lstStyle/>
          <a:p>
            <a:endParaRPr lang="el-GR"/>
          </a:p>
        </p:txBody>
      </p:sp>
      <p:sp>
        <p:nvSpPr>
          <p:cNvPr id="205041" name="Freeform 241"/>
          <p:cNvSpPr>
            <a:spLocks/>
          </p:cNvSpPr>
          <p:nvPr/>
        </p:nvSpPr>
        <p:spPr bwMode="auto">
          <a:xfrm rot="16200000">
            <a:off x="2601913" y="1403350"/>
            <a:ext cx="998538" cy="884237"/>
          </a:xfrm>
          <a:custGeom>
            <a:avLst/>
            <a:gdLst/>
            <a:ahLst/>
            <a:cxnLst>
              <a:cxn ang="0">
                <a:pos x="723" y="0"/>
              </a:cxn>
              <a:cxn ang="0">
                <a:pos x="771" y="56"/>
              </a:cxn>
              <a:cxn ang="0">
                <a:pos x="741" y="118"/>
              </a:cxn>
              <a:cxn ang="0">
                <a:pos x="715" y="186"/>
              </a:cxn>
              <a:cxn ang="0">
                <a:pos x="725" y="330"/>
              </a:cxn>
              <a:cxn ang="0">
                <a:pos x="619" y="444"/>
              </a:cxn>
              <a:cxn ang="0">
                <a:pos x="157" y="496"/>
              </a:cxn>
              <a:cxn ang="0">
                <a:pos x="0" y="686"/>
              </a:cxn>
            </a:cxnLst>
            <a:rect l="0" t="0" r="r" b="b"/>
            <a:pathLst>
              <a:path w="775" h="686">
                <a:moveTo>
                  <a:pt x="723" y="0"/>
                </a:moveTo>
                <a:cubicBezTo>
                  <a:pt x="757" y="12"/>
                  <a:pt x="766" y="35"/>
                  <a:pt x="771" y="56"/>
                </a:cubicBezTo>
                <a:cubicBezTo>
                  <a:pt x="775" y="77"/>
                  <a:pt x="753" y="108"/>
                  <a:pt x="741" y="118"/>
                </a:cubicBezTo>
                <a:cubicBezTo>
                  <a:pt x="729" y="128"/>
                  <a:pt x="719" y="134"/>
                  <a:pt x="715" y="186"/>
                </a:cubicBezTo>
                <a:cubicBezTo>
                  <a:pt x="711" y="238"/>
                  <a:pt x="733" y="260"/>
                  <a:pt x="725" y="330"/>
                </a:cubicBezTo>
                <a:cubicBezTo>
                  <a:pt x="717" y="400"/>
                  <a:pt x="661" y="427"/>
                  <a:pt x="619" y="444"/>
                </a:cubicBezTo>
                <a:cubicBezTo>
                  <a:pt x="577" y="462"/>
                  <a:pt x="263" y="460"/>
                  <a:pt x="157" y="496"/>
                </a:cubicBezTo>
                <a:cubicBezTo>
                  <a:pt x="51" y="534"/>
                  <a:pt x="32" y="643"/>
                  <a:pt x="0" y="686"/>
                </a:cubicBezTo>
              </a:path>
            </a:pathLst>
          </a:custGeom>
          <a:noFill/>
          <a:ln w="12700" cmpd="sng">
            <a:solidFill>
              <a:schemeClr val="tx1"/>
            </a:solidFill>
            <a:round/>
            <a:headEnd/>
            <a:tailEnd/>
          </a:ln>
          <a:effectLst/>
        </p:spPr>
        <p:txBody>
          <a:bodyPr/>
          <a:lstStyle/>
          <a:p>
            <a:endParaRPr lang="el-GR"/>
          </a:p>
        </p:txBody>
      </p:sp>
      <p:sp>
        <p:nvSpPr>
          <p:cNvPr id="205042" name="Freeform 242"/>
          <p:cNvSpPr>
            <a:spLocks/>
          </p:cNvSpPr>
          <p:nvPr/>
        </p:nvSpPr>
        <p:spPr bwMode="auto">
          <a:xfrm rot="16200000">
            <a:off x="2490787" y="1311276"/>
            <a:ext cx="195263" cy="163512"/>
          </a:xfrm>
          <a:custGeom>
            <a:avLst/>
            <a:gdLst/>
            <a:ahLst/>
            <a:cxnLst>
              <a:cxn ang="0">
                <a:pos x="152" y="0"/>
              </a:cxn>
              <a:cxn ang="0">
                <a:pos x="90" y="76"/>
              </a:cxn>
              <a:cxn ang="0">
                <a:pos x="0" y="126"/>
              </a:cxn>
            </a:cxnLst>
            <a:rect l="0" t="0" r="r" b="b"/>
            <a:pathLst>
              <a:path w="152" h="126">
                <a:moveTo>
                  <a:pt x="152" y="0"/>
                </a:moveTo>
                <a:cubicBezTo>
                  <a:pt x="142" y="13"/>
                  <a:pt x="115" y="55"/>
                  <a:pt x="90" y="76"/>
                </a:cubicBezTo>
                <a:cubicBezTo>
                  <a:pt x="63" y="97"/>
                  <a:pt x="19" y="116"/>
                  <a:pt x="0" y="126"/>
                </a:cubicBezTo>
              </a:path>
            </a:pathLst>
          </a:custGeom>
          <a:noFill/>
          <a:ln w="12700" cmpd="sng">
            <a:solidFill>
              <a:schemeClr val="tx1"/>
            </a:solidFill>
            <a:round/>
            <a:headEnd/>
            <a:tailEnd/>
          </a:ln>
          <a:effectLst/>
        </p:spPr>
        <p:txBody>
          <a:bodyPr/>
          <a:lstStyle/>
          <a:p>
            <a:endParaRPr lang="el-GR"/>
          </a:p>
        </p:txBody>
      </p:sp>
      <p:sp>
        <p:nvSpPr>
          <p:cNvPr id="205043" name="Freeform 243"/>
          <p:cNvSpPr>
            <a:spLocks/>
          </p:cNvSpPr>
          <p:nvPr/>
        </p:nvSpPr>
        <p:spPr bwMode="auto">
          <a:xfrm rot="16200000">
            <a:off x="2651919" y="1377156"/>
            <a:ext cx="134938" cy="104775"/>
          </a:xfrm>
          <a:custGeom>
            <a:avLst/>
            <a:gdLst/>
            <a:ahLst/>
            <a:cxnLst>
              <a:cxn ang="0">
                <a:pos x="104" y="82"/>
              </a:cxn>
              <a:cxn ang="0">
                <a:pos x="36" y="50"/>
              </a:cxn>
              <a:cxn ang="0">
                <a:pos x="0" y="0"/>
              </a:cxn>
            </a:cxnLst>
            <a:rect l="0" t="0" r="r" b="b"/>
            <a:pathLst>
              <a:path w="104" h="82">
                <a:moveTo>
                  <a:pt x="104" y="82"/>
                </a:moveTo>
                <a:cubicBezTo>
                  <a:pt x="93" y="77"/>
                  <a:pt x="53" y="64"/>
                  <a:pt x="36" y="50"/>
                </a:cubicBezTo>
                <a:cubicBezTo>
                  <a:pt x="20" y="41"/>
                  <a:pt x="8" y="10"/>
                  <a:pt x="0" y="0"/>
                </a:cubicBezTo>
              </a:path>
            </a:pathLst>
          </a:custGeom>
          <a:noFill/>
          <a:ln w="12700" cmpd="sng">
            <a:solidFill>
              <a:schemeClr val="tx1"/>
            </a:solidFill>
            <a:round/>
            <a:headEnd/>
            <a:tailEnd/>
          </a:ln>
          <a:effectLst/>
        </p:spPr>
        <p:txBody>
          <a:bodyPr/>
          <a:lstStyle/>
          <a:p>
            <a:endParaRPr lang="el-GR"/>
          </a:p>
        </p:txBody>
      </p:sp>
      <p:sp>
        <p:nvSpPr>
          <p:cNvPr id="205044" name="Freeform 244"/>
          <p:cNvSpPr>
            <a:spLocks/>
          </p:cNvSpPr>
          <p:nvPr/>
        </p:nvSpPr>
        <p:spPr bwMode="auto">
          <a:xfrm rot="16200000">
            <a:off x="2228850" y="1362075"/>
            <a:ext cx="88900" cy="184150"/>
          </a:xfrm>
          <a:custGeom>
            <a:avLst/>
            <a:gdLst/>
            <a:ahLst/>
            <a:cxnLst>
              <a:cxn ang="0">
                <a:pos x="39" y="0"/>
              </a:cxn>
              <a:cxn ang="0">
                <a:pos x="9" y="99"/>
              </a:cxn>
              <a:cxn ang="0">
                <a:pos x="69" y="144"/>
              </a:cxn>
            </a:cxnLst>
            <a:rect l="0" t="0" r="r" b="b"/>
            <a:pathLst>
              <a:path w="69" h="147">
                <a:moveTo>
                  <a:pt x="39" y="0"/>
                </a:moveTo>
                <a:cubicBezTo>
                  <a:pt x="0" y="21"/>
                  <a:pt x="4" y="71"/>
                  <a:pt x="9" y="99"/>
                </a:cubicBezTo>
                <a:cubicBezTo>
                  <a:pt x="14" y="129"/>
                  <a:pt x="45" y="147"/>
                  <a:pt x="69" y="144"/>
                </a:cubicBezTo>
              </a:path>
            </a:pathLst>
          </a:custGeom>
          <a:noFill/>
          <a:ln w="12700" cmpd="sng">
            <a:solidFill>
              <a:schemeClr val="tx1"/>
            </a:solidFill>
            <a:round/>
            <a:headEnd/>
            <a:tailEnd/>
          </a:ln>
          <a:effectLst/>
        </p:spPr>
        <p:txBody>
          <a:bodyPr/>
          <a:lstStyle/>
          <a:p>
            <a:endParaRPr lang="el-GR"/>
          </a:p>
        </p:txBody>
      </p:sp>
      <p:sp>
        <p:nvSpPr>
          <p:cNvPr id="205045" name="Freeform 245"/>
          <p:cNvSpPr>
            <a:spLocks/>
          </p:cNvSpPr>
          <p:nvPr/>
        </p:nvSpPr>
        <p:spPr bwMode="auto">
          <a:xfrm rot="16200000">
            <a:off x="2232819" y="1254919"/>
            <a:ext cx="169862" cy="63500"/>
          </a:xfrm>
          <a:custGeom>
            <a:avLst/>
            <a:gdLst/>
            <a:ahLst/>
            <a:cxnLst>
              <a:cxn ang="0">
                <a:pos x="0" y="52"/>
              </a:cxn>
              <a:cxn ang="0">
                <a:pos x="81" y="7"/>
              </a:cxn>
              <a:cxn ang="0">
                <a:pos x="132" y="13"/>
              </a:cxn>
            </a:cxnLst>
            <a:rect l="0" t="0" r="r" b="b"/>
            <a:pathLst>
              <a:path w="132" h="52">
                <a:moveTo>
                  <a:pt x="0" y="52"/>
                </a:moveTo>
                <a:cubicBezTo>
                  <a:pt x="13" y="44"/>
                  <a:pt x="39" y="14"/>
                  <a:pt x="81" y="7"/>
                </a:cubicBezTo>
                <a:cubicBezTo>
                  <a:pt x="123" y="0"/>
                  <a:pt x="122" y="12"/>
                  <a:pt x="132" y="13"/>
                </a:cubicBezTo>
              </a:path>
            </a:pathLst>
          </a:custGeom>
          <a:noFill/>
          <a:ln w="12700" cmpd="sng">
            <a:solidFill>
              <a:schemeClr val="tx1"/>
            </a:solidFill>
            <a:round/>
            <a:headEnd/>
            <a:tailEnd/>
          </a:ln>
          <a:effectLst/>
        </p:spPr>
        <p:txBody>
          <a:bodyPr/>
          <a:lstStyle/>
          <a:p>
            <a:endParaRPr lang="el-GR"/>
          </a:p>
        </p:txBody>
      </p:sp>
      <p:sp>
        <p:nvSpPr>
          <p:cNvPr id="205046" name="Freeform 246"/>
          <p:cNvSpPr>
            <a:spLocks/>
          </p:cNvSpPr>
          <p:nvPr/>
        </p:nvSpPr>
        <p:spPr bwMode="auto">
          <a:xfrm rot="16200000">
            <a:off x="677863" y="1639887"/>
            <a:ext cx="1233488" cy="1090613"/>
          </a:xfrm>
          <a:custGeom>
            <a:avLst/>
            <a:gdLst/>
            <a:ahLst/>
            <a:cxnLst>
              <a:cxn ang="0">
                <a:pos x="957" y="0"/>
              </a:cxn>
              <a:cxn ang="0">
                <a:pos x="801" y="118"/>
              </a:cxn>
              <a:cxn ang="0">
                <a:pos x="667" y="334"/>
              </a:cxn>
              <a:cxn ang="0">
                <a:pos x="429" y="506"/>
              </a:cxn>
              <a:cxn ang="0">
                <a:pos x="207" y="780"/>
              </a:cxn>
              <a:cxn ang="0">
                <a:pos x="0" y="823"/>
              </a:cxn>
            </a:cxnLst>
            <a:rect l="0" t="0" r="r" b="b"/>
            <a:pathLst>
              <a:path w="957" h="846">
                <a:moveTo>
                  <a:pt x="957" y="0"/>
                </a:moveTo>
                <a:cubicBezTo>
                  <a:pt x="931" y="20"/>
                  <a:pt x="849" y="62"/>
                  <a:pt x="801" y="118"/>
                </a:cubicBezTo>
                <a:cubicBezTo>
                  <a:pt x="753" y="174"/>
                  <a:pt x="729" y="269"/>
                  <a:pt x="667" y="334"/>
                </a:cubicBezTo>
                <a:cubicBezTo>
                  <a:pt x="612" y="411"/>
                  <a:pt x="502" y="417"/>
                  <a:pt x="429" y="506"/>
                </a:cubicBezTo>
                <a:cubicBezTo>
                  <a:pt x="357" y="596"/>
                  <a:pt x="276" y="714"/>
                  <a:pt x="207" y="780"/>
                </a:cubicBezTo>
                <a:cubicBezTo>
                  <a:pt x="138" y="846"/>
                  <a:pt x="43" y="814"/>
                  <a:pt x="0" y="823"/>
                </a:cubicBezTo>
              </a:path>
            </a:pathLst>
          </a:custGeom>
          <a:noFill/>
          <a:ln w="12700" cmpd="sng">
            <a:solidFill>
              <a:schemeClr val="tx1"/>
            </a:solidFill>
            <a:round/>
            <a:headEnd/>
            <a:tailEnd/>
          </a:ln>
          <a:effectLst/>
        </p:spPr>
        <p:txBody>
          <a:bodyPr/>
          <a:lstStyle/>
          <a:p>
            <a:endParaRPr lang="el-GR"/>
          </a:p>
        </p:txBody>
      </p:sp>
      <p:sp>
        <p:nvSpPr>
          <p:cNvPr id="205047" name="Freeform 247"/>
          <p:cNvSpPr>
            <a:spLocks/>
          </p:cNvSpPr>
          <p:nvPr/>
        </p:nvSpPr>
        <p:spPr bwMode="auto">
          <a:xfrm rot="16200000">
            <a:off x="511175" y="1473200"/>
            <a:ext cx="184150" cy="298450"/>
          </a:xfrm>
          <a:custGeom>
            <a:avLst/>
            <a:gdLst/>
            <a:ahLst/>
            <a:cxnLst>
              <a:cxn ang="0">
                <a:pos x="118" y="232"/>
              </a:cxn>
              <a:cxn ang="0">
                <a:pos x="0" y="0"/>
              </a:cxn>
            </a:cxnLst>
            <a:rect l="0" t="0" r="r" b="b"/>
            <a:pathLst>
              <a:path w="143" h="232">
                <a:moveTo>
                  <a:pt x="118" y="232"/>
                </a:moveTo>
                <a:cubicBezTo>
                  <a:pt x="143" y="145"/>
                  <a:pt x="20" y="39"/>
                  <a:pt x="0" y="0"/>
                </a:cubicBezTo>
              </a:path>
            </a:pathLst>
          </a:custGeom>
          <a:noFill/>
          <a:ln w="12700" cmpd="sng">
            <a:solidFill>
              <a:schemeClr val="tx1"/>
            </a:solidFill>
            <a:round/>
            <a:headEnd/>
            <a:tailEnd/>
          </a:ln>
          <a:effectLst/>
        </p:spPr>
        <p:txBody>
          <a:bodyPr/>
          <a:lstStyle/>
          <a:p>
            <a:endParaRPr lang="el-GR"/>
          </a:p>
        </p:txBody>
      </p:sp>
      <p:grpSp>
        <p:nvGrpSpPr>
          <p:cNvPr id="205048" name="Group 248"/>
          <p:cNvGrpSpPr>
            <a:grpSpLocks/>
          </p:cNvGrpSpPr>
          <p:nvPr/>
        </p:nvGrpSpPr>
        <p:grpSpPr bwMode="auto">
          <a:xfrm rot="16200000">
            <a:off x="1427163" y="1400175"/>
            <a:ext cx="471488" cy="433387"/>
            <a:chOff x="4287" y="1913"/>
            <a:chExt cx="366" cy="335"/>
          </a:xfrm>
        </p:grpSpPr>
        <p:sp>
          <p:nvSpPr>
            <p:cNvPr id="205049" name="Freeform 249"/>
            <p:cNvSpPr>
              <a:spLocks/>
            </p:cNvSpPr>
            <p:nvPr/>
          </p:nvSpPr>
          <p:spPr bwMode="auto">
            <a:xfrm>
              <a:off x="4337" y="2066"/>
              <a:ext cx="201" cy="119"/>
            </a:xfrm>
            <a:custGeom>
              <a:avLst/>
              <a:gdLst/>
              <a:ahLst/>
              <a:cxnLst>
                <a:cxn ang="0">
                  <a:pos x="201" y="0"/>
                </a:cxn>
                <a:cxn ang="0">
                  <a:pos x="138" y="57"/>
                </a:cxn>
                <a:cxn ang="0">
                  <a:pos x="0" y="123"/>
                </a:cxn>
              </a:cxnLst>
              <a:rect l="0" t="0" r="r" b="b"/>
              <a:pathLst>
                <a:path w="201" h="123">
                  <a:moveTo>
                    <a:pt x="201" y="0"/>
                  </a:moveTo>
                  <a:cubicBezTo>
                    <a:pt x="191" y="9"/>
                    <a:pt x="171" y="36"/>
                    <a:pt x="138" y="57"/>
                  </a:cubicBezTo>
                  <a:cubicBezTo>
                    <a:pt x="105" y="78"/>
                    <a:pt x="29" y="109"/>
                    <a:pt x="0" y="123"/>
                  </a:cubicBezTo>
                </a:path>
              </a:pathLst>
            </a:custGeom>
            <a:noFill/>
            <a:ln w="12700" cmpd="sng">
              <a:solidFill>
                <a:schemeClr val="tx1"/>
              </a:solidFill>
              <a:round/>
              <a:headEnd/>
              <a:tailEnd/>
            </a:ln>
            <a:effectLst/>
          </p:spPr>
          <p:txBody>
            <a:bodyPr/>
            <a:lstStyle/>
            <a:p>
              <a:endParaRPr lang="el-GR"/>
            </a:p>
          </p:txBody>
        </p:sp>
        <p:sp>
          <p:nvSpPr>
            <p:cNvPr id="205050" name="Freeform 250"/>
            <p:cNvSpPr>
              <a:spLocks/>
            </p:cNvSpPr>
            <p:nvPr/>
          </p:nvSpPr>
          <p:spPr bwMode="auto">
            <a:xfrm>
              <a:off x="4287" y="1913"/>
              <a:ext cx="366" cy="161"/>
            </a:xfrm>
            <a:custGeom>
              <a:avLst/>
              <a:gdLst/>
              <a:ahLst/>
              <a:cxnLst>
                <a:cxn ang="0">
                  <a:pos x="327" y="115"/>
                </a:cxn>
                <a:cxn ang="0">
                  <a:pos x="168" y="100"/>
                </a:cxn>
                <a:cxn ang="0">
                  <a:pos x="0" y="166"/>
                </a:cxn>
                <a:cxn ang="0">
                  <a:pos x="144" y="37"/>
                </a:cxn>
                <a:cxn ang="0">
                  <a:pos x="309" y="13"/>
                </a:cxn>
                <a:cxn ang="0">
                  <a:pos x="327" y="115"/>
                </a:cxn>
              </a:cxnLst>
              <a:rect l="0" t="0" r="r" b="b"/>
              <a:pathLst>
                <a:path w="366" h="166">
                  <a:moveTo>
                    <a:pt x="327" y="115"/>
                  </a:moveTo>
                  <a:cubicBezTo>
                    <a:pt x="255" y="55"/>
                    <a:pt x="225" y="85"/>
                    <a:pt x="168" y="100"/>
                  </a:cubicBezTo>
                  <a:cubicBezTo>
                    <a:pt x="111" y="115"/>
                    <a:pt x="51" y="133"/>
                    <a:pt x="0" y="166"/>
                  </a:cubicBezTo>
                  <a:cubicBezTo>
                    <a:pt x="45" y="91"/>
                    <a:pt x="94" y="62"/>
                    <a:pt x="144" y="37"/>
                  </a:cubicBezTo>
                  <a:cubicBezTo>
                    <a:pt x="182" y="17"/>
                    <a:pt x="252" y="0"/>
                    <a:pt x="309" y="13"/>
                  </a:cubicBezTo>
                  <a:cubicBezTo>
                    <a:pt x="366" y="26"/>
                    <a:pt x="339" y="64"/>
                    <a:pt x="327" y="115"/>
                  </a:cubicBezTo>
                  <a:close/>
                </a:path>
              </a:pathLst>
            </a:custGeom>
            <a:noFill/>
            <a:ln w="12700" cmpd="sng">
              <a:solidFill>
                <a:schemeClr val="tx1"/>
              </a:solidFill>
              <a:round/>
              <a:headEnd/>
              <a:tailEnd/>
            </a:ln>
            <a:effectLst/>
          </p:spPr>
          <p:txBody>
            <a:bodyPr/>
            <a:lstStyle/>
            <a:p>
              <a:endParaRPr lang="el-GR"/>
            </a:p>
          </p:txBody>
        </p:sp>
        <p:sp>
          <p:nvSpPr>
            <p:cNvPr id="205051" name="Freeform 251"/>
            <p:cNvSpPr>
              <a:spLocks/>
            </p:cNvSpPr>
            <p:nvPr/>
          </p:nvSpPr>
          <p:spPr bwMode="auto">
            <a:xfrm>
              <a:off x="4369" y="2172"/>
              <a:ext cx="162" cy="76"/>
            </a:xfrm>
            <a:custGeom>
              <a:avLst/>
              <a:gdLst/>
              <a:ahLst/>
              <a:cxnLst>
                <a:cxn ang="0">
                  <a:pos x="162" y="78"/>
                </a:cxn>
                <a:cxn ang="0">
                  <a:pos x="102" y="33"/>
                </a:cxn>
                <a:cxn ang="0">
                  <a:pos x="0" y="0"/>
                </a:cxn>
              </a:cxnLst>
              <a:rect l="0" t="0" r="r" b="b"/>
              <a:pathLst>
                <a:path w="162" h="78">
                  <a:moveTo>
                    <a:pt x="162" y="78"/>
                  </a:moveTo>
                  <a:cubicBezTo>
                    <a:pt x="152" y="71"/>
                    <a:pt x="129" y="46"/>
                    <a:pt x="102" y="33"/>
                  </a:cubicBezTo>
                  <a:cubicBezTo>
                    <a:pt x="75" y="20"/>
                    <a:pt x="21" y="7"/>
                    <a:pt x="0" y="0"/>
                  </a:cubicBezTo>
                </a:path>
              </a:pathLst>
            </a:custGeom>
            <a:noFill/>
            <a:ln w="12700" cmpd="sng">
              <a:solidFill>
                <a:schemeClr val="tx1"/>
              </a:solidFill>
              <a:round/>
              <a:headEnd/>
              <a:tailEnd/>
            </a:ln>
            <a:effectLst/>
          </p:spPr>
          <p:txBody>
            <a:bodyPr/>
            <a:lstStyle/>
            <a:p>
              <a:endParaRPr lang="el-GR"/>
            </a:p>
          </p:txBody>
        </p:sp>
        <p:sp>
          <p:nvSpPr>
            <p:cNvPr id="205052" name="Freeform 252"/>
            <p:cNvSpPr>
              <a:spLocks/>
            </p:cNvSpPr>
            <p:nvPr/>
          </p:nvSpPr>
          <p:spPr bwMode="auto">
            <a:xfrm>
              <a:off x="4447" y="2111"/>
              <a:ext cx="73" cy="102"/>
            </a:xfrm>
            <a:custGeom>
              <a:avLst/>
              <a:gdLst/>
              <a:ahLst/>
              <a:cxnLst>
                <a:cxn ang="0">
                  <a:pos x="27" y="0"/>
                </a:cxn>
                <a:cxn ang="0">
                  <a:pos x="25" y="110"/>
                </a:cxn>
                <a:cxn ang="0">
                  <a:pos x="27" y="0"/>
                </a:cxn>
              </a:cxnLst>
              <a:rect l="0" t="0" r="r" b="b"/>
              <a:pathLst>
                <a:path w="42" h="110">
                  <a:moveTo>
                    <a:pt x="27" y="0"/>
                  </a:moveTo>
                  <a:cubicBezTo>
                    <a:pt x="38" y="39"/>
                    <a:pt x="42" y="67"/>
                    <a:pt x="25" y="110"/>
                  </a:cubicBezTo>
                  <a:cubicBezTo>
                    <a:pt x="25" y="110"/>
                    <a:pt x="0" y="42"/>
                    <a:pt x="27" y="0"/>
                  </a:cubicBezTo>
                  <a:close/>
                </a:path>
              </a:pathLst>
            </a:custGeom>
            <a:solidFill>
              <a:schemeClr val="tx1"/>
            </a:solidFill>
            <a:ln w="12700" cmpd="sng">
              <a:solidFill>
                <a:schemeClr val="tx1"/>
              </a:solidFill>
              <a:round/>
              <a:headEnd/>
              <a:tailEnd/>
            </a:ln>
            <a:effectLst/>
          </p:spPr>
          <p:txBody>
            <a:bodyPr/>
            <a:lstStyle/>
            <a:p>
              <a:endParaRPr lang="el-GR"/>
            </a:p>
          </p:txBody>
        </p:sp>
        <p:sp>
          <p:nvSpPr>
            <p:cNvPr id="205053" name="Freeform 253"/>
            <p:cNvSpPr>
              <a:spLocks/>
            </p:cNvSpPr>
            <p:nvPr/>
          </p:nvSpPr>
          <p:spPr bwMode="auto">
            <a:xfrm>
              <a:off x="4340" y="2022"/>
              <a:ext cx="225" cy="148"/>
            </a:xfrm>
            <a:custGeom>
              <a:avLst/>
              <a:gdLst/>
              <a:ahLst/>
              <a:cxnLst>
                <a:cxn ang="0">
                  <a:pos x="225" y="0"/>
                </a:cxn>
                <a:cxn ang="0">
                  <a:pos x="87" y="81"/>
                </a:cxn>
                <a:cxn ang="0">
                  <a:pos x="0" y="153"/>
                </a:cxn>
              </a:cxnLst>
              <a:rect l="0" t="0" r="r" b="b"/>
              <a:pathLst>
                <a:path w="225" h="153">
                  <a:moveTo>
                    <a:pt x="225" y="0"/>
                  </a:moveTo>
                  <a:cubicBezTo>
                    <a:pt x="189" y="45"/>
                    <a:pt x="128" y="57"/>
                    <a:pt x="87" y="81"/>
                  </a:cubicBezTo>
                  <a:cubicBezTo>
                    <a:pt x="54" y="102"/>
                    <a:pt x="18" y="138"/>
                    <a:pt x="0" y="153"/>
                  </a:cubicBezTo>
                </a:path>
              </a:pathLst>
            </a:custGeom>
            <a:noFill/>
            <a:ln w="12700" cmpd="sng">
              <a:solidFill>
                <a:schemeClr val="tx1"/>
              </a:solidFill>
              <a:round/>
              <a:headEnd/>
              <a:tailEnd/>
            </a:ln>
            <a:effectLst/>
          </p:spPr>
          <p:txBody>
            <a:bodyPr/>
            <a:lstStyle/>
            <a:p>
              <a:endParaRPr lang="el-GR"/>
            </a:p>
          </p:txBody>
        </p:sp>
      </p:grpSp>
      <p:sp>
        <p:nvSpPr>
          <p:cNvPr id="205054" name="Freeform 254"/>
          <p:cNvSpPr>
            <a:spLocks/>
          </p:cNvSpPr>
          <p:nvPr/>
        </p:nvSpPr>
        <p:spPr bwMode="auto">
          <a:xfrm rot="16200000">
            <a:off x="2495550" y="2046288"/>
            <a:ext cx="638175" cy="733425"/>
          </a:xfrm>
          <a:custGeom>
            <a:avLst/>
            <a:gdLst/>
            <a:ahLst/>
            <a:cxnLst>
              <a:cxn ang="0">
                <a:pos x="0" y="0"/>
              </a:cxn>
              <a:cxn ang="0">
                <a:pos x="158" y="425"/>
              </a:cxn>
              <a:cxn ang="0">
                <a:pos x="496" y="569"/>
              </a:cxn>
            </a:cxnLst>
            <a:rect l="0" t="0" r="r" b="b"/>
            <a:pathLst>
              <a:path w="496" h="569">
                <a:moveTo>
                  <a:pt x="0" y="0"/>
                </a:moveTo>
                <a:cubicBezTo>
                  <a:pt x="26" y="71"/>
                  <a:pt x="75" y="330"/>
                  <a:pt x="158" y="425"/>
                </a:cubicBezTo>
                <a:cubicBezTo>
                  <a:pt x="241" y="520"/>
                  <a:pt x="426" y="539"/>
                  <a:pt x="496" y="569"/>
                </a:cubicBezTo>
              </a:path>
            </a:pathLst>
          </a:custGeom>
          <a:noFill/>
          <a:ln w="12700" cmpd="sng">
            <a:solidFill>
              <a:schemeClr val="tx1"/>
            </a:solidFill>
            <a:round/>
            <a:headEnd/>
            <a:tailEnd/>
          </a:ln>
          <a:effectLst/>
        </p:spPr>
        <p:txBody>
          <a:bodyPr/>
          <a:lstStyle/>
          <a:p>
            <a:endParaRPr lang="el-GR"/>
          </a:p>
        </p:txBody>
      </p:sp>
      <p:sp>
        <p:nvSpPr>
          <p:cNvPr id="205056" name="Text Box 256"/>
          <p:cNvSpPr txBox="1">
            <a:spLocks noChangeArrowheads="1"/>
          </p:cNvSpPr>
          <p:nvPr/>
        </p:nvSpPr>
        <p:spPr bwMode="auto">
          <a:xfrm rot="16200000">
            <a:off x="1407319" y="988219"/>
            <a:ext cx="420688" cy="336550"/>
          </a:xfrm>
          <a:prstGeom prst="rect">
            <a:avLst/>
          </a:prstGeom>
          <a:noFill/>
          <a:ln w="9525">
            <a:noFill/>
            <a:miter lim="800000"/>
            <a:headEnd/>
            <a:tailEnd/>
          </a:ln>
          <a:effectLst/>
        </p:spPr>
        <p:txBody>
          <a:bodyPr wrap="none">
            <a:spAutoFit/>
          </a:bodyPr>
          <a:lstStyle/>
          <a:p>
            <a:r>
              <a:rPr lang="el-GR" sz="1600">
                <a:solidFill>
                  <a:srgbClr val="333399"/>
                </a:solidFill>
              </a:rPr>
              <a:t>Ν</a:t>
            </a:r>
            <a:r>
              <a:rPr lang="en-US" sz="1600">
                <a:solidFill>
                  <a:srgbClr val="333399"/>
                </a:solidFill>
              </a:rPr>
              <a:t>a</a:t>
            </a:r>
            <a:endParaRPr lang="el-GR" sz="1600">
              <a:solidFill>
                <a:srgbClr val="333399"/>
              </a:solidFill>
            </a:endParaRPr>
          </a:p>
        </p:txBody>
      </p:sp>
      <p:sp>
        <p:nvSpPr>
          <p:cNvPr id="205057" name="Text Box 257"/>
          <p:cNvSpPr txBox="1">
            <a:spLocks noChangeArrowheads="1"/>
          </p:cNvSpPr>
          <p:nvPr/>
        </p:nvSpPr>
        <p:spPr bwMode="auto">
          <a:xfrm rot="16200000">
            <a:off x="1726406" y="2520157"/>
            <a:ext cx="398463" cy="336550"/>
          </a:xfrm>
          <a:prstGeom prst="rect">
            <a:avLst/>
          </a:prstGeom>
          <a:noFill/>
          <a:ln w="9525">
            <a:noFill/>
            <a:miter lim="800000"/>
            <a:headEnd/>
            <a:tailEnd/>
          </a:ln>
          <a:effectLst/>
        </p:spPr>
        <p:txBody>
          <a:bodyPr wrap="none">
            <a:spAutoFit/>
          </a:bodyPr>
          <a:lstStyle/>
          <a:p>
            <a:r>
              <a:rPr lang="en-US" sz="1600">
                <a:solidFill>
                  <a:srgbClr val="333399"/>
                </a:solidFill>
              </a:rPr>
              <a:t>Po</a:t>
            </a:r>
            <a:endParaRPr lang="el-GR" sz="1600">
              <a:solidFill>
                <a:srgbClr val="333399"/>
              </a:solidFill>
            </a:endParaRPr>
          </a:p>
        </p:txBody>
      </p:sp>
      <p:sp>
        <p:nvSpPr>
          <p:cNvPr id="205058" name="Text Box 258"/>
          <p:cNvSpPr txBox="1">
            <a:spLocks noChangeArrowheads="1"/>
          </p:cNvSpPr>
          <p:nvPr/>
        </p:nvSpPr>
        <p:spPr bwMode="auto">
          <a:xfrm rot="16200000">
            <a:off x="1716882" y="1553369"/>
            <a:ext cx="398462" cy="336550"/>
          </a:xfrm>
          <a:prstGeom prst="rect">
            <a:avLst/>
          </a:prstGeom>
          <a:noFill/>
          <a:ln w="9525">
            <a:noFill/>
            <a:miter lim="800000"/>
            <a:headEnd/>
            <a:tailEnd/>
          </a:ln>
          <a:effectLst/>
        </p:spPr>
        <p:txBody>
          <a:bodyPr wrap="none">
            <a:spAutoFit/>
          </a:bodyPr>
          <a:lstStyle/>
          <a:p>
            <a:r>
              <a:rPr lang="en-US" sz="1600">
                <a:solidFill>
                  <a:srgbClr val="333399"/>
                </a:solidFill>
              </a:rPr>
              <a:t>Or</a:t>
            </a:r>
            <a:endParaRPr lang="el-GR" sz="1600">
              <a:solidFill>
                <a:srgbClr val="333399"/>
              </a:solidFill>
            </a:endParaRPr>
          </a:p>
        </p:txBody>
      </p:sp>
      <p:sp>
        <p:nvSpPr>
          <p:cNvPr id="205059" name="Text Box 259"/>
          <p:cNvSpPr txBox="1">
            <a:spLocks noChangeArrowheads="1"/>
          </p:cNvSpPr>
          <p:nvPr/>
        </p:nvSpPr>
        <p:spPr bwMode="auto">
          <a:xfrm rot="16200000">
            <a:off x="2000250" y="730251"/>
            <a:ext cx="365125" cy="336550"/>
          </a:xfrm>
          <a:prstGeom prst="rect">
            <a:avLst/>
          </a:prstGeom>
          <a:noFill/>
          <a:ln w="9525">
            <a:noFill/>
            <a:miter lim="800000"/>
            <a:headEnd/>
            <a:tailEnd/>
          </a:ln>
          <a:effectLst/>
        </p:spPr>
        <p:txBody>
          <a:bodyPr wrap="none">
            <a:spAutoFit/>
          </a:bodyPr>
          <a:lstStyle/>
          <a:p>
            <a:r>
              <a:rPr lang="en-US" sz="1600">
                <a:solidFill>
                  <a:srgbClr val="333399"/>
                </a:solidFill>
              </a:rPr>
              <a:t>Pr</a:t>
            </a:r>
            <a:endParaRPr lang="el-GR" sz="1600">
              <a:solidFill>
                <a:srgbClr val="333399"/>
              </a:solidFill>
            </a:endParaRPr>
          </a:p>
        </p:txBody>
      </p:sp>
      <p:sp>
        <p:nvSpPr>
          <p:cNvPr id="205060" name="Text Box 260"/>
          <p:cNvSpPr txBox="1">
            <a:spLocks noChangeArrowheads="1"/>
          </p:cNvSpPr>
          <p:nvPr/>
        </p:nvSpPr>
        <p:spPr bwMode="auto">
          <a:xfrm rot="16200000">
            <a:off x="2278063" y="1289050"/>
            <a:ext cx="330200" cy="336550"/>
          </a:xfrm>
          <a:prstGeom prst="rect">
            <a:avLst/>
          </a:prstGeom>
          <a:noFill/>
          <a:ln w="9525">
            <a:noFill/>
            <a:miter lim="800000"/>
            <a:headEnd/>
            <a:tailEnd/>
          </a:ln>
          <a:effectLst/>
        </p:spPr>
        <p:txBody>
          <a:bodyPr wrap="none">
            <a:spAutoFit/>
          </a:bodyPr>
          <a:lstStyle/>
          <a:p>
            <a:r>
              <a:rPr lang="en-US" sz="1600">
                <a:solidFill>
                  <a:srgbClr val="333399"/>
                </a:solidFill>
              </a:rPr>
              <a:t>A</a:t>
            </a:r>
            <a:endParaRPr lang="el-GR" sz="1600">
              <a:solidFill>
                <a:srgbClr val="333399"/>
              </a:solidFill>
            </a:endParaRPr>
          </a:p>
        </p:txBody>
      </p:sp>
      <p:sp>
        <p:nvSpPr>
          <p:cNvPr id="205063" name="Text Box 263"/>
          <p:cNvSpPr txBox="1">
            <a:spLocks noChangeArrowheads="1"/>
          </p:cNvSpPr>
          <p:nvPr/>
        </p:nvSpPr>
        <p:spPr bwMode="auto">
          <a:xfrm rot="16200000">
            <a:off x="3177382" y="1381919"/>
            <a:ext cx="455612" cy="336550"/>
          </a:xfrm>
          <a:prstGeom prst="rect">
            <a:avLst/>
          </a:prstGeom>
          <a:noFill/>
          <a:ln w="9525">
            <a:noFill/>
            <a:miter lim="800000"/>
            <a:headEnd/>
            <a:tailEnd/>
          </a:ln>
          <a:effectLst/>
        </p:spPr>
        <p:txBody>
          <a:bodyPr wrap="none">
            <a:spAutoFit/>
          </a:bodyPr>
          <a:lstStyle/>
          <a:p>
            <a:r>
              <a:rPr lang="en-US" sz="1600">
                <a:solidFill>
                  <a:srgbClr val="333399"/>
                </a:solidFill>
              </a:rPr>
              <a:t>Me</a:t>
            </a:r>
            <a:endParaRPr lang="el-GR" sz="1600">
              <a:solidFill>
                <a:srgbClr val="333399"/>
              </a:solidFill>
            </a:endParaRPr>
          </a:p>
        </p:txBody>
      </p:sp>
      <p:sp>
        <p:nvSpPr>
          <p:cNvPr id="205064" name="Text Box 264"/>
          <p:cNvSpPr txBox="1">
            <a:spLocks noChangeArrowheads="1"/>
          </p:cNvSpPr>
          <p:nvPr/>
        </p:nvSpPr>
        <p:spPr bwMode="auto">
          <a:xfrm rot="16200000">
            <a:off x="2734469" y="1364457"/>
            <a:ext cx="319087" cy="336550"/>
          </a:xfrm>
          <a:prstGeom prst="rect">
            <a:avLst/>
          </a:prstGeom>
          <a:noFill/>
          <a:ln w="9525">
            <a:noFill/>
            <a:miter lim="800000"/>
            <a:headEnd/>
            <a:tailEnd/>
          </a:ln>
          <a:effectLst/>
        </p:spPr>
        <p:txBody>
          <a:bodyPr wrap="none">
            <a:spAutoFit/>
          </a:bodyPr>
          <a:lstStyle/>
          <a:p>
            <a:r>
              <a:rPr lang="en-US" sz="1600">
                <a:solidFill>
                  <a:srgbClr val="333399"/>
                </a:solidFill>
              </a:rPr>
              <a:t>B</a:t>
            </a:r>
            <a:endParaRPr lang="el-GR" sz="1600">
              <a:solidFill>
                <a:srgbClr val="333399"/>
              </a:solidFill>
            </a:endParaRPr>
          </a:p>
        </p:txBody>
      </p:sp>
      <p:sp>
        <p:nvSpPr>
          <p:cNvPr id="205065" name="Text Box 265"/>
          <p:cNvSpPr txBox="1">
            <a:spLocks noChangeArrowheads="1"/>
          </p:cNvSpPr>
          <p:nvPr/>
        </p:nvSpPr>
        <p:spPr bwMode="auto">
          <a:xfrm rot="16200000">
            <a:off x="2884488" y="1020763"/>
            <a:ext cx="398462" cy="334962"/>
          </a:xfrm>
          <a:prstGeom prst="rect">
            <a:avLst/>
          </a:prstGeom>
          <a:noFill/>
          <a:ln w="9525">
            <a:noFill/>
            <a:miter lim="800000"/>
            <a:headEnd/>
            <a:tailEnd/>
          </a:ln>
          <a:effectLst/>
        </p:spPr>
        <p:txBody>
          <a:bodyPr wrap="none">
            <a:spAutoFit/>
          </a:bodyPr>
          <a:lstStyle/>
          <a:p>
            <a:r>
              <a:rPr lang="en-US" sz="1600">
                <a:solidFill>
                  <a:srgbClr val="333399"/>
                </a:solidFill>
              </a:rPr>
              <a:t>Pg</a:t>
            </a:r>
            <a:endParaRPr lang="el-GR" sz="1600">
              <a:solidFill>
                <a:srgbClr val="333399"/>
              </a:solidFill>
            </a:endParaRPr>
          </a:p>
        </p:txBody>
      </p:sp>
      <p:sp>
        <p:nvSpPr>
          <p:cNvPr id="205066" name="Text Box 266"/>
          <p:cNvSpPr txBox="1">
            <a:spLocks noChangeArrowheads="1"/>
          </p:cNvSpPr>
          <p:nvPr/>
        </p:nvSpPr>
        <p:spPr bwMode="auto">
          <a:xfrm rot="16200000">
            <a:off x="2901950" y="2430463"/>
            <a:ext cx="430213" cy="338137"/>
          </a:xfrm>
          <a:prstGeom prst="rect">
            <a:avLst/>
          </a:prstGeom>
          <a:noFill/>
          <a:ln w="9525">
            <a:noFill/>
            <a:miter lim="800000"/>
            <a:headEnd/>
            <a:tailEnd/>
          </a:ln>
          <a:effectLst/>
        </p:spPr>
        <p:txBody>
          <a:bodyPr wrap="none">
            <a:spAutoFit/>
          </a:bodyPr>
          <a:lstStyle/>
          <a:p>
            <a:r>
              <a:rPr lang="en-US" sz="1600">
                <a:solidFill>
                  <a:srgbClr val="333399"/>
                </a:solidFill>
              </a:rPr>
              <a:t>Go</a:t>
            </a:r>
            <a:endParaRPr lang="el-GR" sz="1600">
              <a:solidFill>
                <a:srgbClr val="333399"/>
              </a:solidFill>
            </a:endParaRPr>
          </a:p>
        </p:txBody>
      </p:sp>
      <p:sp>
        <p:nvSpPr>
          <p:cNvPr id="205067" name="Line 267"/>
          <p:cNvSpPr>
            <a:spLocks noChangeShapeType="1"/>
          </p:cNvSpPr>
          <p:nvPr/>
        </p:nvSpPr>
        <p:spPr bwMode="auto">
          <a:xfrm rot="10800000">
            <a:off x="2041525" y="890588"/>
            <a:ext cx="0" cy="2492375"/>
          </a:xfrm>
          <a:prstGeom prst="line">
            <a:avLst/>
          </a:prstGeom>
          <a:noFill/>
          <a:ln w="19050">
            <a:solidFill>
              <a:schemeClr val="tx1"/>
            </a:solidFill>
            <a:round/>
            <a:headEnd/>
            <a:tailEnd/>
          </a:ln>
          <a:effectLst/>
        </p:spPr>
        <p:txBody>
          <a:bodyPr/>
          <a:lstStyle/>
          <a:p>
            <a:endParaRPr lang="el-GR"/>
          </a:p>
        </p:txBody>
      </p:sp>
      <p:sp>
        <p:nvSpPr>
          <p:cNvPr id="205068" name="Line 268"/>
          <p:cNvSpPr>
            <a:spLocks noChangeShapeType="1"/>
          </p:cNvSpPr>
          <p:nvPr/>
        </p:nvSpPr>
        <p:spPr bwMode="auto">
          <a:xfrm rot="16200000">
            <a:off x="2231232" y="402431"/>
            <a:ext cx="0" cy="1906587"/>
          </a:xfrm>
          <a:prstGeom prst="line">
            <a:avLst/>
          </a:prstGeom>
          <a:noFill/>
          <a:ln w="19050">
            <a:solidFill>
              <a:schemeClr val="tx1"/>
            </a:solidFill>
            <a:round/>
            <a:headEnd/>
            <a:tailEnd/>
          </a:ln>
          <a:effectLst/>
        </p:spPr>
        <p:txBody>
          <a:bodyPr/>
          <a:lstStyle/>
          <a:p>
            <a:endParaRPr lang="el-GR"/>
          </a:p>
        </p:txBody>
      </p:sp>
      <p:sp>
        <p:nvSpPr>
          <p:cNvPr id="205069" name="Text Box 269"/>
          <p:cNvSpPr txBox="1">
            <a:spLocks noChangeArrowheads="1"/>
          </p:cNvSpPr>
          <p:nvPr/>
        </p:nvSpPr>
        <p:spPr bwMode="auto">
          <a:xfrm rot="16200000">
            <a:off x="3169445" y="1183481"/>
            <a:ext cx="246062" cy="244475"/>
          </a:xfrm>
          <a:prstGeom prst="rect">
            <a:avLst/>
          </a:prstGeom>
          <a:noFill/>
          <a:ln w="9525">
            <a:noFill/>
            <a:miter lim="800000"/>
            <a:headEnd/>
            <a:tailEnd/>
          </a:ln>
          <a:effectLst/>
        </p:spPr>
        <p:txBody>
          <a:bodyPr wrap="none" lIns="0" tIns="0" rIns="0" bIns="0">
            <a:spAutoFit/>
          </a:bodyPr>
          <a:lstStyle/>
          <a:p>
            <a:r>
              <a:rPr lang="en-US" sz="1600">
                <a:solidFill>
                  <a:srgbClr val="333399"/>
                </a:solidFill>
              </a:rPr>
              <a:t>Gn</a:t>
            </a:r>
            <a:endParaRPr lang="el-GR" sz="1600">
              <a:solidFill>
                <a:srgbClr val="333399"/>
              </a:solidFill>
            </a:endParaRPr>
          </a:p>
        </p:txBody>
      </p:sp>
      <p:sp>
        <p:nvSpPr>
          <p:cNvPr id="205071" name="Line 271"/>
          <p:cNvSpPr>
            <a:spLocks noChangeShapeType="1"/>
          </p:cNvSpPr>
          <p:nvPr/>
        </p:nvSpPr>
        <p:spPr bwMode="auto">
          <a:xfrm rot="16200000" flipH="1">
            <a:off x="2339181" y="532607"/>
            <a:ext cx="519113" cy="1358900"/>
          </a:xfrm>
          <a:prstGeom prst="line">
            <a:avLst/>
          </a:prstGeom>
          <a:noFill/>
          <a:ln w="19050">
            <a:solidFill>
              <a:schemeClr val="tx1"/>
            </a:solidFill>
            <a:round/>
            <a:headEnd/>
            <a:tailEnd/>
          </a:ln>
          <a:effectLst/>
        </p:spPr>
        <p:txBody>
          <a:bodyPr/>
          <a:lstStyle/>
          <a:p>
            <a:endParaRPr lang="el-GR"/>
          </a:p>
        </p:txBody>
      </p:sp>
      <p:sp>
        <p:nvSpPr>
          <p:cNvPr id="205076" name="Text Box 276"/>
          <p:cNvSpPr txBox="1">
            <a:spLocks noChangeArrowheads="1"/>
          </p:cNvSpPr>
          <p:nvPr/>
        </p:nvSpPr>
        <p:spPr bwMode="auto">
          <a:xfrm rot="16200000">
            <a:off x="2555082" y="1342231"/>
            <a:ext cx="3162300" cy="1217613"/>
          </a:xfrm>
          <a:prstGeom prst="rect">
            <a:avLst/>
          </a:prstGeom>
          <a:noFill/>
          <a:ln w="9525">
            <a:noFill/>
            <a:miter lim="800000"/>
            <a:headEnd/>
            <a:tailEnd/>
          </a:ln>
          <a:effectLst/>
        </p:spPr>
        <p:txBody>
          <a:bodyPr>
            <a:spAutoFit/>
          </a:bodyPr>
          <a:lstStyle/>
          <a:p>
            <a:pPr marL="177800" indent="-177800"/>
            <a:r>
              <a:rPr lang="el-GR" sz="1400"/>
              <a:t>Επίπεδα:</a:t>
            </a:r>
          </a:p>
          <a:p>
            <a:pPr marL="177800" indent="-177800">
              <a:buFontTx/>
              <a:buChar char="•"/>
            </a:pPr>
            <a:r>
              <a:rPr lang="el-GR" sz="1200"/>
              <a:t>Φραγκφούρτης (</a:t>
            </a:r>
            <a:r>
              <a:rPr lang="en-US" sz="1200"/>
              <a:t>FH)</a:t>
            </a:r>
            <a:r>
              <a:rPr lang="el-GR" sz="1200"/>
              <a:t>: </a:t>
            </a:r>
            <a:r>
              <a:rPr lang="en-US" sz="1200"/>
              <a:t>Po – Or</a:t>
            </a:r>
            <a:endParaRPr lang="el-GR" sz="1200"/>
          </a:p>
          <a:p>
            <a:pPr marL="177800" indent="-177800">
              <a:buFontTx/>
              <a:buChar char="•"/>
            </a:pPr>
            <a:r>
              <a:rPr lang="el-GR" sz="1200"/>
              <a:t>Προσωπικό (δεν απεικονίζεται): </a:t>
            </a:r>
            <a:r>
              <a:rPr lang="en-US" sz="1200"/>
              <a:t>Na – Pg</a:t>
            </a:r>
          </a:p>
          <a:p>
            <a:pPr marL="177800" indent="-177800">
              <a:buFontTx/>
              <a:buChar char="•"/>
            </a:pPr>
            <a:r>
              <a:rPr lang="el-GR" sz="1200"/>
              <a:t>Αρμονίας: κάθετο στο </a:t>
            </a:r>
            <a:r>
              <a:rPr lang="en-US" sz="1200"/>
              <a:t>FH, </a:t>
            </a:r>
            <a:r>
              <a:rPr lang="el-GR" sz="1200"/>
              <a:t>διέρχεται από </a:t>
            </a:r>
            <a:r>
              <a:rPr lang="en-US" sz="1200"/>
              <a:t>Na</a:t>
            </a:r>
          </a:p>
          <a:p>
            <a:pPr marL="177800" indent="-177800">
              <a:buFontTx/>
              <a:buChar char="•"/>
            </a:pPr>
            <a:r>
              <a:rPr lang="el-GR" sz="1200"/>
              <a:t>Αισθητικό: εφαπτόμενο στη μύτη και τον πώγωνα</a:t>
            </a:r>
          </a:p>
        </p:txBody>
      </p:sp>
      <p:sp>
        <p:nvSpPr>
          <p:cNvPr id="204803" name="Text Box 3"/>
          <p:cNvSpPr txBox="1">
            <a:spLocks noChangeArrowheads="1"/>
          </p:cNvSpPr>
          <p:nvPr/>
        </p:nvSpPr>
        <p:spPr bwMode="auto">
          <a:xfrm rot="16200000">
            <a:off x="2523331" y="4631532"/>
            <a:ext cx="2860675" cy="852488"/>
          </a:xfrm>
          <a:prstGeom prst="rect">
            <a:avLst/>
          </a:prstGeom>
          <a:noFill/>
          <a:ln w="9525">
            <a:noFill/>
            <a:miter lim="800000"/>
            <a:headEnd/>
            <a:tailEnd/>
          </a:ln>
          <a:effectLst/>
        </p:spPr>
        <p:txBody>
          <a:bodyPr>
            <a:spAutoFit/>
          </a:bodyPr>
          <a:lstStyle/>
          <a:p>
            <a:pPr marL="177800" indent="-177800"/>
            <a:r>
              <a:rPr lang="el-GR" sz="1400"/>
              <a:t>Τύπος προσώπου (ύψος / πλάτος):</a:t>
            </a:r>
          </a:p>
          <a:p>
            <a:pPr marL="177800" indent="-177800">
              <a:buFontTx/>
              <a:buChar char="•"/>
            </a:pPr>
            <a:r>
              <a:rPr lang="el-GR" sz="1200"/>
              <a:t>Στρογγύλος </a:t>
            </a:r>
            <a:r>
              <a:rPr lang="en-US" sz="1200"/>
              <a:t>(</a:t>
            </a:r>
            <a:r>
              <a:rPr lang="el-GR" sz="1200"/>
              <a:t>ευρυπρόσωπος) ( &lt; 0.85)</a:t>
            </a:r>
          </a:p>
          <a:p>
            <a:pPr marL="177800" indent="-177800">
              <a:buFontTx/>
              <a:buChar char="•"/>
            </a:pPr>
            <a:r>
              <a:rPr lang="el-GR" sz="1200"/>
              <a:t>Μέσος (μεσοπρόσωπος) (0.85 – 0.90)</a:t>
            </a:r>
          </a:p>
          <a:p>
            <a:pPr marL="177800" indent="-177800">
              <a:buFontTx/>
              <a:buChar char="•"/>
            </a:pPr>
            <a:r>
              <a:rPr lang="el-GR" sz="1200"/>
              <a:t>Επιμήκης (λεπτοπρόσωπος) ( &gt; 0.90)</a:t>
            </a:r>
          </a:p>
        </p:txBody>
      </p:sp>
      <p:sp>
        <p:nvSpPr>
          <p:cNvPr id="205078" name="Text Box 278"/>
          <p:cNvSpPr txBox="1">
            <a:spLocks noChangeArrowheads="1"/>
          </p:cNvSpPr>
          <p:nvPr/>
        </p:nvSpPr>
        <p:spPr bwMode="auto">
          <a:xfrm>
            <a:off x="4965700" y="6146800"/>
            <a:ext cx="3379788" cy="304800"/>
          </a:xfrm>
          <a:prstGeom prst="rect">
            <a:avLst/>
          </a:prstGeom>
          <a:noFill/>
          <a:ln w="9525">
            <a:noFill/>
            <a:miter lim="800000"/>
            <a:headEnd/>
            <a:tailEnd/>
          </a:ln>
          <a:effectLst/>
        </p:spPr>
        <p:txBody>
          <a:bodyPr wrap="none">
            <a:spAutoFit/>
          </a:bodyPr>
          <a:lstStyle/>
          <a:p>
            <a:r>
              <a:rPr lang="el-GR" sz="700"/>
              <a:t>Ορθοδοντική ΙΙ. Αξιολόγηση Προσώπου. Οδηγός για τις Εργαστηριακές Ασκήσεις. 2010.</a:t>
            </a:r>
            <a:br>
              <a:rPr lang="el-GR" sz="700"/>
            </a:br>
            <a:r>
              <a:rPr lang="el-GR" sz="700"/>
              <a:t>Οι αναφερόμενες τιμές είναι ενδεικτικές μέσες τιμές και τυπικές αποκλίσεις.</a:t>
            </a:r>
          </a:p>
        </p:txBody>
      </p:sp>
      <p:sp>
        <p:nvSpPr>
          <p:cNvPr id="205025" name="Oval 225"/>
          <p:cNvSpPr>
            <a:spLocks noChangeArrowheads="1"/>
          </p:cNvSpPr>
          <p:nvPr/>
        </p:nvSpPr>
        <p:spPr bwMode="auto">
          <a:xfrm rot="16200000">
            <a:off x="1625600" y="1330325"/>
            <a:ext cx="57150" cy="57150"/>
          </a:xfrm>
          <a:prstGeom prst="ellipse">
            <a:avLst/>
          </a:prstGeom>
          <a:solidFill>
            <a:schemeClr val="accent1"/>
          </a:solidFill>
          <a:ln w="9525">
            <a:solidFill>
              <a:schemeClr val="tx1"/>
            </a:solidFill>
            <a:round/>
            <a:headEnd/>
            <a:tailEnd/>
          </a:ln>
          <a:effectLst/>
        </p:spPr>
        <p:txBody>
          <a:bodyPr wrap="none" anchor="ctr"/>
          <a:lstStyle/>
          <a:p>
            <a:endParaRPr lang="el-GR"/>
          </a:p>
        </p:txBody>
      </p:sp>
      <p:sp>
        <p:nvSpPr>
          <p:cNvPr id="205026" name="Oval 226"/>
          <p:cNvSpPr>
            <a:spLocks noChangeArrowheads="1"/>
          </p:cNvSpPr>
          <p:nvPr/>
        </p:nvSpPr>
        <p:spPr bwMode="auto">
          <a:xfrm rot="16200000">
            <a:off x="2178050" y="1041400"/>
            <a:ext cx="57150" cy="57150"/>
          </a:xfrm>
          <a:prstGeom prst="ellipse">
            <a:avLst/>
          </a:prstGeom>
          <a:solidFill>
            <a:schemeClr val="accent1"/>
          </a:solidFill>
          <a:ln w="9525">
            <a:solidFill>
              <a:schemeClr val="tx1"/>
            </a:solidFill>
            <a:round/>
            <a:headEnd/>
            <a:tailEnd/>
          </a:ln>
          <a:effectLst/>
        </p:spPr>
        <p:txBody>
          <a:bodyPr wrap="none" anchor="ctr"/>
          <a:lstStyle/>
          <a:p>
            <a:endParaRPr lang="el-GR"/>
          </a:p>
        </p:txBody>
      </p:sp>
      <p:sp>
        <p:nvSpPr>
          <p:cNvPr id="205027" name="Oval 227"/>
          <p:cNvSpPr>
            <a:spLocks noChangeArrowheads="1"/>
          </p:cNvSpPr>
          <p:nvPr/>
        </p:nvSpPr>
        <p:spPr bwMode="auto">
          <a:xfrm rot="16200000">
            <a:off x="2011363" y="1579563"/>
            <a:ext cx="55562" cy="55562"/>
          </a:xfrm>
          <a:prstGeom prst="ellipse">
            <a:avLst/>
          </a:prstGeom>
          <a:solidFill>
            <a:schemeClr val="accent1"/>
          </a:solidFill>
          <a:ln w="9525">
            <a:solidFill>
              <a:schemeClr val="tx1"/>
            </a:solidFill>
            <a:round/>
            <a:headEnd/>
            <a:tailEnd/>
          </a:ln>
          <a:effectLst/>
        </p:spPr>
        <p:txBody>
          <a:bodyPr wrap="none" anchor="ctr"/>
          <a:lstStyle/>
          <a:p>
            <a:endParaRPr lang="el-GR"/>
          </a:p>
        </p:txBody>
      </p:sp>
      <p:sp>
        <p:nvSpPr>
          <p:cNvPr id="205028" name="Oval 228"/>
          <p:cNvSpPr>
            <a:spLocks noChangeArrowheads="1"/>
          </p:cNvSpPr>
          <p:nvPr/>
        </p:nvSpPr>
        <p:spPr bwMode="auto">
          <a:xfrm rot="16200000">
            <a:off x="3045618" y="1380332"/>
            <a:ext cx="55563" cy="57150"/>
          </a:xfrm>
          <a:prstGeom prst="ellipse">
            <a:avLst/>
          </a:prstGeom>
          <a:solidFill>
            <a:schemeClr val="accent1"/>
          </a:solidFill>
          <a:ln w="9525">
            <a:solidFill>
              <a:schemeClr val="tx1"/>
            </a:solidFill>
            <a:round/>
            <a:headEnd/>
            <a:tailEnd/>
          </a:ln>
          <a:effectLst/>
        </p:spPr>
        <p:txBody>
          <a:bodyPr wrap="none" anchor="ctr"/>
          <a:lstStyle/>
          <a:p>
            <a:endParaRPr lang="el-GR"/>
          </a:p>
        </p:txBody>
      </p:sp>
      <p:sp>
        <p:nvSpPr>
          <p:cNvPr id="205029" name="Oval 229"/>
          <p:cNvSpPr>
            <a:spLocks noChangeArrowheads="1"/>
          </p:cNvSpPr>
          <p:nvPr/>
        </p:nvSpPr>
        <p:spPr bwMode="auto">
          <a:xfrm rot="16200000">
            <a:off x="2015332" y="2804319"/>
            <a:ext cx="55562" cy="57150"/>
          </a:xfrm>
          <a:prstGeom prst="ellipse">
            <a:avLst/>
          </a:prstGeom>
          <a:solidFill>
            <a:schemeClr val="accent1"/>
          </a:solidFill>
          <a:ln w="9525">
            <a:solidFill>
              <a:schemeClr val="tx1"/>
            </a:solidFill>
            <a:round/>
            <a:headEnd/>
            <a:tailEnd/>
          </a:ln>
          <a:effectLst/>
        </p:spPr>
        <p:txBody>
          <a:bodyPr wrap="none" anchor="ctr"/>
          <a:lstStyle/>
          <a:p>
            <a:endParaRPr lang="el-GR"/>
          </a:p>
        </p:txBody>
      </p:sp>
      <p:sp>
        <p:nvSpPr>
          <p:cNvPr id="205030" name="Oval 230"/>
          <p:cNvSpPr>
            <a:spLocks noChangeArrowheads="1"/>
          </p:cNvSpPr>
          <p:nvPr/>
        </p:nvSpPr>
        <p:spPr bwMode="auto">
          <a:xfrm rot="16200000">
            <a:off x="3154363" y="1433513"/>
            <a:ext cx="55562" cy="55562"/>
          </a:xfrm>
          <a:prstGeom prst="ellipse">
            <a:avLst/>
          </a:prstGeom>
          <a:solidFill>
            <a:schemeClr val="accent1"/>
          </a:solidFill>
          <a:ln w="9525">
            <a:solidFill>
              <a:schemeClr val="tx1"/>
            </a:solidFill>
            <a:round/>
            <a:headEnd/>
            <a:tailEnd/>
          </a:ln>
          <a:effectLst/>
        </p:spPr>
        <p:txBody>
          <a:bodyPr wrap="none" anchor="ctr"/>
          <a:lstStyle/>
          <a:p>
            <a:endParaRPr lang="el-GR"/>
          </a:p>
        </p:txBody>
      </p:sp>
      <p:sp>
        <p:nvSpPr>
          <p:cNvPr id="205031" name="Oval 231"/>
          <p:cNvSpPr>
            <a:spLocks noChangeArrowheads="1"/>
          </p:cNvSpPr>
          <p:nvPr/>
        </p:nvSpPr>
        <p:spPr bwMode="auto">
          <a:xfrm rot="16200000">
            <a:off x="3201193" y="1523207"/>
            <a:ext cx="55563" cy="57150"/>
          </a:xfrm>
          <a:prstGeom prst="ellipse">
            <a:avLst/>
          </a:prstGeom>
          <a:solidFill>
            <a:schemeClr val="accent1"/>
          </a:solidFill>
          <a:ln w="9525">
            <a:solidFill>
              <a:schemeClr val="tx1"/>
            </a:solidFill>
            <a:round/>
            <a:headEnd/>
            <a:tailEnd/>
          </a:ln>
          <a:effectLst/>
        </p:spPr>
        <p:txBody>
          <a:bodyPr wrap="none" anchor="ctr"/>
          <a:lstStyle/>
          <a:p>
            <a:endParaRPr lang="el-GR"/>
          </a:p>
        </p:txBody>
      </p:sp>
      <p:sp>
        <p:nvSpPr>
          <p:cNvPr id="205033" name="Oval 233"/>
          <p:cNvSpPr>
            <a:spLocks noChangeArrowheads="1"/>
          </p:cNvSpPr>
          <p:nvPr/>
        </p:nvSpPr>
        <p:spPr bwMode="auto">
          <a:xfrm rot="16200000">
            <a:off x="2873375" y="1395413"/>
            <a:ext cx="57150" cy="57150"/>
          </a:xfrm>
          <a:prstGeom prst="ellipse">
            <a:avLst/>
          </a:prstGeom>
          <a:solidFill>
            <a:schemeClr val="accent1"/>
          </a:solidFill>
          <a:ln w="9525">
            <a:solidFill>
              <a:schemeClr val="tx1"/>
            </a:solidFill>
            <a:round/>
            <a:headEnd/>
            <a:tailEnd/>
          </a:ln>
          <a:effectLst/>
        </p:spPr>
        <p:txBody>
          <a:bodyPr wrap="none" anchor="ctr"/>
          <a:lstStyle/>
          <a:p>
            <a:endParaRPr lang="el-GR"/>
          </a:p>
        </p:txBody>
      </p:sp>
      <p:sp>
        <p:nvSpPr>
          <p:cNvPr id="205034" name="Oval 234"/>
          <p:cNvSpPr>
            <a:spLocks noChangeArrowheads="1"/>
          </p:cNvSpPr>
          <p:nvPr/>
        </p:nvSpPr>
        <p:spPr bwMode="auto">
          <a:xfrm rot="16200000">
            <a:off x="2409826" y="1287462"/>
            <a:ext cx="55562" cy="55563"/>
          </a:xfrm>
          <a:prstGeom prst="ellipse">
            <a:avLst/>
          </a:prstGeom>
          <a:solidFill>
            <a:schemeClr val="accent1"/>
          </a:solidFill>
          <a:ln w="9525">
            <a:solidFill>
              <a:schemeClr val="tx1"/>
            </a:solidFill>
            <a:round/>
            <a:headEnd/>
            <a:tailEnd/>
          </a:ln>
          <a:effectLst/>
        </p:spPr>
        <p:txBody>
          <a:bodyPr wrap="none" anchor="ctr"/>
          <a:lstStyle/>
          <a:p>
            <a:endParaRPr lang="el-GR"/>
          </a:p>
        </p:txBody>
      </p:sp>
      <p:sp>
        <p:nvSpPr>
          <p:cNvPr id="205055" name="Oval 255"/>
          <p:cNvSpPr>
            <a:spLocks noChangeArrowheads="1"/>
          </p:cNvSpPr>
          <p:nvPr/>
        </p:nvSpPr>
        <p:spPr bwMode="auto">
          <a:xfrm rot="16200000">
            <a:off x="2951163" y="2509838"/>
            <a:ext cx="57150" cy="57150"/>
          </a:xfrm>
          <a:prstGeom prst="ellipse">
            <a:avLst/>
          </a:prstGeom>
          <a:solidFill>
            <a:schemeClr val="accent1"/>
          </a:solidFill>
          <a:ln w="9525">
            <a:solidFill>
              <a:schemeClr val="tx1"/>
            </a:solidFill>
            <a:round/>
            <a:headEnd/>
            <a:tailEnd/>
          </a:ln>
          <a:effectLst/>
        </p:spPr>
        <p:txBody>
          <a:bodyPr wrap="none" anchor="ctr"/>
          <a:lstStyle/>
          <a:p>
            <a:endParaRPr lang="el-G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2036" name="Picture 4"/>
          <p:cNvPicPr>
            <a:picLocks noChangeAspect="1" noChangeArrowheads="1"/>
          </p:cNvPicPr>
          <p:nvPr/>
        </p:nvPicPr>
        <p:blipFill>
          <a:blip r:embed="rId3" cstate="screen"/>
          <a:srcRect/>
          <a:stretch>
            <a:fillRect/>
          </a:stretch>
        </p:blipFill>
        <p:spPr bwMode="auto">
          <a:xfrm>
            <a:off x="4716463" y="465138"/>
            <a:ext cx="4030662" cy="5038725"/>
          </a:xfrm>
          <a:prstGeom prst="rect">
            <a:avLst/>
          </a:prstGeom>
          <a:noFill/>
          <a:ln w="9525">
            <a:solidFill>
              <a:schemeClr val="hlink"/>
            </a:solidFill>
            <a:miter lim="800000"/>
            <a:headEnd/>
            <a:tailEnd/>
          </a:ln>
        </p:spPr>
      </p:pic>
      <p:pic>
        <p:nvPicPr>
          <p:cNvPr id="172037" name="Picture 5"/>
          <p:cNvPicPr>
            <a:picLocks noChangeAspect="1" noChangeArrowheads="1"/>
          </p:cNvPicPr>
          <p:nvPr/>
        </p:nvPicPr>
        <p:blipFill>
          <a:blip r:embed="rId4" cstate="screen"/>
          <a:srcRect/>
          <a:stretch>
            <a:fillRect/>
          </a:stretch>
        </p:blipFill>
        <p:spPr bwMode="auto">
          <a:xfrm>
            <a:off x="434975" y="465138"/>
            <a:ext cx="4030663" cy="5038725"/>
          </a:xfrm>
          <a:prstGeom prst="rect">
            <a:avLst/>
          </a:prstGeom>
          <a:noFill/>
          <a:ln w="9525">
            <a:solidFill>
              <a:schemeClr val="hlink"/>
            </a:solidFill>
            <a:miter lim="800000"/>
            <a:headEnd/>
            <a:tailEnd/>
          </a:ln>
        </p:spPr>
      </p:pic>
      <p:sp>
        <p:nvSpPr>
          <p:cNvPr id="172038" name="Text Box 6"/>
          <p:cNvSpPr txBox="1">
            <a:spLocks noChangeArrowheads="1"/>
          </p:cNvSpPr>
          <p:nvPr/>
        </p:nvSpPr>
        <p:spPr bwMode="auto">
          <a:xfrm>
            <a:off x="508000" y="5559425"/>
            <a:ext cx="582613" cy="274638"/>
          </a:xfrm>
          <a:prstGeom prst="rect">
            <a:avLst/>
          </a:prstGeom>
          <a:noFill/>
          <a:ln w="9525">
            <a:noFill/>
            <a:miter lim="800000"/>
            <a:headEnd/>
            <a:tailEnd/>
          </a:ln>
          <a:effectLst/>
        </p:spPr>
        <p:txBody>
          <a:bodyPr wrap="none">
            <a:spAutoFit/>
          </a:bodyPr>
          <a:lstStyle/>
          <a:p>
            <a:r>
              <a:rPr lang="el-GR" sz="1200"/>
              <a:t>Ύψος:</a:t>
            </a:r>
          </a:p>
        </p:txBody>
      </p:sp>
      <p:sp>
        <p:nvSpPr>
          <p:cNvPr id="172039" name="Text Box 7"/>
          <p:cNvSpPr txBox="1">
            <a:spLocks noChangeArrowheads="1"/>
          </p:cNvSpPr>
          <p:nvPr/>
        </p:nvSpPr>
        <p:spPr bwMode="auto">
          <a:xfrm>
            <a:off x="508000" y="5826125"/>
            <a:ext cx="688975" cy="274638"/>
          </a:xfrm>
          <a:prstGeom prst="rect">
            <a:avLst/>
          </a:prstGeom>
          <a:noFill/>
          <a:ln w="9525">
            <a:noFill/>
            <a:miter lim="800000"/>
            <a:headEnd/>
            <a:tailEnd/>
          </a:ln>
          <a:effectLst/>
        </p:spPr>
        <p:txBody>
          <a:bodyPr wrap="none">
            <a:spAutoFit/>
          </a:bodyPr>
          <a:lstStyle/>
          <a:p>
            <a:r>
              <a:rPr lang="el-GR" sz="1200"/>
              <a:t>Πλάτος:</a:t>
            </a:r>
          </a:p>
        </p:txBody>
      </p:sp>
      <p:sp>
        <p:nvSpPr>
          <p:cNvPr id="172040" name="Text Box 8"/>
          <p:cNvSpPr txBox="1">
            <a:spLocks noChangeArrowheads="1"/>
          </p:cNvSpPr>
          <p:nvPr/>
        </p:nvSpPr>
        <p:spPr bwMode="auto">
          <a:xfrm>
            <a:off x="508000" y="6091238"/>
            <a:ext cx="2847975" cy="274637"/>
          </a:xfrm>
          <a:prstGeom prst="rect">
            <a:avLst/>
          </a:prstGeom>
          <a:noFill/>
          <a:ln w="9525">
            <a:noFill/>
            <a:miter lim="800000"/>
            <a:headEnd/>
            <a:tailEnd/>
          </a:ln>
          <a:effectLst/>
        </p:spPr>
        <p:txBody>
          <a:bodyPr wrap="none">
            <a:spAutoFit/>
          </a:bodyPr>
          <a:lstStyle/>
          <a:p>
            <a:r>
              <a:rPr lang="el-GR" sz="1200"/>
              <a:t>Αναλογία και τύπος προσώπου (0.85-0.90):</a:t>
            </a:r>
          </a:p>
        </p:txBody>
      </p:sp>
      <p:sp>
        <p:nvSpPr>
          <p:cNvPr id="172041" name="Text Box 9"/>
          <p:cNvSpPr txBox="1">
            <a:spLocks noChangeArrowheads="1"/>
          </p:cNvSpPr>
          <p:nvPr/>
        </p:nvSpPr>
        <p:spPr bwMode="auto">
          <a:xfrm>
            <a:off x="4643438" y="5559425"/>
            <a:ext cx="1804987" cy="274638"/>
          </a:xfrm>
          <a:prstGeom prst="rect">
            <a:avLst/>
          </a:prstGeom>
          <a:noFill/>
          <a:ln w="9525">
            <a:noFill/>
            <a:miter lim="800000"/>
            <a:headEnd/>
            <a:tailEnd/>
          </a:ln>
          <a:effectLst/>
        </p:spPr>
        <p:txBody>
          <a:bodyPr wrap="none">
            <a:spAutoFit/>
          </a:bodyPr>
          <a:lstStyle/>
          <a:p>
            <a:r>
              <a:rPr lang="el-GR" sz="1200"/>
              <a:t>Γωνία κυρτότητας (13</a:t>
            </a:r>
            <a:r>
              <a:rPr lang="en-US" sz="1200">
                <a:cs typeface="Times New Roman" pitchFamily="18" charset="0"/>
              </a:rPr>
              <a:t>±</a:t>
            </a:r>
            <a:r>
              <a:rPr lang="el-GR" sz="1200">
                <a:cs typeface="Times New Roman" pitchFamily="18" charset="0"/>
              </a:rPr>
              <a:t>5)</a:t>
            </a:r>
            <a:r>
              <a:rPr lang="el-GR" sz="1200"/>
              <a:t>:</a:t>
            </a:r>
          </a:p>
        </p:txBody>
      </p:sp>
      <p:sp>
        <p:nvSpPr>
          <p:cNvPr id="172042" name="Text Box 10"/>
          <p:cNvSpPr txBox="1">
            <a:spLocks noChangeArrowheads="1"/>
          </p:cNvSpPr>
          <p:nvPr/>
        </p:nvSpPr>
        <p:spPr bwMode="auto">
          <a:xfrm>
            <a:off x="4643438" y="5826125"/>
            <a:ext cx="923925" cy="274638"/>
          </a:xfrm>
          <a:prstGeom prst="rect">
            <a:avLst/>
          </a:prstGeom>
          <a:noFill/>
          <a:ln w="9525">
            <a:noFill/>
            <a:miter lim="800000"/>
            <a:headEnd/>
            <a:tailEnd/>
          </a:ln>
          <a:effectLst/>
        </p:spPr>
        <p:txBody>
          <a:bodyPr wrap="none">
            <a:spAutoFit/>
          </a:bodyPr>
          <a:lstStyle/>
          <a:p>
            <a:r>
              <a:rPr lang="el-GR" sz="1200"/>
              <a:t>ΑΝΒ (5±4):</a:t>
            </a:r>
          </a:p>
        </p:txBody>
      </p:sp>
      <p:sp>
        <p:nvSpPr>
          <p:cNvPr id="172043" name="Text Box 11"/>
          <p:cNvSpPr txBox="1">
            <a:spLocks noChangeArrowheads="1"/>
          </p:cNvSpPr>
          <p:nvPr/>
        </p:nvSpPr>
        <p:spPr bwMode="auto">
          <a:xfrm>
            <a:off x="4643438" y="6091238"/>
            <a:ext cx="1863725" cy="274637"/>
          </a:xfrm>
          <a:prstGeom prst="rect">
            <a:avLst/>
          </a:prstGeom>
          <a:noFill/>
          <a:ln w="9525">
            <a:noFill/>
            <a:miter lim="800000"/>
            <a:headEnd/>
            <a:tailEnd/>
          </a:ln>
          <a:effectLst/>
        </p:spPr>
        <p:txBody>
          <a:bodyPr wrap="none">
            <a:spAutoFit/>
          </a:bodyPr>
          <a:lstStyle/>
          <a:p>
            <a:r>
              <a:rPr lang="el-GR" sz="1200"/>
              <a:t>Ρινοχειλική γωνία (110</a:t>
            </a:r>
            <a:r>
              <a:rPr lang="en-US" sz="1200">
                <a:cs typeface="Times New Roman" pitchFamily="18" charset="0"/>
              </a:rPr>
              <a:t>±</a:t>
            </a:r>
            <a:r>
              <a:rPr lang="el-GR" sz="1200">
                <a:cs typeface="Times New Roman" pitchFamily="18" charset="0"/>
              </a:rPr>
              <a:t>8)</a:t>
            </a:r>
            <a:r>
              <a:rPr lang="el-GR" sz="1200"/>
              <a:t>:</a:t>
            </a:r>
          </a:p>
        </p:txBody>
      </p:sp>
      <p:pic>
        <p:nvPicPr>
          <p:cNvPr id="172044" name="Picture 12"/>
          <p:cNvPicPr>
            <a:picLocks noChangeAspect="1" noChangeArrowheads="1"/>
          </p:cNvPicPr>
          <p:nvPr/>
        </p:nvPicPr>
        <p:blipFill>
          <a:blip r:embed="rId5" cstate="screen"/>
          <a:srcRect/>
          <a:stretch>
            <a:fillRect/>
          </a:stretch>
        </p:blipFill>
        <p:spPr bwMode="auto">
          <a:xfrm>
            <a:off x="7107238" y="5602288"/>
            <a:ext cx="1639887" cy="958850"/>
          </a:xfrm>
          <a:prstGeom prst="rect">
            <a:avLst/>
          </a:prstGeom>
          <a:noFill/>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060" name="Picture 4"/>
          <p:cNvPicPr>
            <a:picLocks noChangeAspect="1" noChangeArrowheads="1"/>
          </p:cNvPicPr>
          <p:nvPr/>
        </p:nvPicPr>
        <p:blipFill>
          <a:blip r:embed="rId3" cstate="screen"/>
          <a:srcRect/>
          <a:stretch>
            <a:fillRect/>
          </a:stretch>
        </p:blipFill>
        <p:spPr bwMode="auto">
          <a:xfrm>
            <a:off x="4486275" y="463550"/>
            <a:ext cx="4465638" cy="5040313"/>
          </a:xfrm>
          <a:prstGeom prst="rect">
            <a:avLst/>
          </a:prstGeom>
          <a:noFill/>
          <a:ln w="9525">
            <a:solidFill>
              <a:schemeClr val="hlink"/>
            </a:solidFill>
            <a:miter lim="800000"/>
            <a:headEnd/>
            <a:tailEnd/>
          </a:ln>
        </p:spPr>
      </p:pic>
      <p:pic>
        <p:nvPicPr>
          <p:cNvPr id="173061" name="Picture 5"/>
          <p:cNvPicPr>
            <a:picLocks noChangeAspect="1" noChangeArrowheads="1"/>
          </p:cNvPicPr>
          <p:nvPr/>
        </p:nvPicPr>
        <p:blipFill>
          <a:blip r:embed="rId4" cstate="screen"/>
          <a:srcRect/>
          <a:stretch>
            <a:fillRect/>
          </a:stretch>
        </p:blipFill>
        <p:spPr bwMode="auto">
          <a:xfrm>
            <a:off x="236538" y="465138"/>
            <a:ext cx="4030662" cy="5038725"/>
          </a:xfrm>
          <a:prstGeom prst="rect">
            <a:avLst/>
          </a:prstGeom>
          <a:noFill/>
          <a:ln w="9525">
            <a:solidFill>
              <a:schemeClr val="hlink"/>
            </a:solidFill>
            <a:miter lim="800000"/>
            <a:headEnd/>
            <a:tailEnd/>
          </a:ln>
        </p:spPr>
      </p:pic>
      <p:sp>
        <p:nvSpPr>
          <p:cNvPr id="173068" name="Text Box 12"/>
          <p:cNvSpPr txBox="1">
            <a:spLocks noChangeArrowheads="1"/>
          </p:cNvSpPr>
          <p:nvPr/>
        </p:nvSpPr>
        <p:spPr bwMode="auto">
          <a:xfrm>
            <a:off x="508000" y="5559425"/>
            <a:ext cx="582613" cy="274638"/>
          </a:xfrm>
          <a:prstGeom prst="rect">
            <a:avLst/>
          </a:prstGeom>
          <a:noFill/>
          <a:ln w="9525">
            <a:noFill/>
            <a:miter lim="800000"/>
            <a:headEnd/>
            <a:tailEnd/>
          </a:ln>
          <a:effectLst/>
        </p:spPr>
        <p:txBody>
          <a:bodyPr wrap="none">
            <a:spAutoFit/>
          </a:bodyPr>
          <a:lstStyle/>
          <a:p>
            <a:r>
              <a:rPr lang="el-GR" sz="1200"/>
              <a:t>Ύψος:</a:t>
            </a:r>
          </a:p>
        </p:txBody>
      </p:sp>
      <p:sp>
        <p:nvSpPr>
          <p:cNvPr id="173069" name="Text Box 13"/>
          <p:cNvSpPr txBox="1">
            <a:spLocks noChangeArrowheads="1"/>
          </p:cNvSpPr>
          <p:nvPr/>
        </p:nvSpPr>
        <p:spPr bwMode="auto">
          <a:xfrm>
            <a:off x="508000" y="5826125"/>
            <a:ext cx="688975" cy="274638"/>
          </a:xfrm>
          <a:prstGeom prst="rect">
            <a:avLst/>
          </a:prstGeom>
          <a:noFill/>
          <a:ln w="9525">
            <a:noFill/>
            <a:miter lim="800000"/>
            <a:headEnd/>
            <a:tailEnd/>
          </a:ln>
          <a:effectLst/>
        </p:spPr>
        <p:txBody>
          <a:bodyPr wrap="none">
            <a:spAutoFit/>
          </a:bodyPr>
          <a:lstStyle/>
          <a:p>
            <a:r>
              <a:rPr lang="el-GR" sz="1200"/>
              <a:t>Πλάτος:</a:t>
            </a:r>
          </a:p>
        </p:txBody>
      </p:sp>
      <p:sp>
        <p:nvSpPr>
          <p:cNvPr id="173070" name="Text Box 14"/>
          <p:cNvSpPr txBox="1">
            <a:spLocks noChangeArrowheads="1"/>
          </p:cNvSpPr>
          <p:nvPr/>
        </p:nvSpPr>
        <p:spPr bwMode="auto">
          <a:xfrm>
            <a:off x="508000" y="6091238"/>
            <a:ext cx="2847975" cy="274637"/>
          </a:xfrm>
          <a:prstGeom prst="rect">
            <a:avLst/>
          </a:prstGeom>
          <a:noFill/>
          <a:ln w="9525">
            <a:noFill/>
            <a:miter lim="800000"/>
            <a:headEnd/>
            <a:tailEnd/>
          </a:ln>
          <a:effectLst/>
        </p:spPr>
        <p:txBody>
          <a:bodyPr wrap="none">
            <a:spAutoFit/>
          </a:bodyPr>
          <a:lstStyle/>
          <a:p>
            <a:r>
              <a:rPr lang="el-GR" sz="1200"/>
              <a:t>Αναλογία και τύπος προσώπου (0.85-0.90):</a:t>
            </a:r>
          </a:p>
        </p:txBody>
      </p:sp>
      <p:sp>
        <p:nvSpPr>
          <p:cNvPr id="173071" name="Text Box 15"/>
          <p:cNvSpPr txBox="1">
            <a:spLocks noChangeArrowheads="1"/>
          </p:cNvSpPr>
          <p:nvPr/>
        </p:nvSpPr>
        <p:spPr bwMode="auto">
          <a:xfrm>
            <a:off x="4421188" y="5559425"/>
            <a:ext cx="1804987" cy="274638"/>
          </a:xfrm>
          <a:prstGeom prst="rect">
            <a:avLst/>
          </a:prstGeom>
          <a:noFill/>
          <a:ln w="9525">
            <a:noFill/>
            <a:miter lim="800000"/>
            <a:headEnd/>
            <a:tailEnd/>
          </a:ln>
          <a:effectLst/>
        </p:spPr>
        <p:txBody>
          <a:bodyPr wrap="none">
            <a:spAutoFit/>
          </a:bodyPr>
          <a:lstStyle/>
          <a:p>
            <a:r>
              <a:rPr lang="el-GR" sz="1200"/>
              <a:t>Γωνία κυρτότητας (13</a:t>
            </a:r>
            <a:r>
              <a:rPr lang="en-US" sz="1200">
                <a:cs typeface="Times New Roman" pitchFamily="18" charset="0"/>
              </a:rPr>
              <a:t>±</a:t>
            </a:r>
            <a:r>
              <a:rPr lang="el-GR" sz="1200">
                <a:cs typeface="Times New Roman" pitchFamily="18" charset="0"/>
              </a:rPr>
              <a:t>5)</a:t>
            </a:r>
            <a:r>
              <a:rPr lang="el-GR" sz="1200"/>
              <a:t>:</a:t>
            </a:r>
          </a:p>
        </p:txBody>
      </p:sp>
      <p:sp>
        <p:nvSpPr>
          <p:cNvPr id="173072" name="Text Box 16"/>
          <p:cNvSpPr txBox="1">
            <a:spLocks noChangeArrowheads="1"/>
          </p:cNvSpPr>
          <p:nvPr/>
        </p:nvSpPr>
        <p:spPr bwMode="auto">
          <a:xfrm>
            <a:off x="4421188" y="5826125"/>
            <a:ext cx="923925" cy="274638"/>
          </a:xfrm>
          <a:prstGeom prst="rect">
            <a:avLst/>
          </a:prstGeom>
          <a:noFill/>
          <a:ln w="9525">
            <a:noFill/>
            <a:miter lim="800000"/>
            <a:headEnd/>
            <a:tailEnd/>
          </a:ln>
          <a:effectLst/>
        </p:spPr>
        <p:txBody>
          <a:bodyPr wrap="none">
            <a:spAutoFit/>
          </a:bodyPr>
          <a:lstStyle/>
          <a:p>
            <a:r>
              <a:rPr lang="el-GR" sz="1200"/>
              <a:t>ΑΝΒ (5±4):</a:t>
            </a:r>
          </a:p>
        </p:txBody>
      </p:sp>
      <p:sp>
        <p:nvSpPr>
          <p:cNvPr id="173073" name="Text Box 17"/>
          <p:cNvSpPr txBox="1">
            <a:spLocks noChangeArrowheads="1"/>
          </p:cNvSpPr>
          <p:nvPr/>
        </p:nvSpPr>
        <p:spPr bwMode="auto">
          <a:xfrm>
            <a:off x="4421188" y="6091238"/>
            <a:ext cx="1863725" cy="274637"/>
          </a:xfrm>
          <a:prstGeom prst="rect">
            <a:avLst/>
          </a:prstGeom>
          <a:noFill/>
          <a:ln w="9525">
            <a:noFill/>
            <a:miter lim="800000"/>
            <a:headEnd/>
            <a:tailEnd/>
          </a:ln>
          <a:effectLst/>
        </p:spPr>
        <p:txBody>
          <a:bodyPr wrap="none">
            <a:spAutoFit/>
          </a:bodyPr>
          <a:lstStyle/>
          <a:p>
            <a:r>
              <a:rPr lang="el-GR" sz="1200"/>
              <a:t>Ρινοχειλική γωνία (110</a:t>
            </a:r>
            <a:r>
              <a:rPr lang="en-US" sz="1200">
                <a:cs typeface="Times New Roman" pitchFamily="18" charset="0"/>
              </a:rPr>
              <a:t>±</a:t>
            </a:r>
            <a:r>
              <a:rPr lang="el-GR" sz="1200">
                <a:cs typeface="Times New Roman" pitchFamily="18" charset="0"/>
              </a:rPr>
              <a:t>8)</a:t>
            </a:r>
            <a:r>
              <a:rPr lang="el-GR" sz="1200"/>
              <a:t>:</a:t>
            </a:r>
          </a:p>
        </p:txBody>
      </p:sp>
      <p:pic>
        <p:nvPicPr>
          <p:cNvPr id="173074" name="Picture 18"/>
          <p:cNvPicPr>
            <a:picLocks noChangeAspect="1" noChangeArrowheads="1"/>
          </p:cNvPicPr>
          <p:nvPr/>
        </p:nvPicPr>
        <p:blipFill>
          <a:blip r:embed="rId5" cstate="screen"/>
          <a:srcRect/>
          <a:stretch>
            <a:fillRect/>
          </a:stretch>
        </p:blipFill>
        <p:spPr bwMode="auto">
          <a:xfrm>
            <a:off x="7213600" y="5575300"/>
            <a:ext cx="1738313" cy="1003300"/>
          </a:xfrm>
          <a:prstGeom prst="rect">
            <a:avLst/>
          </a:prstGeom>
          <a:noFill/>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6132" name="Picture 4"/>
          <p:cNvPicPr>
            <a:picLocks noChangeAspect="1" noChangeArrowheads="1"/>
          </p:cNvPicPr>
          <p:nvPr/>
        </p:nvPicPr>
        <p:blipFill>
          <a:blip r:embed="rId3" cstate="screen"/>
          <a:srcRect/>
          <a:stretch>
            <a:fillRect/>
          </a:stretch>
        </p:blipFill>
        <p:spPr bwMode="auto">
          <a:xfrm>
            <a:off x="309563" y="454025"/>
            <a:ext cx="4030662" cy="5038725"/>
          </a:xfrm>
          <a:prstGeom prst="rect">
            <a:avLst/>
          </a:prstGeom>
          <a:noFill/>
          <a:ln w="9525">
            <a:solidFill>
              <a:schemeClr val="hlink"/>
            </a:solidFill>
            <a:miter lim="800000"/>
            <a:headEnd/>
            <a:tailEnd/>
          </a:ln>
        </p:spPr>
      </p:pic>
      <p:pic>
        <p:nvPicPr>
          <p:cNvPr id="176133" name="Picture 5"/>
          <p:cNvPicPr>
            <a:picLocks noChangeAspect="1" noChangeArrowheads="1"/>
          </p:cNvPicPr>
          <p:nvPr/>
        </p:nvPicPr>
        <p:blipFill>
          <a:blip r:embed="rId4" cstate="screen"/>
          <a:srcRect/>
          <a:stretch>
            <a:fillRect/>
          </a:stretch>
        </p:blipFill>
        <p:spPr bwMode="auto">
          <a:xfrm>
            <a:off x="4537075" y="452438"/>
            <a:ext cx="4329113" cy="5040312"/>
          </a:xfrm>
          <a:prstGeom prst="rect">
            <a:avLst/>
          </a:prstGeom>
          <a:noFill/>
          <a:ln w="9525">
            <a:solidFill>
              <a:schemeClr val="hlink"/>
            </a:solidFill>
            <a:miter lim="800000"/>
            <a:headEnd/>
            <a:tailEnd/>
          </a:ln>
        </p:spPr>
      </p:pic>
      <p:sp>
        <p:nvSpPr>
          <p:cNvPr id="176140" name="Text Box 12"/>
          <p:cNvSpPr txBox="1">
            <a:spLocks noChangeArrowheads="1"/>
          </p:cNvSpPr>
          <p:nvPr/>
        </p:nvSpPr>
        <p:spPr bwMode="auto">
          <a:xfrm>
            <a:off x="508000" y="5559425"/>
            <a:ext cx="582613" cy="274638"/>
          </a:xfrm>
          <a:prstGeom prst="rect">
            <a:avLst/>
          </a:prstGeom>
          <a:noFill/>
          <a:ln w="9525">
            <a:noFill/>
            <a:miter lim="800000"/>
            <a:headEnd/>
            <a:tailEnd/>
          </a:ln>
          <a:effectLst/>
        </p:spPr>
        <p:txBody>
          <a:bodyPr wrap="none">
            <a:spAutoFit/>
          </a:bodyPr>
          <a:lstStyle/>
          <a:p>
            <a:r>
              <a:rPr lang="el-GR" sz="1200"/>
              <a:t>Ύψος:</a:t>
            </a:r>
          </a:p>
        </p:txBody>
      </p:sp>
      <p:sp>
        <p:nvSpPr>
          <p:cNvPr id="176141" name="Text Box 13"/>
          <p:cNvSpPr txBox="1">
            <a:spLocks noChangeArrowheads="1"/>
          </p:cNvSpPr>
          <p:nvPr/>
        </p:nvSpPr>
        <p:spPr bwMode="auto">
          <a:xfrm>
            <a:off x="508000" y="5826125"/>
            <a:ext cx="688975" cy="274638"/>
          </a:xfrm>
          <a:prstGeom prst="rect">
            <a:avLst/>
          </a:prstGeom>
          <a:noFill/>
          <a:ln w="9525">
            <a:noFill/>
            <a:miter lim="800000"/>
            <a:headEnd/>
            <a:tailEnd/>
          </a:ln>
          <a:effectLst/>
        </p:spPr>
        <p:txBody>
          <a:bodyPr wrap="none">
            <a:spAutoFit/>
          </a:bodyPr>
          <a:lstStyle/>
          <a:p>
            <a:r>
              <a:rPr lang="el-GR" sz="1200"/>
              <a:t>Πλάτος:</a:t>
            </a:r>
          </a:p>
        </p:txBody>
      </p:sp>
      <p:sp>
        <p:nvSpPr>
          <p:cNvPr id="176142" name="Text Box 14"/>
          <p:cNvSpPr txBox="1">
            <a:spLocks noChangeArrowheads="1"/>
          </p:cNvSpPr>
          <p:nvPr/>
        </p:nvSpPr>
        <p:spPr bwMode="auto">
          <a:xfrm>
            <a:off x="508000" y="6091238"/>
            <a:ext cx="2847975" cy="274637"/>
          </a:xfrm>
          <a:prstGeom prst="rect">
            <a:avLst/>
          </a:prstGeom>
          <a:noFill/>
          <a:ln w="9525">
            <a:noFill/>
            <a:miter lim="800000"/>
            <a:headEnd/>
            <a:tailEnd/>
          </a:ln>
          <a:effectLst/>
        </p:spPr>
        <p:txBody>
          <a:bodyPr wrap="none">
            <a:spAutoFit/>
          </a:bodyPr>
          <a:lstStyle/>
          <a:p>
            <a:r>
              <a:rPr lang="el-GR" sz="1200"/>
              <a:t>Αναλογία και τύπος προσώπου (0.85-0.90):</a:t>
            </a:r>
          </a:p>
        </p:txBody>
      </p:sp>
      <p:sp>
        <p:nvSpPr>
          <p:cNvPr id="176143" name="Text Box 15"/>
          <p:cNvSpPr txBox="1">
            <a:spLocks noChangeArrowheads="1"/>
          </p:cNvSpPr>
          <p:nvPr/>
        </p:nvSpPr>
        <p:spPr bwMode="auto">
          <a:xfrm>
            <a:off x="4465638" y="5559425"/>
            <a:ext cx="1804987" cy="274638"/>
          </a:xfrm>
          <a:prstGeom prst="rect">
            <a:avLst/>
          </a:prstGeom>
          <a:noFill/>
          <a:ln w="9525">
            <a:noFill/>
            <a:miter lim="800000"/>
            <a:headEnd/>
            <a:tailEnd/>
          </a:ln>
          <a:effectLst/>
        </p:spPr>
        <p:txBody>
          <a:bodyPr wrap="none">
            <a:spAutoFit/>
          </a:bodyPr>
          <a:lstStyle/>
          <a:p>
            <a:r>
              <a:rPr lang="el-GR" sz="1200"/>
              <a:t>Γωνία κυρτότητας (13</a:t>
            </a:r>
            <a:r>
              <a:rPr lang="en-US" sz="1200">
                <a:cs typeface="Times New Roman" pitchFamily="18" charset="0"/>
              </a:rPr>
              <a:t>±</a:t>
            </a:r>
            <a:r>
              <a:rPr lang="el-GR" sz="1200">
                <a:cs typeface="Times New Roman" pitchFamily="18" charset="0"/>
              </a:rPr>
              <a:t>5)</a:t>
            </a:r>
            <a:r>
              <a:rPr lang="el-GR" sz="1200"/>
              <a:t>:</a:t>
            </a:r>
          </a:p>
        </p:txBody>
      </p:sp>
      <p:sp>
        <p:nvSpPr>
          <p:cNvPr id="176144" name="Text Box 16"/>
          <p:cNvSpPr txBox="1">
            <a:spLocks noChangeArrowheads="1"/>
          </p:cNvSpPr>
          <p:nvPr/>
        </p:nvSpPr>
        <p:spPr bwMode="auto">
          <a:xfrm>
            <a:off x="4465638" y="5826125"/>
            <a:ext cx="923925" cy="274638"/>
          </a:xfrm>
          <a:prstGeom prst="rect">
            <a:avLst/>
          </a:prstGeom>
          <a:noFill/>
          <a:ln w="9525">
            <a:noFill/>
            <a:miter lim="800000"/>
            <a:headEnd/>
            <a:tailEnd/>
          </a:ln>
          <a:effectLst/>
        </p:spPr>
        <p:txBody>
          <a:bodyPr wrap="none">
            <a:spAutoFit/>
          </a:bodyPr>
          <a:lstStyle/>
          <a:p>
            <a:r>
              <a:rPr lang="el-GR" sz="1200"/>
              <a:t>ΑΝΒ (5±4):</a:t>
            </a:r>
          </a:p>
        </p:txBody>
      </p:sp>
      <p:sp>
        <p:nvSpPr>
          <p:cNvPr id="176145" name="Text Box 17"/>
          <p:cNvSpPr txBox="1">
            <a:spLocks noChangeArrowheads="1"/>
          </p:cNvSpPr>
          <p:nvPr/>
        </p:nvSpPr>
        <p:spPr bwMode="auto">
          <a:xfrm>
            <a:off x="4465638" y="6091238"/>
            <a:ext cx="1863725" cy="274637"/>
          </a:xfrm>
          <a:prstGeom prst="rect">
            <a:avLst/>
          </a:prstGeom>
          <a:noFill/>
          <a:ln w="9525">
            <a:noFill/>
            <a:miter lim="800000"/>
            <a:headEnd/>
            <a:tailEnd/>
          </a:ln>
          <a:effectLst/>
        </p:spPr>
        <p:txBody>
          <a:bodyPr wrap="none">
            <a:spAutoFit/>
          </a:bodyPr>
          <a:lstStyle/>
          <a:p>
            <a:r>
              <a:rPr lang="el-GR" sz="1200"/>
              <a:t>Ρινοχειλική γωνία (110</a:t>
            </a:r>
            <a:r>
              <a:rPr lang="en-US" sz="1200">
                <a:cs typeface="Times New Roman" pitchFamily="18" charset="0"/>
              </a:rPr>
              <a:t>±</a:t>
            </a:r>
            <a:r>
              <a:rPr lang="el-GR" sz="1200">
                <a:cs typeface="Times New Roman" pitchFamily="18" charset="0"/>
              </a:rPr>
              <a:t>8)</a:t>
            </a:r>
            <a:r>
              <a:rPr lang="el-GR" sz="1200"/>
              <a:t>:</a:t>
            </a:r>
          </a:p>
        </p:txBody>
      </p:sp>
      <p:pic>
        <p:nvPicPr>
          <p:cNvPr id="176147" name="Picture 19"/>
          <p:cNvPicPr>
            <a:picLocks noChangeAspect="1" noChangeArrowheads="1"/>
          </p:cNvPicPr>
          <p:nvPr/>
        </p:nvPicPr>
        <p:blipFill>
          <a:blip r:embed="rId5" cstate="screen"/>
          <a:srcRect/>
          <a:stretch>
            <a:fillRect/>
          </a:stretch>
        </p:blipFill>
        <p:spPr bwMode="auto">
          <a:xfrm>
            <a:off x="7151688" y="5573713"/>
            <a:ext cx="1714500" cy="1052512"/>
          </a:xfrm>
          <a:prstGeom prst="rect">
            <a:avLst/>
          </a:prstGeom>
          <a:noFill/>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8180" name="Picture 4"/>
          <p:cNvPicPr>
            <a:picLocks noChangeAspect="1" noChangeArrowheads="1"/>
          </p:cNvPicPr>
          <p:nvPr/>
        </p:nvPicPr>
        <p:blipFill>
          <a:blip r:embed="rId3" cstate="screen"/>
          <a:srcRect/>
          <a:stretch>
            <a:fillRect/>
          </a:stretch>
        </p:blipFill>
        <p:spPr bwMode="auto">
          <a:xfrm>
            <a:off x="4738688" y="466725"/>
            <a:ext cx="4019550" cy="5037138"/>
          </a:xfrm>
          <a:prstGeom prst="rect">
            <a:avLst/>
          </a:prstGeom>
          <a:noFill/>
          <a:ln w="9525">
            <a:solidFill>
              <a:schemeClr val="hlink"/>
            </a:solidFill>
            <a:miter lim="800000"/>
            <a:headEnd/>
            <a:tailEnd/>
          </a:ln>
        </p:spPr>
      </p:pic>
      <p:pic>
        <p:nvPicPr>
          <p:cNvPr id="178181" name="Picture 5"/>
          <p:cNvPicPr>
            <a:picLocks noChangeAspect="1" noChangeArrowheads="1"/>
          </p:cNvPicPr>
          <p:nvPr/>
        </p:nvPicPr>
        <p:blipFill>
          <a:blip r:embed="rId4" cstate="screen"/>
          <a:srcRect/>
          <a:stretch>
            <a:fillRect/>
          </a:stretch>
        </p:blipFill>
        <p:spPr bwMode="auto">
          <a:xfrm>
            <a:off x="384175" y="463550"/>
            <a:ext cx="4078288" cy="5040313"/>
          </a:xfrm>
          <a:prstGeom prst="rect">
            <a:avLst/>
          </a:prstGeom>
          <a:noFill/>
          <a:ln w="9525">
            <a:solidFill>
              <a:schemeClr val="hlink"/>
            </a:solidFill>
            <a:miter lim="800000"/>
            <a:headEnd/>
            <a:tailEnd/>
          </a:ln>
        </p:spPr>
      </p:pic>
      <p:sp>
        <p:nvSpPr>
          <p:cNvPr id="178188" name="Text Box 12"/>
          <p:cNvSpPr txBox="1">
            <a:spLocks noChangeArrowheads="1"/>
          </p:cNvSpPr>
          <p:nvPr/>
        </p:nvSpPr>
        <p:spPr bwMode="auto">
          <a:xfrm>
            <a:off x="508000" y="5559425"/>
            <a:ext cx="582613" cy="274638"/>
          </a:xfrm>
          <a:prstGeom prst="rect">
            <a:avLst/>
          </a:prstGeom>
          <a:noFill/>
          <a:ln w="9525">
            <a:noFill/>
            <a:miter lim="800000"/>
            <a:headEnd/>
            <a:tailEnd/>
          </a:ln>
          <a:effectLst/>
        </p:spPr>
        <p:txBody>
          <a:bodyPr wrap="none">
            <a:spAutoFit/>
          </a:bodyPr>
          <a:lstStyle/>
          <a:p>
            <a:r>
              <a:rPr lang="el-GR" sz="1200"/>
              <a:t>Ύψος:</a:t>
            </a:r>
          </a:p>
        </p:txBody>
      </p:sp>
      <p:sp>
        <p:nvSpPr>
          <p:cNvPr id="178189" name="Text Box 13"/>
          <p:cNvSpPr txBox="1">
            <a:spLocks noChangeArrowheads="1"/>
          </p:cNvSpPr>
          <p:nvPr/>
        </p:nvSpPr>
        <p:spPr bwMode="auto">
          <a:xfrm>
            <a:off x="508000" y="5826125"/>
            <a:ext cx="688975" cy="274638"/>
          </a:xfrm>
          <a:prstGeom prst="rect">
            <a:avLst/>
          </a:prstGeom>
          <a:noFill/>
          <a:ln w="9525">
            <a:noFill/>
            <a:miter lim="800000"/>
            <a:headEnd/>
            <a:tailEnd/>
          </a:ln>
          <a:effectLst/>
        </p:spPr>
        <p:txBody>
          <a:bodyPr wrap="none">
            <a:spAutoFit/>
          </a:bodyPr>
          <a:lstStyle/>
          <a:p>
            <a:r>
              <a:rPr lang="el-GR" sz="1200"/>
              <a:t>Πλάτος:</a:t>
            </a:r>
          </a:p>
        </p:txBody>
      </p:sp>
      <p:sp>
        <p:nvSpPr>
          <p:cNvPr id="178190" name="Text Box 14"/>
          <p:cNvSpPr txBox="1">
            <a:spLocks noChangeArrowheads="1"/>
          </p:cNvSpPr>
          <p:nvPr/>
        </p:nvSpPr>
        <p:spPr bwMode="auto">
          <a:xfrm>
            <a:off x="508000" y="6091238"/>
            <a:ext cx="2847975" cy="274637"/>
          </a:xfrm>
          <a:prstGeom prst="rect">
            <a:avLst/>
          </a:prstGeom>
          <a:noFill/>
          <a:ln w="9525">
            <a:noFill/>
            <a:miter lim="800000"/>
            <a:headEnd/>
            <a:tailEnd/>
          </a:ln>
          <a:effectLst/>
        </p:spPr>
        <p:txBody>
          <a:bodyPr wrap="none">
            <a:spAutoFit/>
          </a:bodyPr>
          <a:lstStyle/>
          <a:p>
            <a:r>
              <a:rPr lang="el-GR" sz="1200"/>
              <a:t>Αναλογία και τύπος προσώπου (0.85-0.90):</a:t>
            </a:r>
          </a:p>
        </p:txBody>
      </p:sp>
      <p:sp>
        <p:nvSpPr>
          <p:cNvPr id="178191" name="Text Box 15"/>
          <p:cNvSpPr txBox="1">
            <a:spLocks noChangeArrowheads="1"/>
          </p:cNvSpPr>
          <p:nvPr/>
        </p:nvSpPr>
        <p:spPr bwMode="auto">
          <a:xfrm>
            <a:off x="4621213" y="5559425"/>
            <a:ext cx="1804987" cy="274638"/>
          </a:xfrm>
          <a:prstGeom prst="rect">
            <a:avLst/>
          </a:prstGeom>
          <a:noFill/>
          <a:ln w="9525">
            <a:noFill/>
            <a:miter lim="800000"/>
            <a:headEnd/>
            <a:tailEnd/>
          </a:ln>
          <a:effectLst/>
        </p:spPr>
        <p:txBody>
          <a:bodyPr wrap="none">
            <a:spAutoFit/>
          </a:bodyPr>
          <a:lstStyle/>
          <a:p>
            <a:r>
              <a:rPr lang="el-GR" sz="1200"/>
              <a:t>Γωνία κυρτότητας (13</a:t>
            </a:r>
            <a:r>
              <a:rPr lang="en-US" sz="1200">
                <a:cs typeface="Times New Roman" pitchFamily="18" charset="0"/>
              </a:rPr>
              <a:t>±</a:t>
            </a:r>
            <a:r>
              <a:rPr lang="el-GR" sz="1200">
                <a:cs typeface="Times New Roman" pitchFamily="18" charset="0"/>
              </a:rPr>
              <a:t>5)</a:t>
            </a:r>
            <a:r>
              <a:rPr lang="el-GR" sz="1200"/>
              <a:t>:</a:t>
            </a:r>
          </a:p>
        </p:txBody>
      </p:sp>
      <p:sp>
        <p:nvSpPr>
          <p:cNvPr id="178192" name="Text Box 16"/>
          <p:cNvSpPr txBox="1">
            <a:spLocks noChangeArrowheads="1"/>
          </p:cNvSpPr>
          <p:nvPr/>
        </p:nvSpPr>
        <p:spPr bwMode="auto">
          <a:xfrm>
            <a:off x="4621213" y="5826125"/>
            <a:ext cx="923925" cy="274638"/>
          </a:xfrm>
          <a:prstGeom prst="rect">
            <a:avLst/>
          </a:prstGeom>
          <a:noFill/>
          <a:ln w="9525">
            <a:noFill/>
            <a:miter lim="800000"/>
            <a:headEnd/>
            <a:tailEnd/>
          </a:ln>
          <a:effectLst/>
        </p:spPr>
        <p:txBody>
          <a:bodyPr wrap="none">
            <a:spAutoFit/>
          </a:bodyPr>
          <a:lstStyle/>
          <a:p>
            <a:r>
              <a:rPr lang="el-GR" sz="1200"/>
              <a:t>ΑΝΒ (5±4):</a:t>
            </a:r>
          </a:p>
        </p:txBody>
      </p:sp>
      <p:sp>
        <p:nvSpPr>
          <p:cNvPr id="178193" name="Text Box 17"/>
          <p:cNvSpPr txBox="1">
            <a:spLocks noChangeArrowheads="1"/>
          </p:cNvSpPr>
          <p:nvPr/>
        </p:nvSpPr>
        <p:spPr bwMode="auto">
          <a:xfrm>
            <a:off x="4621213" y="6091238"/>
            <a:ext cx="1863725" cy="274637"/>
          </a:xfrm>
          <a:prstGeom prst="rect">
            <a:avLst/>
          </a:prstGeom>
          <a:noFill/>
          <a:ln w="9525">
            <a:noFill/>
            <a:miter lim="800000"/>
            <a:headEnd/>
            <a:tailEnd/>
          </a:ln>
          <a:effectLst/>
        </p:spPr>
        <p:txBody>
          <a:bodyPr wrap="none">
            <a:spAutoFit/>
          </a:bodyPr>
          <a:lstStyle/>
          <a:p>
            <a:r>
              <a:rPr lang="el-GR" sz="1200"/>
              <a:t>Ρινοχειλική γωνία (110</a:t>
            </a:r>
            <a:r>
              <a:rPr lang="en-US" sz="1200">
                <a:cs typeface="Times New Roman" pitchFamily="18" charset="0"/>
              </a:rPr>
              <a:t>±</a:t>
            </a:r>
            <a:r>
              <a:rPr lang="el-GR" sz="1200">
                <a:cs typeface="Times New Roman" pitchFamily="18" charset="0"/>
              </a:rPr>
              <a:t>8)</a:t>
            </a:r>
            <a:r>
              <a:rPr lang="el-GR" sz="1200"/>
              <a:t>:</a:t>
            </a:r>
          </a:p>
        </p:txBody>
      </p:sp>
      <p:pic>
        <p:nvPicPr>
          <p:cNvPr id="178194" name="Picture 18"/>
          <p:cNvPicPr>
            <a:picLocks noChangeAspect="1" noChangeArrowheads="1"/>
          </p:cNvPicPr>
          <p:nvPr/>
        </p:nvPicPr>
        <p:blipFill>
          <a:blip r:embed="rId5" cstate="screen"/>
          <a:srcRect/>
          <a:stretch>
            <a:fillRect/>
          </a:stretch>
        </p:blipFill>
        <p:spPr bwMode="auto">
          <a:xfrm>
            <a:off x="6913563" y="5570538"/>
            <a:ext cx="1844675" cy="996950"/>
          </a:xfrm>
          <a:prstGeom prst="rect">
            <a:avLst/>
          </a:prstGeom>
          <a:noFill/>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0228" name="Picture 4"/>
          <p:cNvPicPr>
            <a:picLocks noChangeAspect="1" noChangeArrowheads="1"/>
          </p:cNvPicPr>
          <p:nvPr/>
        </p:nvPicPr>
        <p:blipFill>
          <a:blip r:embed="rId3" cstate="screen"/>
          <a:srcRect/>
          <a:stretch>
            <a:fillRect/>
          </a:stretch>
        </p:blipFill>
        <p:spPr bwMode="auto">
          <a:xfrm>
            <a:off x="4429125" y="454025"/>
            <a:ext cx="4459288" cy="5038725"/>
          </a:xfrm>
          <a:prstGeom prst="rect">
            <a:avLst/>
          </a:prstGeom>
          <a:noFill/>
          <a:ln w="9525">
            <a:solidFill>
              <a:schemeClr val="hlink"/>
            </a:solidFill>
            <a:miter lim="800000"/>
            <a:headEnd/>
            <a:tailEnd/>
          </a:ln>
        </p:spPr>
      </p:pic>
      <p:pic>
        <p:nvPicPr>
          <p:cNvPr id="180229" name="Picture 5"/>
          <p:cNvPicPr>
            <a:picLocks noChangeAspect="1" noChangeArrowheads="1"/>
          </p:cNvPicPr>
          <p:nvPr/>
        </p:nvPicPr>
        <p:blipFill>
          <a:blip r:embed="rId4" cstate="screen"/>
          <a:srcRect/>
          <a:stretch>
            <a:fillRect/>
          </a:stretch>
        </p:blipFill>
        <p:spPr bwMode="auto">
          <a:xfrm>
            <a:off x="295275" y="454025"/>
            <a:ext cx="3922713" cy="5040313"/>
          </a:xfrm>
          <a:prstGeom prst="rect">
            <a:avLst/>
          </a:prstGeom>
          <a:noFill/>
          <a:ln w="9525">
            <a:solidFill>
              <a:schemeClr val="hlink"/>
            </a:solidFill>
            <a:miter lim="800000"/>
            <a:headEnd/>
            <a:tailEnd/>
          </a:ln>
        </p:spPr>
      </p:pic>
      <p:sp>
        <p:nvSpPr>
          <p:cNvPr id="180236" name="Text Box 12"/>
          <p:cNvSpPr txBox="1">
            <a:spLocks noChangeArrowheads="1"/>
          </p:cNvSpPr>
          <p:nvPr/>
        </p:nvSpPr>
        <p:spPr bwMode="auto">
          <a:xfrm>
            <a:off x="508000" y="5559425"/>
            <a:ext cx="582613" cy="274638"/>
          </a:xfrm>
          <a:prstGeom prst="rect">
            <a:avLst/>
          </a:prstGeom>
          <a:noFill/>
          <a:ln w="9525">
            <a:noFill/>
            <a:miter lim="800000"/>
            <a:headEnd/>
            <a:tailEnd/>
          </a:ln>
          <a:effectLst/>
        </p:spPr>
        <p:txBody>
          <a:bodyPr wrap="none">
            <a:spAutoFit/>
          </a:bodyPr>
          <a:lstStyle/>
          <a:p>
            <a:r>
              <a:rPr lang="el-GR" sz="1200"/>
              <a:t>Ύψος:</a:t>
            </a:r>
          </a:p>
        </p:txBody>
      </p:sp>
      <p:sp>
        <p:nvSpPr>
          <p:cNvPr id="180237" name="Text Box 13"/>
          <p:cNvSpPr txBox="1">
            <a:spLocks noChangeArrowheads="1"/>
          </p:cNvSpPr>
          <p:nvPr/>
        </p:nvSpPr>
        <p:spPr bwMode="auto">
          <a:xfrm>
            <a:off x="508000" y="5826125"/>
            <a:ext cx="688975" cy="274638"/>
          </a:xfrm>
          <a:prstGeom prst="rect">
            <a:avLst/>
          </a:prstGeom>
          <a:noFill/>
          <a:ln w="9525">
            <a:noFill/>
            <a:miter lim="800000"/>
            <a:headEnd/>
            <a:tailEnd/>
          </a:ln>
          <a:effectLst/>
        </p:spPr>
        <p:txBody>
          <a:bodyPr wrap="none">
            <a:spAutoFit/>
          </a:bodyPr>
          <a:lstStyle/>
          <a:p>
            <a:r>
              <a:rPr lang="el-GR" sz="1200"/>
              <a:t>Πλάτος:</a:t>
            </a:r>
          </a:p>
        </p:txBody>
      </p:sp>
      <p:sp>
        <p:nvSpPr>
          <p:cNvPr id="180238" name="Text Box 14"/>
          <p:cNvSpPr txBox="1">
            <a:spLocks noChangeArrowheads="1"/>
          </p:cNvSpPr>
          <p:nvPr/>
        </p:nvSpPr>
        <p:spPr bwMode="auto">
          <a:xfrm>
            <a:off x="508000" y="6091238"/>
            <a:ext cx="2847975" cy="274637"/>
          </a:xfrm>
          <a:prstGeom prst="rect">
            <a:avLst/>
          </a:prstGeom>
          <a:noFill/>
          <a:ln w="9525">
            <a:noFill/>
            <a:miter lim="800000"/>
            <a:headEnd/>
            <a:tailEnd/>
          </a:ln>
          <a:effectLst/>
        </p:spPr>
        <p:txBody>
          <a:bodyPr wrap="none">
            <a:spAutoFit/>
          </a:bodyPr>
          <a:lstStyle/>
          <a:p>
            <a:r>
              <a:rPr lang="el-GR" sz="1200"/>
              <a:t>Αναλογία και τύπος προσώπου (0.85-0.90):</a:t>
            </a:r>
          </a:p>
        </p:txBody>
      </p:sp>
      <p:sp>
        <p:nvSpPr>
          <p:cNvPr id="180239" name="Text Box 15"/>
          <p:cNvSpPr txBox="1">
            <a:spLocks noChangeArrowheads="1"/>
          </p:cNvSpPr>
          <p:nvPr/>
        </p:nvSpPr>
        <p:spPr bwMode="auto">
          <a:xfrm>
            <a:off x="4354513" y="5559425"/>
            <a:ext cx="1804987" cy="274638"/>
          </a:xfrm>
          <a:prstGeom prst="rect">
            <a:avLst/>
          </a:prstGeom>
          <a:noFill/>
          <a:ln w="9525">
            <a:noFill/>
            <a:miter lim="800000"/>
            <a:headEnd/>
            <a:tailEnd/>
          </a:ln>
          <a:effectLst/>
        </p:spPr>
        <p:txBody>
          <a:bodyPr wrap="none">
            <a:spAutoFit/>
          </a:bodyPr>
          <a:lstStyle/>
          <a:p>
            <a:r>
              <a:rPr lang="el-GR" sz="1200"/>
              <a:t>Γωνία κυρτότητας (13</a:t>
            </a:r>
            <a:r>
              <a:rPr lang="en-US" sz="1200">
                <a:cs typeface="Times New Roman" pitchFamily="18" charset="0"/>
              </a:rPr>
              <a:t>±</a:t>
            </a:r>
            <a:r>
              <a:rPr lang="el-GR" sz="1200">
                <a:cs typeface="Times New Roman" pitchFamily="18" charset="0"/>
              </a:rPr>
              <a:t>5)</a:t>
            </a:r>
            <a:r>
              <a:rPr lang="el-GR" sz="1200"/>
              <a:t>:</a:t>
            </a:r>
          </a:p>
        </p:txBody>
      </p:sp>
      <p:sp>
        <p:nvSpPr>
          <p:cNvPr id="180240" name="Text Box 16"/>
          <p:cNvSpPr txBox="1">
            <a:spLocks noChangeArrowheads="1"/>
          </p:cNvSpPr>
          <p:nvPr/>
        </p:nvSpPr>
        <p:spPr bwMode="auto">
          <a:xfrm>
            <a:off x="4354513" y="5826125"/>
            <a:ext cx="923925" cy="274638"/>
          </a:xfrm>
          <a:prstGeom prst="rect">
            <a:avLst/>
          </a:prstGeom>
          <a:noFill/>
          <a:ln w="9525">
            <a:noFill/>
            <a:miter lim="800000"/>
            <a:headEnd/>
            <a:tailEnd/>
          </a:ln>
          <a:effectLst/>
        </p:spPr>
        <p:txBody>
          <a:bodyPr wrap="none">
            <a:spAutoFit/>
          </a:bodyPr>
          <a:lstStyle/>
          <a:p>
            <a:r>
              <a:rPr lang="el-GR" sz="1200"/>
              <a:t>ΑΝΒ (5±4):</a:t>
            </a:r>
          </a:p>
        </p:txBody>
      </p:sp>
      <p:sp>
        <p:nvSpPr>
          <p:cNvPr id="180241" name="Text Box 17"/>
          <p:cNvSpPr txBox="1">
            <a:spLocks noChangeArrowheads="1"/>
          </p:cNvSpPr>
          <p:nvPr/>
        </p:nvSpPr>
        <p:spPr bwMode="auto">
          <a:xfrm>
            <a:off x="4354513" y="6091238"/>
            <a:ext cx="1863725" cy="274637"/>
          </a:xfrm>
          <a:prstGeom prst="rect">
            <a:avLst/>
          </a:prstGeom>
          <a:noFill/>
          <a:ln w="9525">
            <a:noFill/>
            <a:miter lim="800000"/>
            <a:headEnd/>
            <a:tailEnd/>
          </a:ln>
          <a:effectLst/>
        </p:spPr>
        <p:txBody>
          <a:bodyPr wrap="none">
            <a:spAutoFit/>
          </a:bodyPr>
          <a:lstStyle/>
          <a:p>
            <a:r>
              <a:rPr lang="el-GR" sz="1200"/>
              <a:t>Ρινοχειλική γωνία (110</a:t>
            </a:r>
            <a:r>
              <a:rPr lang="en-US" sz="1200">
                <a:cs typeface="Times New Roman" pitchFamily="18" charset="0"/>
              </a:rPr>
              <a:t>±</a:t>
            </a:r>
            <a:r>
              <a:rPr lang="el-GR" sz="1200">
                <a:cs typeface="Times New Roman" pitchFamily="18" charset="0"/>
              </a:rPr>
              <a:t>8)</a:t>
            </a:r>
            <a:r>
              <a:rPr lang="el-GR" sz="1200"/>
              <a:t>:</a:t>
            </a:r>
          </a:p>
        </p:txBody>
      </p:sp>
      <p:pic>
        <p:nvPicPr>
          <p:cNvPr id="180242" name="Picture 18"/>
          <p:cNvPicPr>
            <a:picLocks noChangeAspect="1" noChangeArrowheads="1"/>
          </p:cNvPicPr>
          <p:nvPr/>
        </p:nvPicPr>
        <p:blipFill>
          <a:blip r:embed="rId5" cstate="screen"/>
          <a:srcRect/>
          <a:stretch>
            <a:fillRect/>
          </a:stretch>
        </p:blipFill>
        <p:spPr bwMode="auto">
          <a:xfrm>
            <a:off x="7351713" y="5564188"/>
            <a:ext cx="1536700" cy="950912"/>
          </a:xfrm>
          <a:prstGeom prst="rect">
            <a:avLst/>
          </a:prstGeom>
          <a:noFill/>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290" name="Picture 2"/>
          <p:cNvPicPr>
            <a:picLocks noChangeAspect="1" noChangeArrowheads="1"/>
          </p:cNvPicPr>
          <p:nvPr/>
        </p:nvPicPr>
        <p:blipFill>
          <a:blip r:embed="rId3" cstate="screen"/>
          <a:srcRect/>
          <a:stretch>
            <a:fillRect/>
          </a:stretch>
        </p:blipFill>
        <p:spPr bwMode="auto">
          <a:xfrm>
            <a:off x="304800" y="739775"/>
            <a:ext cx="4192588" cy="5168900"/>
          </a:xfrm>
          <a:prstGeom prst="rect">
            <a:avLst/>
          </a:prstGeom>
          <a:noFill/>
          <a:ln w="9525">
            <a:solidFill>
              <a:schemeClr val="hlink"/>
            </a:solidFill>
            <a:miter lim="800000"/>
            <a:headEnd/>
            <a:tailEnd/>
          </a:ln>
        </p:spPr>
      </p:pic>
      <p:pic>
        <p:nvPicPr>
          <p:cNvPr id="140295" name="Picture 7"/>
          <p:cNvPicPr>
            <a:picLocks noChangeAspect="1" noChangeArrowheads="1"/>
          </p:cNvPicPr>
          <p:nvPr/>
        </p:nvPicPr>
        <p:blipFill>
          <a:blip r:embed="rId4" cstate="screen"/>
          <a:srcRect/>
          <a:stretch>
            <a:fillRect/>
          </a:stretch>
        </p:blipFill>
        <p:spPr bwMode="auto">
          <a:xfrm>
            <a:off x="4732338" y="739775"/>
            <a:ext cx="4111625" cy="5141913"/>
          </a:xfrm>
          <a:prstGeom prst="rect">
            <a:avLst/>
          </a:prstGeom>
          <a:noFill/>
          <a:ln w="12700">
            <a:solidFill>
              <a:schemeClr val="hlink"/>
            </a:solid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918" name="Group 174"/>
          <p:cNvGrpSpPr>
            <a:grpSpLocks/>
          </p:cNvGrpSpPr>
          <p:nvPr/>
        </p:nvGrpSpPr>
        <p:grpSpPr bwMode="auto">
          <a:xfrm>
            <a:off x="1131888" y="1660525"/>
            <a:ext cx="2760662" cy="3957638"/>
            <a:chOff x="-1316" y="980"/>
            <a:chExt cx="1739" cy="2493"/>
          </a:xfrm>
        </p:grpSpPr>
        <p:sp>
          <p:nvSpPr>
            <p:cNvPr id="31874" name="Freeform 130"/>
            <p:cNvSpPr>
              <a:spLocks/>
            </p:cNvSpPr>
            <p:nvPr/>
          </p:nvSpPr>
          <p:spPr bwMode="auto">
            <a:xfrm flipH="1">
              <a:off x="-635" y="2045"/>
              <a:ext cx="96" cy="542"/>
            </a:xfrm>
            <a:custGeom>
              <a:avLst/>
              <a:gdLst/>
              <a:ahLst/>
              <a:cxnLst>
                <a:cxn ang="0">
                  <a:pos x="44" y="0"/>
                </a:cxn>
                <a:cxn ang="0">
                  <a:pos x="0" y="114"/>
                </a:cxn>
                <a:cxn ang="0">
                  <a:pos x="18" y="234"/>
                </a:cxn>
                <a:cxn ang="0">
                  <a:pos x="70" y="350"/>
                </a:cxn>
                <a:cxn ang="0">
                  <a:pos x="93" y="456"/>
                </a:cxn>
                <a:cxn ang="0">
                  <a:pos x="75" y="513"/>
                </a:cxn>
                <a:cxn ang="0">
                  <a:pos x="16" y="542"/>
                </a:cxn>
              </a:cxnLst>
              <a:rect l="0" t="0" r="r" b="b"/>
              <a:pathLst>
                <a:path w="96" h="542">
                  <a:moveTo>
                    <a:pt x="44" y="0"/>
                  </a:moveTo>
                  <a:cubicBezTo>
                    <a:pt x="26" y="28"/>
                    <a:pt x="0" y="78"/>
                    <a:pt x="0" y="114"/>
                  </a:cubicBezTo>
                  <a:cubicBezTo>
                    <a:pt x="0" y="150"/>
                    <a:pt x="14" y="216"/>
                    <a:pt x="18" y="234"/>
                  </a:cubicBezTo>
                  <a:cubicBezTo>
                    <a:pt x="22" y="252"/>
                    <a:pt x="58" y="326"/>
                    <a:pt x="70" y="350"/>
                  </a:cubicBezTo>
                  <a:cubicBezTo>
                    <a:pt x="82" y="374"/>
                    <a:pt x="90" y="429"/>
                    <a:pt x="93" y="456"/>
                  </a:cubicBezTo>
                  <a:cubicBezTo>
                    <a:pt x="96" y="483"/>
                    <a:pt x="91" y="498"/>
                    <a:pt x="75" y="513"/>
                  </a:cubicBezTo>
                  <a:cubicBezTo>
                    <a:pt x="59" y="528"/>
                    <a:pt x="31" y="535"/>
                    <a:pt x="16" y="542"/>
                  </a:cubicBezTo>
                </a:path>
              </a:pathLst>
            </a:custGeom>
            <a:noFill/>
            <a:ln w="12700" cmpd="sng">
              <a:solidFill>
                <a:schemeClr val="tx1"/>
              </a:solidFill>
              <a:round/>
              <a:headEnd/>
              <a:tailEnd/>
            </a:ln>
            <a:effectLst/>
          </p:spPr>
          <p:txBody>
            <a:bodyPr/>
            <a:lstStyle/>
            <a:p>
              <a:endParaRPr lang="el-GR"/>
            </a:p>
          </p:txBody>
        </p:sp>
        <p:sp>
          <p:nvSpPr>
            <p:cNvPr id="31875" name="Freeform 131"/>
            <p:cNvSpPr>
              <a:spLocks/>
            </p:cNvSpPr>
            <p:nvPr/>
          </p:nvSpPr>
          <p:spPr bwMode="auto">
            <a:xfrm>
              <a:off x="-936" y="2042"/>
              <a:ext cx="316" cy="118"/>
            </a:xfrm>
            <a:custGeom>
              <a:avLst/>
              <a:gdLst/>
              <a:ahLst/>
              <a:cxnLst>
                <a:cxn ang="0">
                  <a:pos x="0" y="87"/>
                </a:cxn>
                <a:cxn ang="0">
                  <a:pos x="108" y="23"/>
                </a:cxn>
                <a:cxn ang="0">
                  <a:pos x="230" y="17"/>
                </a:cxn>
                <a:cxn ang="0">
                  <a:pos x="310" y="81"/>
                </a:cxn>
                <a:cxn ang="0">
                  <a:pos x="198" y="111"/>
                </a:cxn>
                <a:cxn ang="0">
                  <a:pos x="96" y="113"/>
                </a:cxn>
                <a:cxn ang="0">
                  <a:pos x="0" y="87"/>
                </a:cxn>
              </a:cxnLst>
              <a:rect l="0" t="0" r="r" b="b"/>
              <a:pathLst>
                <a:path w="316" h="118">
                  <a:moveTo>
                    <a:pt x="0" y="87"/>
                  </a:moveTo>
                  <a:cubicBezTo>
                    <a:pt x="42" y="55"/>
                    <a:pt x="78" y="35"/>
                    <a:pt x="108" y="23"/>
                  </a:cubicBezTo>
                  <a:cubicBezTo>
                    <a:pt x="138" y="11"/>
                    <a:pt x="194" y="0"/>
                    <a:pt x="230" y="17"/>
                  </a:cubicBezTo>
                  <a:cubicBezTo>
                    <a:pt x="266" y="34"/>
                    <a:pt x="316" y="66"/>
                    <a:pt x="310" y="81"/>
                  </a:cubicBezTo>
                  <a:cubicBezTo>
                    <a:pt x="305" y="97"/>
                    <a:pt x="234" y="106"/>
                    <a:pt x="198" y="111"/>
                  </a:cubicBezTo>
                  <a:cubicBezTo>
                    <a:pt x="156" y="114"/>
                    <a:pt x="131" y="118"/>
                    <a:pt x="96" y="113"/>
                  </a:cubicBezTo>
                  <a:cubicBezTo>
                    <a:pt x="61" y="108"/>
                    <a:pt x="45" y="108"/>
                    <a:pt x="0" y="87"/>
                  </a:cubicBezTo>
                  <a:close/>
                </a:path>
              </a:pathLst>
            </a:custGeom>
            <a:noFill/>
            <a:ln w="12700" cmpd="sng">
              <a:solidFill>
                <a:schemeClr val="tx1"/>
              </a:solidFill>
              <a:round/>
              <a:headEnd/>
              <a:tailEnd/>
            </a:ln>
            <a:effectLst/>
          </p:spPr>
          <p:txBody>
            <a:bodyPr/>
            <a:lstStyle/>
            <a:p>
              <a:endParaRPr lang="el-GR"/>
            </a:p>
          </p:txBody>
        </p:sp>
        <p:sp>
          <p:nvSpPr>
            <p:cNvPr id="31876" name="Freeform 132"/>
            <p:cNvSpPr>
              <a:spLocks/>
            </p:cNvSpPr>
            <p:nvPr/>
          </p:nvSpPr>
          <p:spPr bwMode="auto">
            <a:xfrm>
              <a:off x="-1040" y="1887"/>
              <a:ext cx="426" cy="139"/>
            </a:xfrm>
            <a:custGeom>
              <a:avLst/>
              <a:gdLst/>
              <a:ahLst/>
              <a:cxnLst>
                <a:cxn ang="0">
                  <a:pos x="426" y="114"/>
                </a:cxn>
                <a:cxn ang="0">
                  <a:pos x="258" y="76"/>
                </a:cxn>
                <a:cxn ang="0">
                  <a:pos x="124" y="86"/>
                </a:cxn>
                <a:cxn ang="0">
                  <a:pos x="0" y="130"/>
                </a:cxn>
                <a:cxn ang="0">
                  <a:pos x="82" y="34"/>
                </a:cxn>
                <a:cxn ang="0">
                  <a:pos x="226" y="4"/>
                </a:cxn>
                <a:cxn ang="0">
                  <a:pos x="382" y="34"/>
                </a:cxn>
                <a:cxn ang="0">
                  <a:pos x="426" y="114"/>
                </a:cxn>
              </a:cxnLst>
              <a:rect l="0" t="0" r="r" b="b"/>
              <a:pathLst>
                <a:path w="426" h="139">
                  <a:moveTo>
                    <a:pt x="426" y="114"/>
                  </a:moveTo>
                  <a:cubicBezTo>
                    <a:pt x="370" y="84"/>
                    <a:pt x="306" y="83"/>
                    <a:pt x="258" y="76"/>
                  </a:cubicBezTo>
                  <a:cubicBezTo>
                    <a:pt x="210" y="69"/>
                    <a:pt x="167" y="78"/>
                    <a:pt x="124" y="86"/>
                  </a:cubicBezTo>
                  <a:cubicBezTo>
                    <a:pt x="81" y="94"/>
                    <a:pt x="7" y="139"/>
                    <a:pt x="0" y="130"/>
                  </a:cubicBezTo>
                  <a:cubicBezTo>
                    <a:pt x="0" y="130"/>
                    <a:pt x="44" y="55"/>
                    <a:pt x="82" y="34"/>
                  </a:cubicBezTo>
                  <a:cubicBezTo>
                    <a:pt x="120" y="14"/>
                    <a:pt x="176" y="4"/>
                    <a:pt x="226" y="4"/>
                  </a:cubicBezTo>
                  <a:cubicBezTo>
                    <a:pt x="277" y="0"/>
                    <a:pt x="351" y="15"/>
                    <a:pt x="382" y="34"/>
                  </a:cubicBezTo>
                  <a:cubicBezTo>
                    <a:pt x="413" y="53"/>
                    <a:pt x="422" y="76"/>
                    <a:pt x="426" y="114"/>
                  </a:cubicBezTo>
                  <a:close/>
                </a:path>
              </a:pathLst>
            </a:custGeom>
            <a:noFill/>
            <a:ln w="12700" cmpd="sng">
              <a:solidFill>
                <a:schemeClr val="tx1"/>
              </a:solidFill>
              <a:round/>
              <a:headEnd/>
              <a:tailEnd/>
            </a:ln>
            <a:effectLst/>
          </p:spPr>
          <p:txBody>
            <a:bodyPr/>
            <a:lstStyle/>
            <a:p>
              <a:endParaRPr lang="el-GR"/>
            </a:p>
          </p:txBody>
        </p:sp>
        <p:sp>
          <p:nvSpPr>
            <p:cNvPr id="31877" name="Freeform 133"/>
            <p:cNvSpPr>
              <a:spLocks/>
            </p:cNvSpPr>
            <p:nvPr/>
          </p:nvSpPr>
          <p:spPr bwMode="auto">
            <a:xfrm>
              <a:off x="-613" y="2513"/>
              <a:ext cx="276" cy="70"/>
            </a:xfrm>
            <a:custGeom>
              <a:avLst/>
              <a:gdLst/>
              <a:ahLst/>
              <a:cxnLst>
                <a:cxn ang="0">
                  <a:pos x="24" y="33"/>
                </a:cxn>
                <a:cxn ang="0">
                  <a:pos x="9" y="11"/>
                </a:cxn>
                <a:cxn ang="0">
                  <a:pos x="73" y="18"/>
                </a:cxn>
                <a:cxn ang="0">
                  <a:pos x="119" y="62"/>
                </a:cxn>
                <a:cxn ang="0">
                  <a:pos x="156" y="60"/>
                </a:cxn>
                <a:cxn ang="0">
                  <a:pos x="177" y="28"/>
                </a:cxn>
                <a:cxn ang="0">
                  <a:pos x="235" y="6"/>
                </a:cxn>
                <a:cxn ang="0">
                  <a:pos x="273" y="16"/>
                </a:cxn>
                <a:cxn ang="0">
                  <a:pos x="240" y="33"/>
                </a:cxn>
              </a:cxnLst>
              <a:rect l="0" t="0" r="r" b="b"/>
              <a:pathLst>
                <a:path w="276" h="70">
                  <a:moveTo>
                    <a:pt x="24" y="33"/>
                  </a:moveTo>
                  <a:cubicBezTo>
                    <a:pt x="22" y="29"/>
                    <a:pt x="0" y="22"/>
                    <a:pt x="9" y="11"/>
                  </a:cubicBezTo>
                  <a:cubicBezTo>
                    <a:pt x="18" y="0"/>
                    <a:pt x="54" y="9"/>
                    <a:pt x="73" y="18"/>
                  </a:cubicBezTo>
                  <a:cubicBezTo>
                    <a:pt x="92" y="27"/>
                    <a:pt x="106" y="54"/>
                    <a:pt x="119" y="62"/>
                  </a:cubicBezTo>
                  <a:cubicBezTo>
                    <a:pt x="132" y="70"/>
                    <a:pt x="146" y="66"/>
                    <a:pt x="156" y="60"/>
                  </a:cubicBezTo>
                  <a:cubicBezTo>
                    <a:pt x="166" y="54"/>
                    <a:pt x="163" y="38"/>
                    <a:pt x="177" y="28"/>
                  </a:cubicBezTo>
                  <a:cubicBezTo>
                    <a:pt x="191" y="18"/>
                    <a:pt x="219" y="8"/>
                    <a:pt x="235" y="6"/>
                  </a:cubicBezTo>
                  <a:cubicBezTo>
                    <a:pt x="251" y="4"/>
                    <a:pt x="270" y="11"/>
                    <a:pt x="273" y="16"/>
                  </a:cubicBezTo>
                  <a:cubicBezTo>
                    <a:pt x="276" y="21"/>
                    <a:pt x="247" y="30"/>
                    <a:pt x="240" y="33"/>
                  </a:cubicBezTo>
                </a:path>
              </a:pathLst>
            </a:custGeom>
            <a:noFill/>
            <a:ln w="12700" cmpd="sng">
              <a:solidFill>
                <a:schemeClr val="tx1"/>
              </a:solidFill>
              <a:round/>
              <a:headEnd/>
              <a:tailEnd/>
            </a:ln>
            <a:effectLst/>
          </p:spPr>
          <p:txBody>
            <a:bodyPr/>
            <a:lstStyle/>
            <a:p>
              <a:endParaRPr lang="el-GR"/>
            </a:p>
          </p:txBody>
        </p:sp>
        <p:sp>
          <p:nvSpPr>
            <p:cNvPr id="31878" name="Freeform 134"/>
            <p:cNvSpPr>
              <a:spLocks/>
            </p:cNvSpPr>
            <p:nvPr/>
          </p:nvSpPr>
          <p:spPr bwMode="auto">
            <a:xfrm>
              <a:off x="-727" y="2708"/>
              <a:ext cx="534" cy="188"/>
            </a:xfrm>
            <a:custGeom>
              <a:avLst/>
              <a:gdLst/>
              <a:ahLst/>
              <a:cxnLst>
                <a:cxn ang="0">
                  <a:pos x="0" y="96"/>
                </a:cxn>
                <a:cxn ang="0">
                  <a:pos x="96" y="50"/>
                </a:cxn>
                <a:cxn ang="0">
                  <a:pos x="193" y="5"/>
                </a:cxn>
                <a:cxn ang="0">
                  <a:pos x="262" y="24"/>
                </a:cxn>
                <a:cxn ang="0">
                  <a:pos x="328" y="3"/>
                </a:cxn>
                <a:cxn ang="0">
                  <a:pos x="453" y="53"/>
                </a:cxn>
                <a:cxn ang="0">
                  <a:pos x="534" y="92"/>
                </a:cxn>
                <a:cxn ang="0">
                  <a:pos x="471" y="135"/>
                </a:cxn>
                <a:cxn ang="0">
                  <a:pos x="387" y="173"/>
                </a:cxn>
                <a:cxn ang="0">
                  <a:pos x="265" y="186"/>
                </a:cxn>
                <a:cxn ang="0">
                  <a:pos x="160" y="180"/>
                </a:cxn>
                <a:cxn ang="0">
                  <a:pos x="79" y="140"/>
                </a:cxn>
                <a:cxn ang="0">
                  <a:pos x="0" y="96"/>
                </a:cxn>
              </a:cxnLst>
              <a:rect l="0" t="0" r="r" b="b"/>
              <a:pathLst>
                <a:path w="534" h="188">
                  <a:moveTo>
                    <a:pt x="0" y="96"/>
                  </a:moveTo>
                  <a:cubicBezTo>
                    <a:pt x="48" y="77"/>
                    <a:pt x="96" y="50"/>
                    <a:pt x="96" y="50"/>
                  </a:cubicBezTo>
                  <a:cubicBezTo>
                    <a:pt x="128" y="35"/>
                    <a:pt x="165" y="9"/>
                    <a:pt x="193" y="5"/>
                  </a:cubicBezTo>
                  <a:cubicBezTo>
                    <a:pt x="221" y="1"/>
                    <a:pt x="241" y="23"/>
                    <a:pt x="262" y="24"/>
                  </a:cubicBezTo>
                  <a:cubicBezTo>
                    <a:pt x="283" y="25"/>
                    <a:pt x="303" y="0"/>
                    <a:pt x="328" y="3"/>
                  </a:cubicBezTo>
                  <a:cubicBezTo>
                    <a:pt x="353" y="6"/>
                    <a:pt x="418" y="38"/>
                    <a:pt x="453" y="53"/>
                  </a:cubicBezTo>
                  <a:cubicBezTo>
                    <a:pt x="488" y="68"/>
                    <a:pt x="499" y="72"/>
                    <a:pt x="534" y="92"/>
                  </a:cubicBezTo>
                  <a:cubicBezTo>
                    <a:pt x="502" y="105"/>
                    <a:pt x="492" y="122"/>
                    <a:pt x="471" y="135"/>
                  </a:cubicBezTo>
                  <a:cubicBezTo>
                    <a:pt x="450" y="148"/>
                    <a:pt x="417" y="164"/>
                    <a:pt x="387" y="173"/>
                  </a:cubicBezTo>
                  <a:cubicBezTo>
                    <a:pt x="357" y="182"/>
                    <a:pt x="305" y="184"/>
                    <a:pt x="265" y="186"/>
                  </a:cubicBezTo>
                  <a:cubicBezTo>
                    <a:pt x="225" y="188"/>
                    <a:pt x="196" y="185"/>
                    <a:pt x="160" y="180"/>
                  </a:cubicBezTo>
                  <a:cubicBezTo>
                    <a:pt x="124" y="175"/>
                    <a:pt x="106" y="155"/>
                    <a:pt x="79" y="140"/>
                  </a:cubicBezTo>
                  <a:cubicBezTo>
                    <a:pt x="52" y="125"/>
                    <a:pt x="42" y="116"/>
                    <a:pt x="0" y="96"/>
                  </a:cubicBezTo>
                  <a:close/>
                </a:path>
              </a:pathLst>
            </a:custGeom>
            <a:noFill/>
            <a:ln w="12700" cmpd="sng">
              <a:solidFill>
                <a:schemeClr val="tx1"/>
              </a:solidFill>
              <a:round/>
              <a:headEnd/>
              <a:tailEnd/>
            </a:ln>
            <a:effectLst/>
          </p:spPr>
          <p:txBody>
            <a:bodyPr/>
            <a:lstStyle/>
            <a:p>
              <a:endParaRPr lang="el-GR"/>
            </a:p>
          </p:txBody>
        </p:sp>
        <p:sp>
          <p:nvSpPr>
            <p:cNvPr id="31879" name="Freeform 135"/>
            <p:cNvSpPr>
              <a:spLocks/>
            </p:cNvSpPr>
            <p:nvPr/>
          </p:nvSpPr>
          <p:spPr bwMode="auto">
            <a:xfrm>
              <a:off x="-724" y="2784"/>
              <a:ext cx="528" cy="19"/>
            </a:xfrm>
            <a:custGeom>
              <a:avLst/>
              <a:gdLst/>
              <a:ahLst/>
              <a:cxnLst>
                <a:cxn ang="0">
                  <a:pos x="0" y="19"/>
                </a:cxn>
                <a:cxn ang="0">
                  <a:pos x="148" y="0"/>
                </a:cxn>
                <a:cxn ang="0">
                  <a:pos x="229" y="12"/>
                </a:cxn>
                <a:cxn ang="0">
                  <a:pos x="298" y="13"/>
                </a:cxn>
                <a:cxn ang="0">
                  <a:pos x="370" y="3"/>
                </a:cxn>
                <a:cxn ang="0">
                  <a:pos x="528" y="16"/>
                </a:cxn>
              </a:cxnLst>
              <a:rect l="0" t="0" r="r" b="b"/>
              <a:pathLst>
                <a:path w="528" h="19">
                  <a:moveTo>
                    <a:pt x="0" y="19"/>
                  </a:moveTo>
                  <a:cubicBezTo>
                    <a:pt x="37" y="16"/>
                    <a:pt x="127" y="0"/>
                    <a:pt x="148" y="0"/>
                  </a:cubicBezTo>
                  <a:cubicBezTo>
                    <a:pt x="169" y="0"/>
                    <a:pt x="229" y="12"/>
                    <a:pt x="229" y="12"/>
                  </a:cubicBezTo>
                  <a:cubicBezTo>
                    <a:pt x="229" y="12"/>
                    <a:pt x="275" y="14"/>
                    <a:pt x="298" y="13"/>
                  </a:cubicBezTo>
                  <a:cubicBezTo>
                    <a:pt x="321" y="12"/>
                    <a:pt x="334" y="3"/>
                    <a:pt x="370" y="3"/>
                  </a:cubicBezTo>
                  <a:cubicBezTo>
                    <a:pt x="406" y="3"/>
                    <a:pt x="460" y="15"/>
                    <a:pt x="528" y="16"/>
                  </a:cubicBezTo>
                </a:path>
              </a:pathLst>
            </a:custGeom>
            <a:noFill/>
            <a:ln w="12700" cmpd="sng">
              <a:solidFill>
                <a:schemeClr val="tx1"/>
              </a:solidFill>
              <a:round/>
              <a:headEnd/>
              <a:tailEnd/>
            </a:ln>
            <a:effectLst/>
          </p:spPr>
          <p:txBody>
            <a:bodyPr/>
            <a:lstStyle/>
            <a:p>
              <a:endParaRPr lang="el-GR"/>
            </a:p>
          </p:txBody>
        </p:sp>
        <p:sp>
          <p:nvSpPr>
            <p:cNvPr id="31880" name="Freeform 136"/>
            <p:cNvSpPr>
              <a:spLocks/>
            </p:cNvSpPr>
            <p:nvPr/>
          </p:nvSpPr>
          <p:spPr bwMode="auto">
            <a:xfrm flipH="1">
              <a:off x="-324" y="2040"/>
              <a:ext cx="316" cy="118"/>
            </a:xfrm>
            <a:custGeom>
              <a:avLst/>
              <a:gdLst/>
              <a:ahLst/>
              <a:cxnLst>
                <a:cxn ang="0">
                  <a:pos x="0" y="87"/>
                </a:cxn>
                <a:cxn ang="0">
                  <a:pos x="108" y="23"/>
                </a:cxn>
                <a:cxn ang="0">
                  <a:pos x="230" y="17"/>
                </a:cxn>
                <a:cxn ang="0">
                  <a:pos x="310" y="81"/>
                </a:cxn>
                <a:cxn ang="0">
                  <a:pos x="198" y="111"/>
                </a:cxn>
                <a:cxn ang="0">
                  <a:pos x="96" y="113"/>
                </a:cxn>
                <a:cxn ang="0">
                  <a:pos x="0" y="87"/>
                </a:cxn>
              </a:cxnLst>
              <a:rect l="0" t="0" r="r" b="b"/>
              <a:pathLst>
                <a:path w="316" h="118">
                  <a:moveTo>
                    <a:pt x="0" y="87"/>
                  </a:moveTo>
                  <a:cubicBezTo>
                    <a:pt x="42" y="55"/>
                    <a:pt x="78" y="35"/>
                    <a:pt x="108" y="23"/>
                  </a:cubicBezTo>
                  <a:cubicBezTo>
                    <a:pt x="138" y="11"/>
                    <a:pt x="194" y="0"/>
                    <a:pt x="230" y="17"/>
                  </a:cubicBezTo>
                  <a:cubicBezTo>
                    <a:pt x="266" y="34"/>
                    <a:pt x="316" y="66"/>
                    <a:pt x="310" y="81"/>
                  </a:cubicBezTo>
                  <a:cubicBezTo>
                    <a:pt x="305" y="97"/>
                    <a:pt x="234" y="106"/>
                    <a:pt x="198" y="111"/>
                  </a:cubicBezTo>
                  <a:cubicBezTo>
                    <a:pt x="156" y="114"/>
                    <a:pt x="131" y="118"/>
                    <a:pt x="96" y="113"/>
                  </a:cubicBezTo>
                  <a:cubicBezTo>
                    <a:pt x="61" y="108"/>
                    <a:pt x="45" y="108"/>
                    <a:pt x="0" y="87"/>
                  </a:cubicBezTo>
                  <a:close/>
                </a:path>
              </a:pathLst>
            </a:custGeom>
            <a:noFill/>
            <a:ln w="12700" cmpd="sng">
              <a:solidFill>
                <a:schemeClr val="tx1"/>
              </a:solidFill>
              <a:round/>
              <a:headEnd/>
              <a:tailEnd/>
            </a:ln>
            <a:effectLst/>
          </p:spPr>
          <p:txBody>
            <a:bodyPr/>
            <a:lstStyle/>
            <a:p>
              <a:endParaRPr lang="el-GR"/>
            </a:p>
          </p:txBody>
        </p:sp>
        <p:sp>
          <p:nvSpPr>
            <p:cNvPr id="31881" name="AutoShape 137"/>
            <p:cNvSpPr>
              <a:spLocks noChangeArrowheads="1"/>
            </p:cNvSpPr>
            <p:nvPr/>
          </p:nvSpPr>
          <p:spPr bwMode="auto">
            <a:xfrm flipH="1">
              <a:off x="-230" y="2047"/>
              <a:ext cx="108" cy="108"/>
            </a:xfrm>
            <a:custGeom>
              <a:avLst/>
              <a:gdLst>
                <a:gd name="G0" fmla="+- 7200 0 0"/>
                <a:gd name="G1" fmla="+- 21600 0 7200"/>
                <a:gd name="G2" fmla="+- 21600 0 72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7200" y="10800"/>
                  </a:moveTo>
                  <a:cubicBezTo>
                    <a:pt x="7200" y="12788"/>
                    <a:pt x="8812" y="14400"/>
                    <a:pt x="10800" y="14400"/>
                  </a:cubicBezTo>
                  <a:cubicBezTo>
                    <a:pt x="12788" y="14400"/>
                    <a:pt x="14400" y="12788"/>
                    <a:pt x="14400" y="10800"/>
                  </a:cubicBezTo>
                  <a:cubicBezTo>
                    <a:pt x="14400" y="8812"/>
                    <a:pt x="12788" y="7200"/>
                    <a:pt x="10800" y="7200"/>
                  </a:cubicBezTo>
                  <a:cubicBezTo>
                    <a:pt x="8812" y="7200"/>
                    <a:pt x="7200" y="8812"/>
                    <a:pt x="7200" y="10800"/>
                  </a:cubicBezTo>
                  <a:close/>
                </a:path>
              </a:pathLst>
            </a:custGeom>
            <a:solidFill>
              <a:schemeClr val="tx1"/>
            </a:solidFill>
            <a:ln w="12700">
              <a:solidFill>
                <a:schemeClr val="tx1"/>
              </a:solidFill>
              <a:round/>
              <a:headEnd/>
              <a:tailEnd/>
            </a:ln>
            <a:effectLst/>
          </p:spPr>
          <p:txBody>
            <a:bodyPr wrap="none" anchor="ctr"/>
            <a:lstStyle/>
            <a:p>
              <a:endParaRPr lang="el-GR"/>
            </a:p>
          </p:txBody>
        </p:sp>
        <p:sp>
          <p:nvSpPr>
            <p:cNvPr id="31882" name="Freeform 138"/>
            <p:cNvSpPr>
              <a:spLocks/>
            </p:cNvSpPr>
            <p:nvPr/>
          </p:nvSpPr>
          <p:spPr bwMode="auto">
            <a:xfrm flipH="1">
              <a:off x="-330" y="1885"/>
              <a:ext cx="426" cy="139"/>
            </a:xfrm>
            <a:custGeom>
              <a:avLst/>
              <a:gdLst/>
              <a:ahLst/>
              <a:cxnLst>
                <a:cxn ang="0">
                  <a:pos x="426" y="114"/>
                </a:cxn>
                <a:cxn ang="0">
                  <a:pos x="258" y="76"/>
                </a:cxn>
                <a:cxn ang="0">
                  <a:pos x="124" y="86"/>
                </a:cxn>
                <a:cxn ang="0">
                  <a:pos x="0" y="130"/>
                </a:cxn>
                <a:cxn ang="0">
                  <a:pos x="82" y="34"/>
                </a:cxn>
                <a:cxn ang="0">
                  <a:pos x="226" y="4"/>
                </a:cxn>
                <a:cxn ang="0">
                  <a:pos x="382" y="34"/>
                </a:cxn>
                <a:cxn ang="0">
                  <a:pos x="426" y="114"/>
                </a:cxn>
              </a:cxnLst>
              <a:rect l="0" t="0" r="r" b="b"/>
              <a:pathLst>
                <a:path w="426" h="139">
                  <a:moveTo>
                    <a:pt x="426" y="114"/>
                  </a:moveTo>
                  <a:cubicBezTo>
                    <a:pt x="370" y="84"/>
                    <a:pt x="306" y="83"/>
                    <a:pt x="258" y="76"/>
                  </a:cubicBezTo>
                  <a:cubicBezTo>
                    <a:pt x="210" y="69"/>
                    <a:pt x="167" y="78"/>
                    <a:pt x="124" y="86"/>
                  </a:cubicBezTo>
                  <a:cubicBezTo>
                    <a:pt x="81" y="94"/>
                    <a:pt x="7" y="139"/>
                    <a:pt x="0" y="130"/>
                  </a:cubicBezTo>
                  <a:cubicBezTo>
                    <a:pt x="0" y="130"/>
                    <a:pt x="44" y="55"/>
                    <a:pt x="82" y="34"/>
                  </a:cubicBezTo>
                  <a:cubicBezTo>
                    <a:pt x="120" y="14"/>
                    <a:pt x="176" y="4"/>
                    <a:pt x="226" y="4"/>
                  </a:cubicBezTo>
                  <a:cubicBezTo>
                    <a:pt x="277" y="0"/>
                    <a:pt x="351" y="15"/>
                    <a:pt x="382" y="34"/>
                  </a:cubicBezTo>
                  <a:cubicBezTo>
                    <a:pt x="413" y="53"/>
                    <a:pt x="422" y="76"/>
                    <a:pt x="426" y="114"/>
                  </a:cubicBezTo>
                  <a:close/>
                </a:path>
              </a:pathLst>
            </a:custGeom>
            <a:noFill/>
            <a:ln w="12700" cmpd="sng">
              <a:solidFill>
                <a:schemeClr val="tx1"/>
              </a:solidFill>
              <a:round/>
              <a:headEnd/>
              <a:tailEnd/>
            </a:ln>
            <a:effectLst/>
          </p:spPr>
          <p:txBody>
            <a:bodyPr/>
            <a:lstStyle/>
            <a:p>
              <a:endParaRPr lang="el-GR"/>
            </a:p>
          </p:txBody>
        </p:sp>
        <p:sp>
          <p:nvSpPr>
            <p:cNvPr id="31883" name="Freeform 139"/>
            <p:cNvSpPr>
              <a:spLocks/>
            </p:cNvSpPr>
            <p:nvPr/>
          </p:nvSpPr>
          <p:spPr bwMode="auto">
            <a:xfrm>
              <a:off x="-402" y="2041"/>
              <a:ext cx="96" cy="542"/>
            </a:xfrm>
            <a:custGeom>
              <a:avLst/>
              <a:gdLst/>
              <a:ahLst/>
              <a:cxnLst>
                <a:cxn ang="0">
                  <a:pos x="44" y="0"/>
                </a:cxn>
                <a:cxn ang="0">
                  <a:pos x="0" y="114"/>
                </a:cxn>
                <a:cxn ang="0">
                  <a:pos x="18" y="234"/>
                </a:cxn>
                <a:cxn ang="0">
                  <a:pos x="70" y="350"/>
                </a:cxn>
                <a:cxn ang="0">
                  <a:pos x="93" y="456"/>
                </a:cxn>
                <a:cxn ang="0">
                  <a:pos x="75" y="513"/>
                </a:cxn>
                <a:cxn ang="0">
                  <a:pos x="16" y="542"/>
                </a:cxn>
              </a:cxnLst>
              <a:rect l="0" t="0" r="r" b="b"/>
              <a:pathLst>
                <a:path w="96" h="542">
                  <a:moveTo>
                    <a:pt x="44" y="0"/>
                  </a:moveTo>
                  <a:cubicBezTo>
                    <a:pt x="26" y="28"/>
                    <a:pt x="0" y="78"/>
                    <a:pt x="0" y="114"/>
                  </a:cubicBezTo>
                  <a:cubicBezTo>
                    <a:pt x="0" y="150"/>
                    <a:pt x="14" y="216"/>
                    <a:pt x="18" y="234"/>
                  </a:cubicBezTo>
                  <a:cubicBezTo>
                    <a:pt x="22" y="252"/>
                    <a:pt x="58" y="326"/>
                    <a:pt x="70" y="350"/>
                  </a:cubicBezTo>
                  <a:cubicBezTo>
                    <a:pt x="82" y="374"/>
                    <a:pt x="90" y="429"/>
                    <a:pt x="93" y="456"/>
                  </a:cubicBezTo>
                  <a:cubicBezTo>
                    <a:pt x="96" y="483"/>
                    <a:pt x="91" y="498"/>
                    <a:pt x="75" y="513"/>
                  </a:cubicBezTo>
                  <a:cubicBezTo>
                    <a:pt x="59" y="528"/>
                    <a:pt x="31" y="535"/>
                    <a:pt x="16" y="542"/>
                  </a:cubicBezTo>
                </a:path>
              </a:pathLst>
            </a:custGeom>
            <a:noFill/>
            <a:ln w="12700" cmpd="sng">
              <a:solidFill>
                <a:schemeClr val="tx1"/>
              </a:solidFill>
              <a:round/>
              <a:headEnd/>
              <a:tailEnd/>
            </a:ln>
            <a:effectLst/>
          </p:spPr>
          <p:txBody>
            <a:bodyPr/>
            <a:lstStyle/>
            <a:p>
              <a:endParaRPr lang="el-GR"/>
            </a:p>
          </p:txBody>
        </p:sp>
        <p:sp>
          <p:nvSpPr>
            <p:cNvPr id="31884" name="Freeform 140"/>
            <p:cNvSpPr>
              <a:spLocks/>
            </p:cNvSpPr>
            <p:nvPr/>
          </p:nvSpPr>
          <p:spPr bwMode="auto">
            <a:xfrm>
              <a:off x="-1153" y="1315"/>
              <a:ext cx="679" cy="1917"/>
            </a:xfrm>
            <a:custGeom>
              <a:avLst/>
              <a:gdLst/>
              <a:ahLst/>
              <a:cxnLst>
                <a:cxn ang="0">
                  <a:pos x="659" y="4"/>
                </a:cxn>
                <a:cxn ang="0">
                  <a:pos x="296" y="52"/>
                </a:cxn>
                <a:cxn ang="0">
                  <a:pos x="89" y="319"/>
                </a:cxn>
                <a:cxn ang="0">
                  <a:pos x="26" y="511"/>
                </a:cxn>
                <a:cxn ang="0">
                  <a:pos x="17" y="733"/>
                </a:cxn>
                <a:cxn ang="0">
                  <a:pos x="5" y="919"/>
                </a:cxn>
                <a:cxn ang="0">
                  <a:pos x="17" y="1108"/>
                </a:cxn>
                <a:cxn ang="0">
                  <a:pos x="62" y="1300"/>
                </a:cxn>
                <a:cxn ang="0">
                  <a:pos x="116" y="1531"/>
                </a:cxn>
                <a:cxn ang="0">
                  <a:pos x="230" y="1696"/>
                </a:cxn>
                <a:cxn ang="0">
                  <a:pos x="473" y="1882"/>
                </a:cxn>
                <a:cxn ang="0">
                  <a:pos x="659" y="1909"/>
                </a:cxn>
              </a:cxnLst>
              <a:rect l="0" t="0" r="r" b="b"/>
              <a:pathLst>
                <a:path w="659" h="1917">
                  <a:moveTo>
                    <a:pt x="659" y="4"/>
                  </a:moveTo>
                  <a:cubicBezTo>
                    <a:pt x="598" y="12"/>
                    <a:pt x="391" y="0"/>
                    <a:pt x="296" y="52"/>
                  </a:cubicBezTo>
                  <a:cubicBezTo>
                    <a:pt x="201" y="100"/>
                    <a:pt x="134" y="242"/>
                    <a:pt x="89" y="319"/>
                  </a:cubicBezTo>
                  <a:cubicBezTo>
                    <a:pt x="44" y="396"/>
                    <a:pt x="35" y="442"/>
                    <a:pt x="26" y="511"/>
                  </a:cubicBezTo>
                  <a:cubicBezTo>
                    <a:pt x="17" y="580"/>
                    <a:pt x="22" y="665"/>
                    <a:pt x="17" y="733"/>
                  </a:cubicBezTo>
                  <a:cubicBezTo>
                    <a:pt x="12" y="801"/>
                    <a:pt x="10" y="870"/>
                    <a:pt x="5" y="919"/>
                  </a:cubicBezTo>
                  <a:cubicBezTo>
                    <a:pt x="0" y="968"/>
                    <a:pt x="6" y="1045"/>
                    <a:pt x="17" y="1108"/>
                  </a:cubicBezTo>
                  <a:cubicBezTo>
                    <a:pt x="28" y="1171"/>
                    <a:pt x="43" y="1213"/>
                    <a:pt x="62" y="1300"/>
                  </a:cubicBezTo>
                  <a:cubicBezTo>
                    <a:pt x="79" y="1374"/>
                    <a:pt x="88" y="1465"/>
                    <a:pt x="116" y="1531"/>
                  </a:cubicBezTo>
                  <a:cubicBezTo>
                    <a:pt x="144" y="1597"/>
                    <a:pt x="171" y="1638"/>
                    <a:pt x="230" y="1696"/>
                  </a:cubicBezTo>
                  <a:cubicBezTo>
                    <a:pt x="289" y="1754"/>
                    <a:pt x="397" y="1847"/>
                    <a:pt x="473" y="1882"/>
                  </a:cubicBezTo>
                  <a:cubicBezTo>
                    <a:pt x="549" y="1917"/>
                    <a:pt x="620" y="1904"/>
                    <a:pt x="659" y="1909"/>
                  </a:cubicBezTo>
                </a:path>
              </a:pathLst>
            </a:custGeom>
            <a:noFill/>
            <a:ln w="12700" cmpd="sng">
              <a:solidFill>
                <a:schemeClr val="tx1"/>
              </a:solidFill>
              <a:round/>
              <a:headEnd/>
              <a:tailEnd/>
            </a:ln>
            <a:effectLst/>
          </p:spPr>
          <p:txBody>
            <a:bodyPr/>
            <a:lstStyle/>
            <a:p>
              <a:endParaRPr lang="el-GR"/>
            </a:p>
          </p:txBody>
        </p:sp>
        <p:sp>
          <p:nvSpPr>
            <p:cNvPr id="31885" name="Freeform 141"/>
            <p:cNvSpPr>
              <a:spLocks/>
            </p:cNvSpPr>
            <p:nvPr/>
          </p:nvSpPr>
          <p:spPr bwMode="auto">
            <a:xfrm flipH="1">
              <a:off x="-475" y="1313"/>
              <a:ext cx="736" cy="1917"/>
            </a:xfrm>
            <a:custGeom>
              <a:avLst/>
              <a:gdLst/>
              <a:ahLst/>
              <a:cxnLst>
                <a:cxn ang="0">
                  <a:pos x="659" y="4"/>
                </a:cxn>
                <a:cxn ang="0">
                  <a:pos x="296" y="52"/>
                </a:cxn>
                <a:cxn ang="0">
                  <a:pos x="89" y="319"/>
                </a:cxn>
                <a:cxn ang="0">
                  <a:pos x="26" y="511"/>
                </a:cxn>
                <a:cxn ang="0">
                  <a:pos x="17" y="733"/>
                </a:cxn>
                <a:cxn ang="0">
                  <a:pos x="5" y="919"/>
                </a:cxn>
                <a:cxn ang="0">
                  <a:pos x="17" y="1108"/>
                </a:cxn>
                <a:cxn ang="0">
                  <a:pos x="62" y="1300"/>
                </a:cxn>
                <a:cxn ang="0">
                  <a:pos x="116" y="1531"/>
                </a:cxn>
                <a:cxn ang="0">
                  <a:pos x="230" y="1696"/>
                </a:cxn>
                <a:cxn ang="0">
                  <a:pos x="473" y="1882"/>
                </a:cxn>
                <a:cxn ang="0">
                  <a:pos x="659" y="1909"/>
                </a:cxn>
              </a:cxnLst>
              <a:rect l="0" t="0" r="r" b="b"/>
              <a:pathLst>
                <a:path w="659" h="1917">
                  <a:moveTo>
                    <a:pt x="659" y="4"/>
                  </a:moveTo>
                  <a:cubicBezTo>
                    <a:pt x="598" y="12"/>
                    <a:pt x="391" y="0"/>
                    <a:pt x="296" y="52"/>
                  </a:cubicBezTo>
                  <a:cubicBezTo>
                    <a:pt x="201" y="100"/>
                    <a:pt x="134" y="242"/>
                    <a:pt x="89" y="319"/>
                  </a:cubicBezTo>
                  <a:cubicBezTo>
                    <a:pt x="44" y="396"/>
                    <a:pt x="35" y="442"/>
                    <a:pt x="26" y="511"/>
                  </a:cubicBezTo>
                  <a:cubicBezTo>
                    <a:pt x="17" y="580"/>
                    <a:pt x="22" y="665"/>
                    <a:pt x="17" y="733"/>
                  </a:cubicBezTo>
                  <a:cubicBezTo>
                    <a:pt x="12" y="801"/>
                    <a:pt x="10" y="870"/>
                    <a:pt x="5" y="919"/>
                  </a:cubicBezTo>
                  <a:cubicBezTo>
                    <a:pt x="0" y="968"/>
                    <a:pt x="6" y="1045"/>
                    <a:pt x="17" y="1108"/>
                  </a:cubicBezTo>
                  <a:cubicBezTo>
                    <a:pt x="28" y="1171"/>
                    <a:pt x="43" y="1213"/>
                    <a:pt x="62" y="1300"/>
                  </a:cubicBezTo>
                  <a:cubicBezTo>
                    <a:pt x="79" y="1374"/>
                    <a:pt x="88" y="1465"/>
                    <a:pt x="116" y="1531"/>
                  </a:cubicBezTo>
                  <a:cubicBezTo>
                    <a:pt x="144" y="1597"/>
                    <a:pt x="171" y="1638"/>
                    <a:pt x="230" y="1696"/>
                  </a:cubicBezTo>
                  <a:cubicBezTo>
                    <a:pt x="289" y="1754"/>
                    <a:pt x="397" y="1847"/>
                    <a:pt x="473" y="1882"/>
                  </a:cubicBezTo>
                  <a:cubicBezTo>
                    <a:pt x="549" y="1917"/>
                    <a:pt x="620" y="1904"/>
                    <a:pt x="659" y="1909"/>
                  </a:cubicBezTo>
                </a:path>
              </a:pathLst>
            </a:custGeom>
            <a:noFill/>
            <a:ln w="12700" cmpd="sng">
              <a:solidFill>
                <a:schemeClr val="tx1"/>
              </a:solidFill>
              <a:round/>
              <a:headEnd/>
              <a:tailEnd/>
            </a:ln>
            <a:effectLst/>
          </p:spPr>
          <p:txBody>
            <a:bodyPr/>
            <a:lstStyle/>
            <a:p>
              <a:endParaRPr lang="el-GR"/>
            </a:p>
          </p:txBody>
        </p:sp>
        <p:grpSp>
          <p:nvGrpSpPr>
            <p:cNvPr id="31886" name="Group 142"/>
            <p:cNvGrpSpPr>
              <a:grpSpLocks/>
            </p:cNvGrpSpPr>
            <p:nvPr/>
          </p:nvGrpSpPr>
          <p:grpSpPr bwMode="auto">
            <a:xfrm>
              <a:off x="-1316" y="2057"/>
              <a:ext cx="224" cy="586"/>
              <a:chOff x="3240" y="2226"/>
              <a:chExt cx="224" cy="586"/>
            </a:xfrm>
          </p:grpSpPr>
          <p:sp>
            <p:nvSpPr>
              <p:cNvPr id="31887" name="Freeform 143"/>
              <p:cNvSpPr>
                <a:spLocks/>
              </p:cNvSpPr>
              <p:nvPr/>
            </p:nvSpPr>
            <p:spPr bwMode="auto">
              <a:xfrm>
                <a:off x="3240" y="2226"/>
                <a:ext cx="224" cy="586"/>
              </a:xfrm>
              <a:custGeom>
                <a:avLst/>
                <a:gdLst/>
                <a:ahLst/>
                <a:cxnLst>
                  <a:cxn ang="0">
                    <a:pos x="172" y="122"/>
                  </a:cxn>
                  <a:cxn ang="0">
                    <a:pos x="72" y="2"/>
                  </a:cxn>
                  <a:cxn ang="0">
                    <a:pos x="12" y="46"/>
                  </a:cxn>
                  <a:cxn ang="0">
                    <a:pos x="6" y="162"/>
                  </a:cxn>
                  <a:cxn ang="0">
                    <a:pos x="22" y="272"/>
                  </a:cxn>
                  <a:cxn ang="0">
                    <a:pos x="42" y="396"/>
                  </a:cxn>
                  <a:cxn ang="0">
                    <a:pos x="100" y="514"/>
                  </a:cxn>
                  <a:cxn ang="0">
                    <a:pos x="172" y="584"/>
                  </a:cxn>
                  <a:cxn ang="0">
                    <a:pos x="224" y="558"/>
                  </a:cxn>
                </a:cxnLst>
                <a:rect l="0" t="0" r="r" b="b"/>
                <a:pathLst>
                  <a:path w="224" h="586">
                    <a:moveTo>
                      <a:pt x="172" y="122"/>
                    </a:moveTo>
                    <a:cubicBezTo>
                      <a:pt x="132" y="48"/>
                      <a:pt x="100" y="15"/>
                      <a:pt x="72" y="2"/>
                    </a:cubicBezTo>
                    <a:cubicBezTo>
                      <a:pt x="28" y="0"/>
                      <a:pt x="20" y="26"/>
                      <a:pt x="12" y="46"/>
                    </a:cubicBezTo>
                    <a:cubicBezTo>
                      <a:pt x="4" y="66"/>
                      <a:pt x="0" y="130"/>
                      <a:pt x="6" y="162"/>
                    </a:cubicBezTo>
                    <a:cubicBezTo>
                      <a:pt x="12" y="194"/>
                      <a:pt x="20" y="242"/>
                      <a:pt x="22" y="272"/>
                    </a:cubicBezTo>
                    <a:cubicBezTo>
                      <a:pt x="24" y="302"/>
                      <a:pt x="29" y="356"/>
                      <a:pt x="42" y="396"/>
                    </a:cubicBezTo>
                    <a:cubicBezTo>
                      <a:pt x="55" y="436"/>
                      <a:pt x="78" y="483"/>
                      <a:pt x="100" y="514"/>
                    </a:cubicBezTo>
                    <a:cubicBezTo>
                      <a:pt x="123" y="546"/>
                      <a:pt x="140" y="586"/>
                      <a:pt x="172" y="584"/>
                    </a:cubicBezTo>
                    <a:cubicBezTo>
                      <a:pt x="204" y="582"/>
                      <a:pt x="215" y="565"/>
                      <a:pt x="224" y="558"/>
                    </a:cubicBezTo>
                  </a:path>
                </a:pathLst>
              </a:custGeom>
              <a:noFill/>
              <a:ln w="12700" cmpd="sng">
                <a:solidFill>
                  <a:schemeClr val="tx1"/>
                </a:solidFill>
                <a:round/>
                <a:headEnd/>
                <a:tailEnd/>
              </a:ln>
              <a:effectLst/>
            </p:spPr>
            <p:txBody>
              <a:bodyPr/>
              <a:lstStyle/>
              <a:p>
                <a:endParaRPr lang="el-GR"/>
              </a:p>
            </p:txBody>
          </p:sp>
          <p:sp>
            <p:nvSpPr>
              <p:cNvPr id="31888" name="Freeform 144"/>
              <p:cNvSpPr>
                <a:spLocks/>
              </p:cNvSpPr>
              <p:nvPr/>
            </p:nvSpPr>
            <p:spPr bwMode="auto">
              <a:xfrm>
                <a:off x="3264" y="2300"/>
                <a:ext cx="126" cy="104"/>
              </a:xfrm>
              <a:custGeom>
                <a:avLst/>
                <a:gdLst/>
                <a:ahLst/>
                <a:cxnLst>
                  <a:cxn ang="0">
                    <a:pos x="126" y="100"/>
                  </a:cxn>
                  <a:cxn ang="0">
                    <a:pos x="36" y="8"/>
                  </a:cxn>
                  <a:cxn ang="0">
                    <a:pos x="18" y="104"/>
                  </a:cxn>
                </a:cxnLst>
                <a:rect l="0" t="0" r="r" b="b"/>
                <a:pathLst>
                  <a:path w="126" h="104">
                    <a:moveTo>
                      <a:pt x="126" y="100"/>
                    </a:moveTo>
                    <a:cubicBezTo>
                      <a:pt x="92" y="46"/>
                      <a:pt x="54" y="7"/>
                      <a:pt x="36" y="8"/>
                    </a:cubicBezTo>
                    <a:cubicBezTo>
                      <a:pt x="0" y="0"/>
                      <a:pt x="22" y="84"/>
                      <a:pt x="18" y="104"/>
                    </a:cubicBezTo>
                  </a:path>
                </a:pathLst>
              </a:custGeom>
              <a:noFill/>
              <a:ln w="12700" cmpd="sng">
                <a:solidFill>
                  <a:schemeClr val="tx1"/>
                </a:solidFill>
                <a:round/>
                <a:headEnd/>
                <a:tailEnd/>
              </a:ln>
              <a:effectLst/>
            </p:spPr>
            <p:txBody>
              <a:bodyPr/>
              <a:lstStyle/>
              <a:p>
                <a:endParaRPr lang="el-GR"/>
              </a:p>
            </p:txBody>
          </p:sp>
          <p:sp>
            <p:nvSpPr>
              <p:cNvPr id="31889" name="Freeform 145"/>
              <p:cNvSpPr>
                <a:spLocks/>
              </p:cNvSpPr>
              <p:nvPr/>
            </p:nvSpPr>
            <p:spPr bwMode="auto">
              <a:xfrm>
                <a:off x="3277" y="2326"/>
                <a:ext cx="135" cy="334"/>
              </a:xfrm>
              <a:custGeom>
                <a:avLst/>
                <a:gdLst/>
                <a:ahLst/>
                <a:cxnLst>
                  <a:cxn ang="0">
                    <a:pos x="43" y="0"/>
                  </a:cxn>
                  <a:cxn ang="0">
                    <a:pos x="29" y="68"/>
                  </a:cxn>
                  <a:cxn ang="0">
                    <a:pos x="3" y="160"/>
                  </a:cxn>
                  <a:cxn ang="0">
                    <a:pos x="59" y="282"/>
                  </a:cxn>
                  <a:cxn ang="0">
                    <a:pos x="135" y="334"/>
                  </a:cxn>
                </a:cxnLst>
                <a:rect l="0" t="0" r="r" b="b"/>
                <a:pathLst>
                  <a:path w="135" h="334">
                    <a:moveTo>
                      <a:pt x="43" y="0"/>
                    </a:moveTo>
                    <a:cubicBezTo>
                      <a:pt x="43" y="0"/>
                      <a:pt x="36" y="41"/>
                      <a:pt x="29" y="68"/>
                    </a:cubicBezTo>
                    <a:cubicBezTo>
                      <a:pt x="21" y="95"/>
                      <a:pt x="0" y="123"/>
                      <a:pt x="3" y="160"/>
                    </a:cubicBezTo>
                    <a:cubicBezTo>
                      <a:pt x="6" y="197"/>
                      <a:pt x="41" y="252"/>
                      <a:pt x="59" y="282"/>
                    </a:cubicBezTo>
                    <a:cubicBezTo>
                      <a:pt x="77" y="312"/>
                      <a:pt x="119" y="323"/>
                      <a:pt x="135" y="334"/>
                    </a:cubicBezTo>
                  </a:path>
                </a:pathLst>
              </a:custGeom>
              <a:noFill/>
              <a:ln w="12700" cmpd="sng">
                <a:solidFill>
                  <a:schemeClr val="tx1"/>
                </a:solidFill>
                <a:round/>
                <a:headEnd/>
                <a:tailEnd/>
              </a:ln>
              <a:effectLst/>
            </p:spPr>
            <p:txBody>
              <a:bodyPr/>
              <a:lstStyle/>
              <a:p>
                <a:endParaRPr lang="el-GR"/>
              </a:p>
            </p:txBody>
          </p:sp>
          <p:sp>
            <p:nvSpPr>
              <p:cNvPr id="31890" name="Freeform 146"/>
              <p:cNvSpPr>
                <a:spLocks/>
              </p:cNvSpPr>
              <p:nvPr/>
            </p:nvSpPr>
            <p:spPr bwMode="auto">
              <a:xfrm>
                <a:off x="3308" y="2506"/>
                <a:ext cx="112" cy="84"/>
              </a:xfrm>
              <a:custGeom>
                <a:avLst/>
                <a:gdLst/>
                <a:ahLst/>
                <a:cxnLst>
                  <a:cxn ang="0">
                    <a:pos x="112" y="84"/>
                  </a:cxn>
                  <a:cxn ang="0">
                    <a:pos x="0" y="6"/>
                  </a:cxn>
                </a:cxnLst>
                <a:rect l="0" t="0" r="r" b="b"/>
                <a:pathLst>
                  <a:path w="112" h="84">
                    <a:moveTo>
                      <a:pt x="112" y="84"/>
                    </a:moveTo>
                    <a:cubicBezTo>
                      <a:pt x="76" y="38"/>
                      <a:pt x="34" y="0"/>
                      <a:pt x="0" y="6"/>
                    </a:cubicBezTo>
                  </a:path>
                </a:pathLst>
              </a:custGeom>
              <a:noFill/>
              <a:ln w="12700" cmpd="sng">
                <a:solidFill>
                  <a:schemeClr val="tx1"/>
                </a:solidFill>
                <a:round/>
                <a:headEnd/>
                <a:tailEnd/>
              </a:ln>
              <a:effectLst/>
            </p:spPr>
            <p:txBody>
              <a:bodyPr/>
              <a:lstStyle/>
              <a:p>
                <a:endParaRPr lang="el-GR"/>
              </a:p>
            </p:txBody>
          </p:sp>
        </p:grpSp>
        <p:grpSp>
          <p:nvGrpSpPr>
            <p:cNvPr id="31891" name="Group 147"/>
            <p:cNvGrpSpPr>
              <a:grpSpLocks/>
            </p:cNvGrpSpPr>
            <p:nvPr/>
          </p:nvGrpSpPr>
          <p:grpSpPr bwMode="auto">
            <a:xfrm flipH="1">
              <a:off x="199" y="2068"/>
              <a:ext cx="224" cy="586"/>
              <a:chOff x="3240" y="2226"/>
              <a:chExt cx="224" cy="586"/>
            </a:xfrm>
          </p:grpSpPr>
          <p:sp>
            <p:nvSpPr>
              <p:cNvPr id="31892" name="Freeform 148"/>
              <p:cNvSpPr>
                <a:spLocks/>
              </p:cNvSpPr>
              <p:nvPr/>
            </p:nvSpPr>
            <p:spPr bwMode="auto">
              <a:xfrm>
                <a:off x="3240" y="2226"/>
                <a:ext cx="224" cy="586"/>
              </a:xfrm>
              <a:custGeom>
                <a:avLst/>
                <a:gdLst/>
                <a:ahLst/>
                <a:cxnLst>
                  <a:cxn ang="0">
                    <a:pos x="172" y="122"/>
                  </a:cxn>
                  <a:cxn ang="0">
                    <a:pos x="72" y="2"/>
                  </a:cxn>
                  <a:cxn ang="0">
                    <a:pos x="12" y="46"/>
                  </a:cxn>
                  <a:cxn ang="0">
                    <a:pos x="6" y="162"/>
                  </a:cxn>
                  <a:cxn ang="0">
                    <a:pos x="22" y="272"/>
                  </a:cxn>
                  <a:cxn ang="0">
                    <a:pos x="42" y="396"/>
                  </a:cxn>
                  <a:cxn ang="0">
                    <a:pos x="100" y="514"/>
                  </a:cxn>
                  <a:cxn ang="0">
                    <a:pos x="172" y="584"/>
                  </a:cxn>
                  <a:cxn ang="0">
                    <a:pos x="224" y="558"/>
                  </a:cxn>
                </a:cxnLst>
                <a:rect l="0" t="0" r="r" b="b"/>
                <a:pathLst>
                  <a:path w="224" h="586">
                    <a:moveTo>
                      <a:pt x="172" y="122"/>
                    </a:moveTo>
                    <a:cubicBezTo>
                      <a:pt x="132" y="48"/>
                      <a:pt x="100" y="15"/>
                      <a:pt x="72" y="2"/>
                    </a:cubicBezTo>
                    <a:cubicBezTo>
                      <a:pt x="28" y="0"/>
                      <a:pt x="20" y="26"/>
                      <a:pt x="12" y="46"/>
                    </a:cubicBezTo>
                    <a:cubicBezTo>
                      <a:pt x="4" y="66"/>
                      <a:pt x="0" y="130"/>
                      <a:pt x="6" y="162"/>
                    </a:cubicBezTo>
                    <a:cubicBezTo>
                      <a:pt x="12" y="194"/>
                      <a:pt x="20" y="242"/>
                      <a:pt x="22" y="272"/>
                    </a:cubicBezTo>
                    <a:cubicBezTo>
                      <a:pt x="24" y="302"/>
                      <a:pt x="29" y="356"/>
                      <a:pt x="42" y="396"/>
                    </a:cubicBezTo>
                    <a:cubicBezTo>
                      <a:pt x="55" y="436"/>
                      <a:pt x="78" y="483"/>
                      <a:pt x="100" y="514"/>
                    </a:cubicBezTo>
                    <a:cubicBezTo>
                      <a:pt x="123" y="546"/>
                      <a:pt x="140" y="586"/>
                      <a:pt x="172" y="584"/>
                    </a:cubicBezTo>
                    <a:cubicBezTo>
                      <a:pt x="204" y="582"/>
                      <a:pt x="215" y="565"/>
                      <a:pt x="224" y="558"/>
                    </a:cubicBezTo>
                  </a:path>
                </a:pathLst>
              </a:custGeom>
              <a:noFill/>
              <a:ln w="12700" cmpd="sng">
                <a:solidFill>
                  <a:schemeClr val="tx1"/>
                </a:solidFill>
                <a:round/>
                <a:headEnd/>
                <a:tailEnd/>
              </a:ln>
              <a:effectLst/>
            </p:spPr>
            <p:txBody>
              <a:bodyPr/>
              <a:lstStyle/>
              <a:p>
                <a:endParaRPr lang="el-GR"/>
              </a:p>
            </p:txBody>
          </p:sp>
          <p:sp>
            <p:nvSpPr>
              <p:cNvPr id="31893" name="Freeform 149"/>
              <p:cNvSpPr>
                <a:spLocks/>
              </p:cNvSpPr>
              <p:nvPr/>
            </p:nvSpPr>
            <p:spPr bwMode="auto">
              <a:xfrm>
                <a:off x="3264" y="2300"/>
                <a:ext cx="126" cy="104"/>
              </a:xfrm>
              <a:custGeom>
                <a:avLst/>
                <a:gdLst/>
                <a:ahLst/>
                <a:cxnLst>
                  <a:cxn ang="0">
                    <a:pos x="126" y="100"/>
                  </a:cxn>
                  <a:cxn ang="0">
                    <a:pos x="36" y="8"/>
                  </a:cxn>
                  <a:cxn ang="0">
                    <a:pos x="18" y="104"/>
                  </a:cxn>
                </a:cxnLst>
                <a:rect l="0" t="0" r="r" b="b"/>
                <a:pathLst>
                  <a:path w="126" h="104">
                    <a:moveTo>
                      <a:pt x="126" y="100"/>
                    </a:moveTo>
                    <a:cubicBezTo>
                      <a:pt x="92" y="46"/>
                      <a:pt x="54" y="7"/>
                      <a:pt x="36" y="8"/>
                    </a:cubicBezTo>
                    <a:cubicBezTo>
                      <a:pt x="0" y="0"/>
                      <a:pt x="22" y="84"/>
                      <a:pt x="18" y="104"/>
                    </a:cubicBezTo>
                  </a:path>
                </a:pathLst>
              </a:custGeom>
              <a:noFill/>
              <a:ln w="12700" cmpd="sng">
                <a:solidFill>
                  <a:schemeClr val="tx1"/>
                </a:solidFill>
                <a:round/>
                <a:headEnd/>
                <a:tailEnd/>
              </a:ln>
              <a:effectLst/>
            </p:spPr>
            <p:txBody>
              <a:bodyPr/>
              <a:lstStyle/>
              <a:p>
                <a:endParaRPr lang="el-GR"/>
              </a:p>
            </p:txBody>
          </p:sp>
          <p:sp>
            <p:nvSpPr>
              <p:cNvPr id="31894" name="Freeform 150"/>
              <p:cNvSpPr>
                <a:spLocks/>
              </p:cNvSpPr>
              <p:nvPr/>
            </p:nvSpPr>
            <p:spPr bwMode="auto">
              <a:xfrm>
                <a:off x="3277" y="2326"/>
                <a:ext cx="135" cy="334"/>
              </a:xfrm>
              <a:custGeom>
                <a:avLst/>
                <a:gdLst/>
                <a:ahLst/>
                <a:cxnLst>
                  <a:cxn ang="0">
                    <a:pos x="43" y="0"/>
                  </a:cxn>
                  <a:cxn ang="0">
                    <a:pos x="29" y="68"/>
                  </a:cxn>
                  <a:cxn ang="0">
                    <a:pos x="3" y="160"/>
                  </a:cxn>
                  <a:cxn ang="0">
                    <a:pos x="59" y="282"/>
                  </a:cxn>
                  <a:cxn ang="0">
                    <a:pos x="135" y="334"/>
                  </a:cxn>
                </a:cxnLst>
                <a:rect l="0" t="0" r="r" b="b"/>
                <a:pathLst>
                  <a:path w="135" h="334">
                    <a:moveTo>
                      <a:pt x="43" y="0"/>
                    </a:moveTo>
                    <a:cubicBezTo>
                      <a:pt x="43" y="0"/>
                      <a:pt x="36" y="41"/>
                      <a:pt x="29" y="68"/>
                    </a:cubicBezTo>
                    <a:cubicBezTo>
                      <a:pt x="21" y="95"/>
                      <a:pt x="0" y="123"/>
                      <a:pt x="3" y="160"/>
                    </a:cubicBezTo>
                    <a:cubicBezTo>
                      <a:pt x="6" y="197"/>
                      <a:pt x="41" y="252"/>
                      <a:pt x="59" y="282"/>
                    </a:cubicBezTo>
                    <a:cubicBezTo>
                      <a:pt x="77" y="312"/>
                      <a:pt x="119" y="323"/>
                      <a:pt x="135" y="334"/>
                    </a:cubicBezTo>
                  </a:path>
                </a:pathLst>
              </a:custGeom>
              <a:noFill/>
              <a:ln w="12700" cmpd="sng">
                <a:solidFill>
                  <a:schemeClr val="tx1"/>
                </a:solidFill>
                <a:round/>
                <a:headEnd/>
                <a:tailEnd/>
              </a:ln>
              <a:effectLst/>
            </p:spPr>
            <p:txBody>
              <a:bodyPr/>
              <a:lstStyle/>
              <a:p>
                <a:endParaRPr lang="el-GR"/>
              </a:p>
            </p:txBody>
          </p:sp>
          <p:sp>
            <p:nvSpPr>
              <p:cNvPr id="31895" name="Freeform 151"/>
              <p:cNvSpPr>
                <a:spLocks/>
              </p:cNvSpPr>
              <p:nvPr/>
            </p:nvSpPr>
            <p:spPr bwMode="auto">
              <a:xfrm>
                <a:off x="3308" y="2506"/>
                <a:ext cx="112" cy="84"/>
              </a:xfrm>
              <a:custGeom>
                <a:avLst/>
                <a:gdLst/>
                <a:ahLst/>
                <a:cxnLst>
                  <a:cxn ang="0">
                    <a:pos x="112" y="84"/>
                  </a:cxn>
                  <a:cxn ang="0">
                    <a:pos x="0" y="6"/>
                  </a:cxn>
                </a:cxnLst>
                <a:rect l="0" t="0" r="r" b="b"/>
                <a:pathLst>
                  <a:path w="112" h="84">
                    <a:moveTo>
                      <a:pt x="112" y="84"/>
                    </a:moveTo>
                    <a:cubicBezTo>
                      <a:pt x="76" y="38"/>
                      <a:pt x="34" y="0"/>
                      <a:pt x="0" y="6"/>
                    </a:cubicBezTo>
                  </a:path>
                </a:pathLst>
              </a:custGeom>
              <a:noFill/>
              <a:ln w="12700" cmpd="sng">
                <a:solidFill>
                  <a:schemeClr val="tx1"/>
                </a:solidFill>
                <a:round/>
                <a:headEnd/>
                <a:tailEnd/>
              </a:ln>
              <a:effectLst/>
            </p:spPr>
            <p:txBody>
              <a:bodyPr/>
              <a:lstStyle/>
              <a:p>
                <a:endParaRPr lang="el-GR"/>
              </a:p>
            </p:txBody>
          </p:sp>
        </p:grpSp>
        <p:sp>
          <p:nvSpPr>
            <p:cNvPr id="31896" name="Freeform 152"/>
            <p:cNvSpPr>
              <a:spLocks/>
            </p:cNvSpPr>
            <p:nvPr/>
          </p:nvSpPr>
          <p:spPr bwMode="auto">
            <a:xfrm>
              <a:off x="-1047" y="2963"/>
              <a:ext cx="111" cy="510"/>
            </a:xfrm>
            <a:custGeom>
              <a:avLst/>
              <a:gdLst/>
              <a:ahLst/>
              <a:cxnLst>
                <a:cxn ang="0">
                  <a:pos x="85" y="0"/>
                </a:cxn>
                <a:cxn ang="0">
                  <a:pos x="0" y="510"/>
                </a:cxn>
              </a:cxnLst>
              <a:rect l="0" t="0" r="r" b="b"/>
              <a:pathLst>
                <a:path w="111" h="510">
                  <a:moveTo>
                    <a:pt x="85" y="0"/>
                  </a:moveTo>
                  <a:cubicBezTo>
                    <a:pt x="95" y="110"/>
                    <a:pt x="111" y="405"/>
                    <a:pt x="0" y="510"/>
                  </a:cubicBezTo>
                </a:path>
              </a:pathLst>
            </a:custGeom>
            <a:noFill/>
            <a:ln w="12700" cmpd="sng">
              <a:solidFill>
                <a:schemeClr val="tx1"/>
              </a:solidFill>
              <a:round/>
              <a:headEnd/>
              <a:tailEnd/>
            </a:ln>
            <a:effectLst/>
          </p:spPr>
          <p:txBody>
            <a:bodyPr/>
            <a:lstStyle/>
            <a:p>
              <a:endParaRPr lang="el-GR"/>
            </a:p>
          </p:txBody>
        </p:sp>
        <p:sp>
          <p:nvSpPr>
            <p:cNvPr id="31897" name="Freeform 153"/>
            <p:cNvSpPr>
              <a:spLocks/>
            </p:cNvSpPr>
            <p:nvPr/>
          </p:nvSpPr>
          <p:spPr bwMode="auto">
            <a:xfrm>
              <a:off x="20" y="2967"/>
              <a:ext cx="52" cy="504"/>
            </a:xfrm>
            <a:custGeom>
              <a:avLst/>
              <a:gdLst/>
              <a:ahLst/>
              <a:cxnLst>
                <a:cxn ang="0">
                  <a:pos x="27" y="0"/>
                </a:cxn>
                <a:cxn ang="0">
                  <a:pos x="52" y="464"/>
                </a:cxn>
              </a:cxnLst>
              <a:rect l="0" t="0" r="r" b="b"/>
              <a:pathLst>
                <a:path w="52" h="464">
                  <a:moveTo>
                    <a:pt x="27" y="0"/>
                  </a:moveTo>
                  <a:cubicBezTo>
                    <a:pt x="6" y="196"/>
                    <a:pt x="0" y="373"/>
                    <a:pt x="52" y="464"/>
                  </a:cubicBezTo>
                </a:path>
              </a:pathLst>
            </a:custGeom>
            <a:noFill/>
            <a:ln w="12700" cmpd="sng">
              <a:solidFill>
                <a:schemeClr val="tx1"/>
              </a:solidFill>
              <a:round/>
              <a:headEnd/>
              <a:tailEnd/>
            </a:ln>
            <a:effectLst/>
          </p:spPr>
          <p:txBody>
            <a:bodyPr/>
            <a:lstStyle/>
            <a:p>
              <a:endParaRPr lang="el-GR"/>
            </a:p>
          </p:txBody>
        </p:sp>
        <p:sp>
          <p:nvSpPr>
            <p:cNvPr id="31898" name="AutoShape 154"/>
            <p:cNvSpPr>
              <a:spLocks noChangeArrowheads="1"/>
            </p:cNvSpPr>
            <p:nvPr/>
          </p:nvSpPr>
          <p:spPr bwMode="auto">
            <a:xfrm flipH="1">
              <a:off x="-826" y="2049"/>
              <a:ext cx="108" cy="108"/>
            </a:xfrm>
            <a:custGeom>
              <a:avLst/>
              <a:gdLst>
                <a:gd name="G0" fmla="+- 7200 0 0"/>
                <a:gd name="G1" fmla="+- 21600 0 7200"/>
                <a:gd name="G2" fmla="+- 21600 0 72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7200" y="10800"/>
                  </a:moveTo>
                  <a:cubicBezTo>
                    <a:pt x="7200" y="12788"/>
                    <a:pt x="8812" y="14400"/>
                    <a:pt x="10800" y="14400"/>
                  </a:cubicBezTo>
                  <a:cubicBezTo>
                    <a:pt x="12788" y="14400"/>
                    <a:pt x="14400" y="12788"/>
                    <a:pt x="14400" y="10800"/>
                  </a:cubicBezTo>
                  <a:cubicBezTo>
                    <a:pt x="14400" y="8812"/>
                    <a:pt x="12788" y="7200"/>
                    <a:pt x="10800" y="7200"/>
                  </a:cubicBezTo>
                  <a:cubicBezTo>
                    <a:pt x="8812" y="7200"/>
                    <a:pt x="7200" y="8812"/>
                    <a:pt x="7200" y="10800"/>
                  </a:cubicBezTo>
                  <a:close/>
                </a:path>
              </a:pathLst>
            </a:custGeom>
            <a:solidFill>
              <a:schemeClr val="tx1"/>
            </a:solidFill>
            <a:ln w="12700">
              <a:solidFill>
                <a:schemeClr val="tx1"/>
              </a:solidFill>
              <a:round/>
              <a:headEnd/>
              <a:tailEnd/>
            </a:ln>
            <a:effectLst/>
          </p:spPr>
          <p:txBody>
            <a:bodyPr wrap="none" anchor="ctr"/>
            <a:lstStyle/>
            <a:p>
              <a:endParaRPr lang="el-GR"/>
            </a:p>
          </p:txBody>
        </p:sp>
        <p:sp>
          <p:nvSpPr>
            <p:cNvPr id="31899" name="Freeform 155"/>
            <p:cNvSpPr>
              <a:spLocks/>
            </p:cNvSpPr>
            <p:nvPr/>
          </p:nvSpPr>
          <p:spPr bwMode="auto">
            <a:xfrm>
              <a:off x="-1293" y="980"/>
              <a:ext cx="1695" cy="1103"/>
            </a:xfrm>
            <a:custGeom>
              <a:avLst/>
              <a:gdLst/>
              <a:ahLst/>
              <a:cxnLst>
                <a:cxn ang="0">
                  <a:pos x="69" y="1090"/>
                </a:cxn>
                <a:cxn ang="0">
                  <a:pos x="36" y="658"/>
                </a:cxn>
                <a:cxn ang="0">
                  <a:pos x="288" y="172"/>
                </a:cxn>
                <a:cxn ang="0">
                  <a:pos x="824" y="5"/>
                </a:cxn>
                <a:cxn ang="0">
                  <a:pos x="1387" y="139"/>
                </a:cxn>
                <a:cxn ang="0">
                  <a:pos x="1686" y="645"/>
                </a:cxn>
                <a:cxn ang="0">
                  <a:pos x="1616" y="1103"/>
                </a:cxn>
              </a:cxnLst>
              <a:rect l="0" t="0" r="r" b="b"/>
              <a:pathLst>
                <a:path w="1695" h="1103">
                  <a:moveTo>
                    <a:pt x="69" y="1090"/>
                  </a:moveTo>
                  <a:cubicBezTo>
                    <a:pt x="69" y="1090"/>
                    <a:pt x="0" y="811"/>
                    <a:pt x="36" y="658"/>
                  </a:cubicBezTo>
                  <a:cubicBezTo>
                    <a:pt x="50" y="501"/>
                    <a:pt x="157" y="281"/>
                    <a:pt x="288" y="172"/>
                  </a:cubicBezTo>
                  <a:cubicBezTo>
                    <a:pt x="419" y="63"/>
                    <a:pt x="641" y="10"/>
                    <a:pt x="824" y="5"/>
                  </a:cubicBezTo>
                  <a:cubicBezTo>
                    <a:pt x="1007" y="0"/>
                    <a:pt x="1243" y="32"/>
                    <a:pt x="1387" y="139"/>
                  </a:cubicBezTo>
                  <a:cubicBezTo>
                    <a:pt x="1531" y="246"/>
                    <a:pt x="1677" y="481"/>
                    <a:pt x="1686" y="645"/>
                  </a:cubicBezTo>
                  <a:cubicBezTo>
                    <a:pt x="1695" y="809"/>
                    <a:pt x="1630" y="1008"/>
                    <a:pt x="1616" y="1103"/>
                  </a:cubicBezTo>
                </a:path>
              </a:pathLst>
            </a:custGeom>
            <a:noFill/>
            <a:ln w="12700" cmpd="sng">
              <a:solidFill>
                <a:schemeClr val="tx1"/>
              </a:solidFill>
              <a:round/>
              <a:headEnd/>
              <a:tailEnd/>
            </a:ln>
            <a:effectLst/>
          </p:spPr>
          <p:txBody>
            <a:bodyPr/>
            <a:lstStyle/>
            <a:p>
              <a:endParaRPr lang="el-GR"/>
            </a:p>
          </p:txBody>
        </p:sp>
        <p:sp>
          <p:nvSpPr>
            <p:cNvPr id="31900" name="Freeform 156"/>
            <p:cNvSpPr>
              <a:spLocks/>
            </p:cNvSpPr>
            <p:nvPr/>
          </p:nvSpPr>
          <p:spPr bwMode="auto">
            <a:xfrm>
              <a:off x="-632" y="3003"/>
              <a:ext cx="310" cy="46"/>
            </a:xfrm>
            <a:custGeom>
              <a:avLst/>
              <a:gdLst/>
              <a:ahLst/>
              <a:cxnLst>
                <a:cxn ang="0">
                  <a:pos x="0" y="39"/>
                </a:cxn>
                <a:cxn ang="0">
                  <a:pos x="160" y="0"/>
                </a:cxn>
                <a:cxn ang="0">
                  <a:pos x="310" y="46"/>
                </a:cxn>
              </a:cxnLst>
              <a:rect l="0" t="0" r="r" b="b"/>
              <a:pathLst>
                <a:path w="310" h="46">
                  <a:moveTo>
                    <a:pt x="0" y="39"/>
                  </a:moveTo>
                  <a:cubicBezTo>
                    <a:pt x="27" y="33"/>
                    <a:pt x="82" y="0"/>
                    <a:pt x="160" y="0"/>
                  </a:cubicBezTo>
                  <a:cubicBezTo>
                    <a:pt x="238" y="0"/>
                    <a:pt x="279" y="37"/>
                    <a:pt x="310" y="46"/>
                  </a:cubicBezTo>
                </a:path>
              </a:pathLst>
            </a:custGeom>
            <a:noFill/>
            <a:ln w="12700" cmpd="sng">
              <a:solidFill>
                <a:schemeClr val="tx1"/>
              </a:solidFill>
              <a:round/>
              <a:headEnd/>
              <a:tailEnd/>
            </a:ln>
            <a:effectLst/>
          </p:spPr>
          <p:txBody>
            <a:bodyPr/>
            <a:lstStyle/>
            <a:p>
              <a:endParaRPr lang="el-GR"/>
            </a:p>
          </p:txBody>
        </p:sp>
      </p:grpSp>
      <p:sp>
        <p:nvSpPr>
          <p:cNvPr id="31773" name="Line 29"/>
          <p:cNvSpPr>
            <a:spLocks noChangeShapeType="1"/>
          </p:cNvSpPr>
          <p:nvPr/>
        </p:nvSpPr>
        <p:spPr bwMode="auto">
          <a:xfrm>
            <a:off x="2479675" y="1441450"/>
            <a:ext cx="0" cy="3979863"/>
          </a:xfrm>
          <a:prstGeom prst="line">
            <a:avLst/>
          </a:prstGeom>
          <a:noFill/>
          <a:ln w="9525">
            <a:solidFill>
              <a:schemeClr val="tx1"/>
            </a:solidFill>
            <a:round/>
            <a:headEnd/>
            <a:tailEnd/>
          </a:ln>
          <a:effectLst/>
        </p:spPr>
        <p:txBody>
          <a:bodyPr/>
          <a:lstStyle/>
          <a:p>
            <a:endParaRPr lang="el-GR"/>
          </a:p>
        </p:txBody>
      </p:sp>
      <p:sp>
        <p:nvSpPr>
          <p:cNvPr id="31789" name="Line 45"/>
          <p:cNvSpPr>
            <a:spLocks noChangeShapeType="1"/>
          </p:cNvSpPr>
          <p:nvPr/>
        </p:nvSpPr>
        <p:spPr bwMode="auto">
          <a:xfrm rot="-5400000">
            <a:off x="2495551" y="1789112"/>
            <a:ext cx="0" cy="3305175"/>
          </a:xfrm>
          <a:prstGeom prst="line">
            <a:avLst/>
          </a:prstGeom>
          <a:noFill/>
          <a:ln w="9525">
            <a:solidFill>
              <a:schemeClr val="tx1"/>
            </a:solidFill>
            <a:round/>
            <a:headEnd/>
            <a:tailEnd/>
          </a:ln>
          <a:effectLst/>
        </p:spPr>
        <p:txBody>
          <a:bodyPr/>
          <a:lstStyle/>
          <a:p>
            <a:endParaRPr lang="el-GR"/>
          </a:p>
        </p:txBody>
      </p:sp>
      <p:sp>
        <p:nvSpPr>
          <p:cNvPr id="31792" name="Oval 48"/>
          <p:cNvSpPr>
            <a:spLocks noChangeArrowheads="1"/>
          </p:cNvSpPr>
          <p:nvPr/>
        </p:nvSpPr>
        <p:spPr bwMode="auto">
          <a:xfrm>
            <a:off x="2446338" y="5186363"/>
            <a:ext cx="69850" cy="69850"/>
          </a:xfrm>
          <a:prstGeom prst="ellipse">
            <a:avLst/>
          </a:prstGeom>
          <a:solidFill>
            <a:schemeClr val="accent1"/>
          </a:solidFill>
          <a:ln w="9525">
            <a:solidFill>
              <a:schemeClr val="tx1"/>
            </a:solidFill>
            <a:round/>
            <a:headEnd/>
            <a:tailEnd/>
          </a:ln>
          <a:effectLst/>
        </p:spPr>
        <p:txBody>
          <a:bodyPr wrap="none" anchor="ctr"/>
          <a:lstStyle/>
          <a:p>
            <a:endParaRPr lang="el-GR"/>
          </a:p>
        </p:txBody>
      </p:sp>
      <p:sp>
        <p:nvSpPr>
          <p:cNvPr id="31749" name="Oval 5"/>
          <p:cNvSpPr>
            <a:spLocks noChangeArrowheads="1"/>
          </p:cNvSpPr>
          <p:nvPr/>
        </p:nvSpPr>
        <p:spPr bwMode="auto">
          <a:xfrm>
            <a:off x="2198688" y="3432175"/>
            <a:ext cx="69850" cy="69850"/>
          </a:xfrm>
          <a:prstGeom prst="ellipse">
            <a:avLst/>
          </a:prstGeom>
          <a:solidFill>
            <a:schemeClr val="accent1"/>
          </a:solidFill>
          <a:ln w="9525">
            <a:solidFill>
              <a:schemeClr val="tx1"/>
            </a:solidFill>
            <a:round/>
            <a:headEnd/>
            <a:tailEnd/>
          </a:ln>
          <a:effectLst/>
        </p:spPr>
        <p:txBody>
          <a:bodyPr wrap="none" anchor="ctr"/>
          <a:lstStyle/>
          <a:p>
            <a:endParaRPr lang="el-GR"/>
          </a:p>
        </p:txBody>
      </p:sp>
      <p:sp>
        <p:nvSpPr>
          <p:cNvPr id="31750" name="Oval 6"/>
          <p:cNvSpPr>
            <a:spLocks noChangeArrowheads="1"/>
          </p:cNvSpPr>
          <p:nvPr/>
        </p:nvSpPr>
        <p:spPr bwMode="auto">
          <a:xfrm>
            <a:off x="2444750" y="3251200"/>
            <a:ext cx="69850" cy="69850"/>
          </a:xfrm>
          <a:prstGeom prst="ellipse">
            <a:avLst/>
          </a:prstGeom>
          <a:solidFill>
            <a:schemeClr val="accent1"/>
          </a:solidFill>
          <a:ln w="9525">
            <a:solidFill>
              <a:schemeClr val="tx1"/>
            </a:solidFill>
            <a:round/>
            <a:headEnd/>
            <a:tailEnd/>
          </a:ln>
          <a:effectLst/>
        </p:spPr>
        <p:txBody>
          <a:bodyPr wrap="none" anchor="ctr"/>
          <a:lstStyle/>
          <a:p>
            <a:endParaRPr lang="el-GR"/>
          </a:p>
        </p:txBody>
      </p:sp>
      <p:sp>
        <p:nvSpPr>
          <p:cNvPr id="31751" name="Oval 7"/>
          <p:cNvSpPr>
            <a:spLocks noChangeArrowheads="1"/>
          </p:cNvSpPr>
          <p:nvPr/>
        </p:nvSpPr>
        <p:spPr bwMode="auto">
          <a:xfrm>
            <a:off x="2446338" y="3408363"/>
            <a:ext cx="69850" cy="69850"/>
          </a:xfrm>
          <a:prstGeom prst="ellipse">
            <a:avLst/>
          </a:prstGeom>
          <a:solidFill>
            <a:schemeClr val="accent1"/>
          </a:solidFill>
          <a:ln w="9525">
            <a:solidFill>
              <a:schemeClr val="tx1"/>
            </a:solidFill>
            <a:round/>
            <a:headEnd/>
            <a:tailEnd/>
          </a:ln>
          <a:effectLst/>
        </p:spPr>
        <p:txBody>
          <a:bodyPr wrap="none" anchor="ctr"/>
          <a:lstStyle/>
          <a:p>
            <a:endParaRPr lang="el-GR"/>
          </a:p>
        </p:txBody>
      </p:sp>
      <p:sp>
        <p:nvSpPr>
          <p:cNvPr id="31752" name="Oval 8"/>
          <p:cNvSpPr>
            <a:spLocks noChangeArrowheads="1"/>
          </p:cNvSpPr>
          <p:nvPr/>
        </p:nvSpPr>
        <p:spPr bwMode="auto">
          <a:xfrm>
            <a:off x="2047875" y="4518025"/>
            <a:ext cx="69850" cy="69850"/>
          </a:xfrm>
          <a:prstGeom prst="ellipse">
            <a:avLst/>
          </a:prstGeom>
          <a:solidFill>
            <a:schemeClr val="accent1"/>
          </a:solidFill>
          <a:ln w="9525">
            <a:solidFill>
              <a:schemeClr val="tx1"/>
            </a:solidFill>
            <a:round/>
            <a:headEnd/>
            <a:tailEnd/>
          </a:ln>
          <a:effectLst/>
        </p:spPr>
        <p:txBody>
          <a:bodyPr wrap="none" anchor="ctr"/>
          <a:lstStyle/>
          <a:p>
            <a:endParaRPr lang="el-GR"/>
          </a:p>
        </p:txBody>
      </p:sp>
      <p:sp>
        <p:nvSpPr>
          <p:cNvPr id="31753" name="Oval 9"/>
          <p:cNvSpPr>
            <a:spLocks noChangeArrowheads="1"/>
          </p:cNvSpPr>
          <p:nvPr/>
        </p:nvSpPr>
        <p:spPr bwMode="auto">
          <a:xfrm>
            <a:off x="2447925" y="4513263"/>
            <a:ext cx="69850" cy="69850"/>
          </a:xfrm>
          <a:prstGeom prst="ellipse">
            <a:avLst/>
          </a:prstGeom>
          <a:solidFill>
            <a:schemeClr val="accent1"/>
          </a:solidFill>
          <a:ln w="9525">
            <a:solidFill>
              <a:schemeClr val="tx1"/>
            </a:solidFill>
            <a:round/>
            <a:headEnd/>
            <a:tailEnd/>
          </a:ln>
          <a:effectLst/>
        </p:spPr>
        <p:txBody>
          <a:bodyPr wrap="none" anchor="ctr"/>
          <a:lstStyle/>
          <a:p>
            <a:endParaRPr lang="el-GR"/>
          </a:p>
        </p:txBody>
      </p:sp>
      <p:sp>
        <p:nvSpPr>
          <p:cNvPr id="31754" name="Oval 10"/>
          <p:cNvSpPr>
            <a:spLocks noChangeArrowheads="1"/>
          </p:cNvSpPr>
          <p:nvPr/>
        </p:nvSpPr>
        <p:spPr bwMode="auto">
          <a:xfrm>
            <a:off x="1370013" y="3643313"/>
            <a:ext cx="69850" cy="69850"/>
          </a:xfrm>
          <a:prstGeom prst="ellipse">
            <a:avLst/>
          </a:prstGeom>
          <a:solidFill>
            <a:schemeClr val="accent1"/>
          </a:solidFill>
          <a:ln w="9525">
            <a:solidFill>
              <a:schemeClr val="tx1"/>
            </a:solidFill>
            <a:round/>
            <a:headEnd/>
            <a:tailEnd/>
          </a:ln>
          <a:effectLst/>
        </p:spPr>
        <p:txBody>
          <a:bodyPr wrap="none" anchor="ctr"/>
          <a:lstStyle/>
          <a:p>
            <a:endParaRPr lang="el-GR"/>
          </a:p>
        </p:txBody>
      </p:sp>
      <p:sp>
        <p:nvSpPr>
          <p:cNvPr id="31755" name="Oval 11"/>
          <p:cNvSpPr>
            <a:spLocks noChangeArrowheads="1"/>
          </p:cNvSpPr>
          <p:nvPr/>
        </p:nvSpPr>
        <p:spPr bwMode="auto">
          <a:xfrm>
            <a:off x="1979613" y="3411538"/>
            <a:ext cx="69850" cy="69850"/>
          </a:xfrm>
          <a:prstGeom prst="ellipse">
            <a:avLst/>
          </a:prstGeom>
          <a:solidFill>
            <a:schemeClr val="accent1"/>
          </a:solidFill>
          <a:ln w="9525">
            <a:solidFill>
              <a:schemeClr val="tx1"/>
            </a:solidFill>
            <a:round/>
            <a:headEnd/>
            <a:tailEnd/>
          </a:ln>
          <a:effectLst/>
        </p:spPr>
        <p:txBody>
          <a:bodyPr wrap="none" anchor="ctr"/>
          <a:lstStyle/>
          <a:p>
            <a:endParaRPr lang="el-GR"/>
          </a:p>
        </p:txBody>
      </p:sp>
      <p:sp>
        <p:nvSpPr>
          <p:cNvPr id="31756" name="Oval 12"/>
          <p:cNvSpPr>
            <a:spLocks noChangeArrowheads="1"/>
          </p:cNvSpPr>
          <p:nvPr/>
        </p:nvSpPr>
        <p:spPr bwMode="auto">
          <a:xfrm>
            <a:off x="2185988" y="4041775"/>
            <a:ext cx="69850" cy="69850"/>
          </a:xfrm>
          <a:prstGeom prst="ellipse">
            <a:avLst/>
          </a:prstGeom>
          <a:solidFill>
            <a:schemeClr val="accent1"/>
          </a:solidFill>
          <a:ln w="9525">
            <a:solidFill>
              <a:schemeClr val="tx1"/>
            </a:solidFill>
            <a:round/>
            <a:headEnd/>
            <a:tailEnd/>
          </a:ln>
          <a:effectLst/>
        </p:spPr>
        <p:txBody>
          <a:bodyPr wrap="none" anchor="ctr"/>
          <a:lstStyle/>
          <a:p>
            <a:endParaRPr lang="el-GR"/>
          </a:p>
        </p:txBody>
      </p:sp>
      <p:sp>
        <p:nvSpPr>
          <p:cNvPr id="31757" name="Oval 13"/>
          <p:cNvSpPr>
            <a:spLocks noChangeArrowheads="1"/>
          </p:cNvSpPr>
          <p:nvPr/>
        </p:nvSpPr>
        <p:spPr bwMode="auto">
          <a:xfrm>
            <a:off x="2444750" y="4160838"/>
            <a:ext cx="69850" cy="69850"/>
          </a:xfrm>
          <a:prstGeom prst="ellipse">
            <a:avLst/>
          </a:prstGeom>
          <a:solidFill>
            <a:schemeClr val="accent1"/>
          </a:solidFill>
          <a:ln w="9525">
            <a:solidFill>
              <a:schemeClr val="tx1"/>
            </a:solidFill>
            <a:round/>
            <a:headEnd/>
            <a:tailEnd/>
          </a:ln>
          <a:effectLst/>
        </p:spPr>
        <p:txBody>
          <a:bodyPr wrap="none" anchor="ctr"/>
          <a:lstStyle/>
          <a:p>
            <a:endParaRPr lang="el-GR"/>
          </a:p>
        </p:txBody>
      </p:sp>
      <p:sp>
        <p:nvSpPr>
          <p:cNvPr id="31758" name="Oval 14"/>
          <p:cNvSpPr>
            <a:spLocks noChangeArrowheads="1"/>
          </p:cNvSpPr>
          <p:nvPr/>
        </p:nvSpPr>
        <p:spPr bwMode="auto">
          <a:xfrm>
            <a:off x="1717675" y="3449638"/>
            <a:ext cx="69850" cy="69850"/>
          </a:xfrm>
          <a:prstGeom prst="ellipse">
            <a:avLst/>
          </a:prstGeom>
          <a:solidFill>
            <a:schemeClr val="accent1"/>
          </a:solidFill>
          <a:ln w="9525">
            <a:solidFill>
              <a:schemeClr val="tx1"/>
            </a:solidFill>
            <a:round/>
            <a:headEnd/>
            <a:tailEnd/>
          </a:ln>
          <a:effectLst/>
        </p:spPr>
        <p:txBody>
          <a:bodyPr wrap="none" anchor="ctr"/>
          <a:lstStyle/>
          <a:p>
            <a:endParaRPr lang="el-GR"/>
          </a:p>
        </p:txBody>
      </p:sp>
      <p:sp>
        <p:nvSpPr>
          <p:cNvPr id="31790" name="Oval 46"/>
          <p:cNvSpPr>
            <a:spLocks noChangeArrowheads="1"/>
          </p:cNvSpPr>
          <p:nvPr/>
        </p:nvSpPr>
        <p:spPr bwMode="auto">
          <a:xfrm>
            <a:off x="2452688" y="4398963"/>
            <a:ext cx="69850" cy="69850"/>
          </a:xfrm>
          <a:prstGeom prst="ellipse">
            <a:avLst/>
          </a:prstGeom>
          <a:solidFill>
            <a:schemeClr val="accent1"/>
          </a:solidFill>
          <a:ln w="9525">
            <a:solidFill>
              <a:schemeClr val="tx1"/>
            </a:solidFill>
            <a:round/>
            <a:headEnd/>
            <a:tailEnd/>
          </a:ln>
          <a:effectLst/>
        </p:spPr>
        <p:txBody>
          <a:bodyPr wrap="none" anchor="ctr"/>
          <a:lstStyle/>
          <a:p>
            <a:endParaRPr lang="el-GR"/>
          </a:p>
        </p:txBody>
      </p:sp>
      <p:sp>
        <p:nvSpPr>
          <p:cNvPr id="31791" name="Oval 47"/>
          <p:cNvSpPr>
            <a:spLocks noChangeArrowheads="1"/>
          </p:cNvSpPr>
          <p:nvPr/>
        </p:nvSpPr>
        <p:spPr bwMode="auto">
          <a:xfrm>
            <a:off x="2444750" y="4664075"/>
            <a:ext cx="69850" cy="69850"/>
          </a:xfrm>
          <a:prstGeom prst="ellipse">
            <a:avLst/>
          </a:prstGeom>
          <a:solidFill>
            <a:schemeClr val="accent1"/>
          </a:solidFill>
          <a:ln w="9525">
            <a:solidFill>
              <a:schemeClr val="tx1"/>
            </a:solidFill>
            <a:round/>
            <a:headEnd/>
            <a:tailEnd/>
          </a:ln>
          <a:effectLst/>
        </p:spPr>
        <p:txBody>
          <a:bodyPr wrap="none" anchor="ctr"/>
          <a:lstStyle/>
          <a:p>
            <a:endParaRPr lang="el-GR"/>
          </a:p>
        </p:txBody>
      </p:sp>
      <p:sp>
        <p:nvSpPr>
          <p:cNvPr id="31793" name="Oval 49"/>
          <p:cNvSpPr>
            <a:spLocks noChangeArrowheads="1"/>
          </p:cNvSpPr>
          <p:nvPr/>
        </p:nvSpPr>
        <p:spPr bwMode="auto">
          <a:xfrm>
            <a:off x="1390650" y="3406775"/>
            <a:ext cx="69850" cy="69850"/>
          </a:xfrm>
          <a:prstGeom prst="ellipse">
            <a:avLst/>
          </a:prstGeom>
          <a:solidFill>
            <a:schemeClr val="accent1"/>
          </a:solidFill>
          <a:ln w="9525">
            <a:solidFill>
              <a:schemeClr val="tx1"/>
            </a:solidFill>
            <a:round/>
            <a:headEnd/>
            <a:tailEnd/>
          </a:ln>
          <a:effectLst/>
        </p:spPr>
        <p:txBody>
          <a:bodyPr wrap="none" anchor="ctr"/>
          <a:lstStyle/>
          <a:p>
            <a:endParaRPr lang="el-GR"/>
          </a:p>
        </p:txBody>
      </p:sp>
      <p:sp>
        <p:nvSpPr>
          <p:cNvPr id="31794" name="Oval 50"/>
          <p:cNvSpPr>
            <a:spLocks noChangeArrowheads="1"/>
          </p:cNvSpPr>
          <p:nvPr/>
        </p:nvSpPr>
        <p:spPr bwMode="auto">
          <a:xfrm>
            <a:off x="2446338" y="2168525"/>
            <a:ext cx="69850" cy="69850"/>
          </a:xfrm>
          <a:prstGeom prst="ellipse">
            <a:avLst/>
          </a:prstGeom>
          <a:solidFill>
            <a:schemeClr val="accent1"/>
          </a:solidFill>
          <a:ln w="9525">
            <a:solidFill>
              <a:schemeClr val="tx1"/>
            </a:solidFill>
            <a:round/>
            <a:headEnd/>
            <a:tailEnd/>
          </a:ln>
          <a:effectLst/>
        </p:spPr>
        <p:txBody>
          <a:bodyPr wrap="none" anchor="ctr"/>
          <a:lstStyle/>
          <a:p>
            <a:endParaRPr lang="el-GR"/>
          </a:p>
        </p:txBody>
      </p:sp>
      <p:sp>
        <p:nvSpPr>
          <p:cNvPr id="31795" name="Text Box 51"/>
          <p:cNvSpPr txBox="1">
            <a:spLocks noChangeArrowheads="1"/>
          </p:cNvSpPr>
          <p:nvPr/>
        </p:nvSpPr>
        <p:spPr bwMode="auto">
          <a:xfrm>
            <a:off x="2411413" y="2909888"/>
            <a:ext cx="420687" cy="336550"/>
          </a:xfrm>
          <a:prstGeom prst="rect">
            <a:avLst/>
          </a:prstGeom>
          <a:noFill/>
          <a:ln w="9525">
            <a:noFill/>
            <a:miter lim="800000"/>
            <a:headEnd/>
            <a:tailEnd/>
          </a:ln>
          <a:effectLst/>
        </p:spPr>
        <p:txBody>
          <a:bodyPr wrap="none">
            <a:spAutoFit/>
          </a:bodyPr>
          <a:lstStyle/>
          <a:p>
            <a:r>
              <a:rPr lang="el-GR" sz="1600">
                <a:solidFill>
                  <a:srgbClr val="333399"/>
                </a:solidFill>
              </a:rPr>
              <a:t>Ν</a:t>
            </a:r>
            <a:r>
              <a:rPr lang="en-US" sz="1600">
                <a:solidFill>
                  <a:srgbClr val="333399"/>
                </a:solidFill>
              </a:rPr>
              <a:t>a</a:t>
            </a:r>
            <a:endParaRPr lang="el-GR" sz="1600">
              <a:solidFill>
                <a:srgbClr val="333399"/>
              </a:solidFill>
            </a:endParaRPr>
          </a:p>
        </p:txBody>
      </p:sp>
      <p:sp>
        <p:nvSpPr>
          <p:cNvPr id="31796" name="Text Box 52"/>
          <p:cNvSpPr txBox="1">
            <a:spLocks noChangeArrowheads="1"/>
          </p:cNvSpPr>
          <p:nvPr/>
        </p:nvSpPr>
        <p:spPr bwMode="auto">
          <a:xfrm>
            <a:off x="2436813" y="1897063"/>
            <a:ext cx="376237" cy="336550"/>
          </a:xfrm>
          <a:prstGeom prst="rect">
            <a:avLst/>
          </a:prstGeom>
          <a:noFill/>
          <a:ln w="9525">
            <a:noFill/>
            <a:miter lim="800000"/>
            <a:headEnd/>
            <a:tailEnd/>
          </a:ln>
          <a:effectLst/>
        </p:spPr>
        <p:txBody>
          <a:bodyPr wrap="none">
            <a:spAutoFit/>
          </a:bodyPr>
          <a:lstStyle/>
          <a:p>
            <a:r>
              <a:rPr lang="en-US" sz="1600">
                <a:solidFill>
                  <a:srgbClr val="333399"/>
                </a:solidFill>
              </a:rPr>
              <a:t>Tr</a:t>
            </a:r>
            <a:endParaRPr lang="el-GR" sz="1600">
              <a:solidFill>
                <a:srgbClr val="333399"/>
              </a:solidFill>
            </a:endParaRPr>
          </a:p>
        </p:txBody>
      </p:sp>
      <p:sp>
        <p:nvSpPr>
          <p:cNvPr id="31797" name="Text Box 53"/>
          <p:cNvSpPr txBox="1">
            <a:spLocks noChangeArrowheads="1"/>
          </p:cNvSpPr>
          <p:nvPr/>
        </p:nvSpPr>
        <p:spPr bwMode="auto">
          <a:xfrm>
            <a:off x="1166813" y="3076575"/>
            <a:ext cx="330200" cy="336550"/>
          </a:xfrm>
          <a:prstGeom prst="rect">
            <a:avLst/>
          </a:prstGeom>
          <a:noFill/>
          <a:ln w="9525">
            <a:noFill/>
            <a:miter lim="800000"/>
            <a:headEnd/>
            <a:tailEnd/>
          </a:ln>
          <a:effectLst/>
        </p:spPr>
        <p:txBody>
          <a:bodyPr wrap="none">
            <a:spAutoFit/>
          </a:bodyPr>
          <a:lstStyle/>
          <a:p>
            <a:r>
              <a:rPr lang="en-US" sz="1600">
                <a:solidFill>
                  <a:srgbClr val="333399"/>
                </a:solidFill>
              </a:rPr>
              <a:t>X</a:t>
            </a:r>
            <a:endParaRPr lang="el-GR" sz="1600">
              <a:solidFill>
                <a:srgbClr val="333399"/>
              </a:solidFill>
            </a:endParaRPr>
          </a:p>
        </p:txBody>
      </p:sp>
      <p:sp>
        <p:nvSpPr>
          <p:cNvPr id="31798" name="Text Box 54"/>
          <p:cNvSpPr txBox="1">
            <a:spLocks noChangeArrowheads="1"/>
          </p:cNvSpPr>
          <p:nvPr/>
        </p:nvSpPr>
        <p:spPr bwMode="auto">
          <a:xfrm>
            <a:off x="1065213" y="3552825"/>
            <a:ext cx="225425" cy="244475"/>
          </a:xfrm>
          <a:prstGeom prst="rect">
            <a:avLst/>
          </a:prstGeom>
          <a:solidFill>
            <a:schemeClr val="bg1"/>
          </a:solidFill>
          <a:ln w="9525">
            <a:noFill/>
            <a:miter lim="800000"/>
            <a:headEnd/>
            <a:tailEnd/>
          </a:ln>
          <a:effectLst/>
        </p:spPr>
        <p:txBody>
          <a:bodyPr wrap="none" lIns="0" tIns="0" rIns="0" bIns="0">
            <a:spAutoFit/>
          </a:bodyPr>
          <a:lstStyle/>
          <a:p>
            <a:r>
              <a:rPr lang="en-US" sz="1600">
                <a:solidFill>
                  <a:srgbClr val="333399"/>
                </a:solidFill>
              </a:rPr>
              <a:t>Zy</a:t>
            </a:r>
            <a:endParaRPr lang="el-GR" sz="1600">
              <a:solidFill>
                <a:srgbClr val="333399"/>
              </a:solidFill>
            </a:endParaRPr>
          </a:p>
        </p:txBody>
      </p:sp>
      <p:sp>
        <p:nvSpPr>
          <p:cNvPr id="31799" name="Text Box 55"/>
          <p:cNvSpPr txBox="1">
            <a:spLocks noChangeArrowheads="1"/>
          </p:cNvSpPr>
          <p:nvPr/>
        </p:nvSpPr>
        <p:spPr bwMode="auto">
          <a:xfrm>
            <a:off x="1457325" y="3427413"/>
            <a:ext cx="409575" cy="336550"/>
          </a:xfrm>
          <a:prstGeom prst="rect">
            <a:avLst/>
          </a:prstGeom>
          <a:noFill/>
          <a:ln w="9525">
            <a:noFill/>
            <a:miter lim="800000"/>
            <a:headEnd/>
            <a:tailEnd/>
          </a:ln>
          <a:effectLst/>
        </p:spPr>
        <p:txBody>
          <a:bodyPr wrap="none">
            <a:spAutoFit/>
          </a:bodyPr>
          <a:lstStyle/>
          <a:p>
            <a:r>
              <a:rPr lang="en-US" sz="1600">
                <a:solidFill>
                  <a:srgbClr val="333399"/>
                </a:solidFill>
              </a:rPr>
              <a:t>Ex</a:t>
            </a:r>
            <a:endParaRPr lang="el-GR" sz="1600">
              <a:solidFill>
                <a:srgbClr val="333399"/>
              </a:solidFill>
            </a:endParaRPr>
          </a:p>
        </p:txBody>
      </p:sp>
      <p:sp>
        <p:nvSpPr>
          <p:cNvPr id="31800" name="Text Box 56"/>
          <p:cNvSpPr txBox="1">
            <a:spLocks noChangeArrowheads="1"/>
          </p:cNvSpPr>
          <p:nvPr/>
        </p:nvSpPr>
        <p:spPr bwMode="auto">
          <a:xfrm>
            <a:off x="1995488" y="3451225"/>
            <a:ext cx="409575" cy="336550"/>
          </a:xfrm>
          <a:prstGeom prst="rect">
            <a:avLst/>
          </a:prstGeom>
          <a:noFill/>
          <a:ln w="9525">
            <a:noFill/>
            <a:miter lim="800000"/>
            <a:headEnd/>
            <a:tailEnd/>
          </a:ln>
          <a:effectLst/>
        </p:spPr>
        <p:txBody>
          <a:bodyPr wrap="none">
            <a:spAutoFit/>
          </a:bodyPr>
          <a:lstStyle/>
          <a:p>
            <a:r>
              <a:rPr lang="en-US" sz="1600">
                <a:solidFill>
                  <a:srgbClr val="333399"/>
                </a:solidFill>
              </a:rPr>
              <a:t>En</a:t>
            </a:r>
            <a:endParaRPr lang="el-GR" sz="1600">
              <a:solidFill>
                <a:srgbClr val="333399"/>
              </a:solidFill>
            </a:endParaRPr>
          </a:p>
        </p:txBody>
      </p:sp>
      <p:sp>
        <p:nvSpPr>
          <p:cNvPr id="31801" name="Text Box 57"/>
          <p:cNvSpPr txBox="1">
            <a:spLocks noChangeArrowheads="1"/>
          </p:cNvSpPr>
          <p:nvPr/>
        </p:nvSpPr>
        <p:spPr bwMode="auto">
          <a:xfrm>
            <a:off x="1854200" y="3890963"/>
            <a:ext cx="387350" cy="336550"/>
          </a:xfrm>
          <a:prstGeom prst="rect">
            <a:avLst/>
          </a:prstGeom>
          <a:noFill/>
          <a:ln w="9525">
            <a:noFill/>
            <a:miter lim="800000"/>
            <a:headEnd/>
            <a:tailEnd/>
          </a:ln>
          <a:effectLst/>
        </p:spPr>
        <p:txBody>
          <a:bodyPr wrap="none">
            <a:spAutoFit/>
          </a:bodyPr>
          <a:lstStyle/>
          <a:p>
            <a:r>
              <a:rPr lang="en-US" sz="1600">
                <a:solidFill>
                  <a:srgbClr val="333399"/>
                </a:solidFill>
              </a:rPr>
              <a:t>Al</a:t>
            </a:r>
            <a:endParaRPr lang="el-GR" sz="1600">
              <a:solidFill>
                <a:srgbClr val="333399"/>
              </a:solidFill>
            </a:endParaRPr>
          </a:p>
        </p:txBody>
      </p:sp>
      <p:sp>
        <p:nvSpPr>
          <p:cNvPr id="31802" name="Text Box 58"/>
          <p:cNvSpPr txBox="1">
            <a:spLocks noChangeArrowheads="1"/>
          </p:cNvSpPr>
          <p:nvPr/>
        </p:nvSpPr>
        <p:spPr bwMode="auto">
          <a:xfrm>
            <a:off x="2400300" y="3808413"/>
            <a:ext cx="398463" cy="336550"/>
          </a:xfrm>
          <a:prstGeom prst="rect">
            <a:avLst/>
          </a:prstGeom>
          <a:noFill/>
          <a:ln w="9525">
            <a:noFill/>
            <a:miter lim="800000"/>
            <a:headEnd/>
            <a:tailEnd/>
          </a:ln>
          <a:effectLst/>
        </p:spPr>
        <p:txBody>
          <a:bodyPr wrap="none">
            <a:spAutoFit/>
          </a:bodyPr>
          <a:lstStyle/>
          <a:p>
            <a:r>
              <a:rPr lang="en-US" sz="1600">
                <a:solidFill>
                  <a:srgbClr val="333399"/>
                </a:solidFill>
              </a:rPr>
              <a:t>Sn</a:t>
            </a:r>
            <a:endParaRPr lang="el-GR" sz="1600">
              <a:solidFill>
                <a:srgbClr val="333399"/>
              </a:solidFill>
            </a:endParaRPr>
          </a:p>
        </p:txBody>
      </p:sp>
      <p:sp>
        <p:nvSpPr>
          <p:cNvPr id="31803" name="Text Box 59"/>
          <p:cNvSpPr txBox="1">
            <a:spLocks noChangeArrowheads="1"/>
          </p:cNvSpPr>
          <p:nvPr/>
        </p:nvSpPr>
        <p:spPr bwMode="auto">
          <a:xfrm>
            <a:off x="2544763" y="4181475"/>
            <a:ext cx="203200" cy="244475"/>
          </a:xfrm>
          <a:prstGeom prst="rect">
            <a:avLst/>
          </a:prstGeom>
          <a:solidFill>
            <a:schemeClr val="bg1"/>
          </a:solidFill>
          <a:ln w="9525">
            <a:noFill/>
            <a:miter lim="800000"/>
            <a:headEnd/>
            <a:tailEnd/>
          </a:ln>
          <a:effectLst/>
        </p:spPr>
        <p:txBody>
          <a:bodyPr wrap="none" lIns="0" tIns="0" rIns="0" bIns="0">
            <a:spAutoFit/>
          </a:bodyPr>
          <a:lstStyle/>
          <a:p>
            <a:r>
              <a:rPr lang="en-US" sz="1600">
                <a:solidFill>
                  <a:srgbClr val="333399"/>
                </a:solidFill>
              </a:rPr>
              <a:t>Ls</a:t>
            </a:r>
            <a:endParaRPr lang="el-GR" sz="1600">
              <a:solidFill>
                <a:srgbClr val="333399"/>
              </a:solidFill>
            </a:endParaRPr>
          </a:p>
        </p:txBody>
      </p:sp>
      <p:sp>
        <p:nvSpPr>
          <p:cNvPr id="31804" name="Text Box 60"/>
          <p:cNvSpPr txBox="1">
            <a:spLocks noChangeArrowheads="1"/>
          </p:cNvSpPr>
          <p:nvPr/>
        </p:nvSpPr>
        <p:spPr bwMode="auto">
          <a:xfrm>
            <a:off x="2555875" y="4421188"/>
            <a:ext cx="169863" cy="244475"/>
          </a:xfrm>
          <a:prstGeom prst="rect">
            <a:avLst/>
          </a:prstGeom>
          <a:solidFill>
            <a:schemeClr val="bg1"/>
          </a:solidFill>
          <a:ln w="9525">
            <a:noFill/>
            <a:miter lim="800000"/>
            <a:headEnd/>
            <a:tailEnd/>
          </a:ln>
          <a:effectLst/>
        </p:spPr>
        <p:txBody>
          <a:bodyPr wrap="none" lIns="0" tIns="0" rIns="0" bIns="0">
            <a:spAutoFit/>
          </a:bodyPr>
          <a:lstStyle/>
          <a:p>
            <a:r>
              <a:rPr lang="en-US" sz="1600">
                <a:solidFill>
                  <a:srgbClr val="333399"/>
                </a:solidFill>
              </a:rPr>
              <a:t>St</a:t>
            </a:r>
            <a:endParaRPr lang="el-GR" sz="1600">
              <a:solidFill>
                <a:srgbClr val="333399"/>
              </a:solidFill>
            </a:endParaRPr>
          </a:p>
        </p:txBody>
      </p:sp>
      <p:sp>
        <p:nvSpPr>
          <p:cNvPr id="31805" name="Text Box 61"/>
          <p:cNvSpPr txBox="1">
            <a:spLocks noChangeArrowheads="1"/>
          </p:cNvSpPr>
          <p:nvPr/>
        </p:nvSpPr>
        <p:spPr bwMode="auto">
          <a:xfrm>
            <a:off x="2457450" y="4616450"/>
            <a:ext cx="365125" cy="336550"/>
          </a:xfrm>
          <a:prstGeom prst="rect">
            <a:avLst/>
          </a:prstGeom>
          <a:noFill/>
          <a:ln w="9525">
            <a:noFill/>
            <a:miter lim="800000"/>
            <a:headEnd/>
            <a:tailEnd/>
          </a:ln>
          <a:effectLst/>
        </p:spPr>
        <p:txBody>
          <a:bodyPr wrap="none">
            <a:spAutoFit/>
          </a:bodyPr>
          <a:lstStyle/>
          <a:p>
            <a:r>
              <a:rPr lang="en-US" sz="1600">
                <a:solidFill>
                  <a:srgbClr val="333399"/>
                </a:solidFill>
              </a:rPr>
              <a:t>Li</a:t>
            </a:r>
            <a:endParaRPr lang="el-GR" sz="1600">
              <a:solidFill>
                <a:srgbClr val="333399"/>
              </a:solidFill>
            </a:endParaRPr>
          </a:p>
        </p:txBody>
      </p:sp>
      <p:sp>
        <p:nvSpPr>
          <p:cNvPr id="31806" name="Text Box 62"/>
          <p:cNvSpPr txBox="1">
            <a:spLocks noChangeArrowheads="1"/>
          </p:cNvSpPr>
          <p:nvPr/>
        </p:nvSpPr>
        <p:spPr bwMode="auto">
          <a:xfrm>
            <a:off x="2062163" y="5164138"/>
            <a:ext cx="455612" cy="336550"/>
          </a:xfrm>
          <a:prstGeom prst="rect">
            <a:avLst/>
          </a:prstGeom>
          <a:noFill/>
          <a:ln w="9525">
            <a:noFill/>
            <a:miter lim="800000"/>
            <a:headEnd/>
            <a:tailEnd/>
          </a:ln>
          <a:effectLst/>
        </p:spPr>
        <p:txBody>
          <a:bodyPr wrap="none">
            <a:spAutoFit/>
          </a:bodyPr>
          <a:lstStyle/>
          <a:p>
            <a:r>
              <a:rPr lang="en-US" sz="1600">
                <a:solidFill>
                  <a:srgbClr val="333399"/>
                </a:solidFill>
              </a:rPr>
              <a:t>Me</a:t>
            </a:r>
            <a:endParaRPr lang="el-GR" sz="1600">
              <a:solidFill>
                <a:srgbClr val="333399"/>
              </a:solidFill>
            </a:endParaRPr>
          </a:p>
        </p:txBody>
      </p:sp>
      <p:sp>
        <p:nvSpPr>
          <p:cNvPr id="31807" name="Text Box 63"/>
          <p:cNvSpPr txBox="1">
            <a:spLocks noChangeArrowheads="1"/>
          </p:cNvSpPr>
          <p:nvPr/>
        </p:nvSpPr>
        <p:spPr bwMode="auto">
          <a:xfrm>
            <a:off x="1681163" y="4370388"/>
            <a:ext cx="420687" cy="336550"/>
          </a:xfrm>
          <a:prstGeom prst="rect">
            <a:avLst/>
          </a:prstGeom>
          <a:noFill/>
          <a:ln w="9525">
            <a:noFill/>
            <a:miter lim="800000"/>
            <a:headEnd/>
            <a:tailEnd/>
          </a:ln>
          <a:effectLst/>
        </p:spPr>
        <p:txBody>
          <a:bodyPr wrap="none">
            <a:spAutoFit/>
          </a:bodyPr>
          <a:lstStyle/>
          <a:p>
            <a:r>
              <a:rPr lang="en-US" sz="1600">
                <a:solidFill>
                  <a:srgbClr val="333399"/>
                </a:solidFill>
              </a:rPr>
              <a:t>Ch</a:t>
            </a:r>
            <a:endParaRPr lang="el-GR" sz="1600">
              <a:solidFill>
                <a:srgbClr val="333399"/>
              </a:solidFill>
            </a:endParaRPr>
          </a:p>
        </p:txBody>
      </p:sp>
      <p:sp>
        <p:nvSpPr>
          <p:cNvPr id="31808" name="Text Box 64"/>
          <p:cNvSpPr txBox="1">
            <a:spLocks noChangeArrowheads="1"/>
          </p:cNvSpPr>
          <p:nvPr/>
        </p:nvSpPr>
        <p:spPr bwMode="auto">
          <a:xfrm>
            <a:off x="1817688" y="3502025"/>
            <a:ext cx="296862" cy="336550"/>
          </a:xfrm>
          <a:prstGeom prst="rect">
            <a:avLst/>
          </a:prstGeom>
          <a:noFill/>
          <a:ln w="9525">
            <a:noFill/>
            <a:miter lim="800000"/>
            <a:headEnd/>
            <a:tailEnd/>
          </a:ln>
          <a:effectLst/>
        </p:spPr>
        <p:txBody>
          <a:bodyPr wrap="none">
            <a:spAutoFit/>
          </a:bodyPr>
          <a:lstStyle/>
          <a:p>
            <a:r>
              <a:rPr lang="en-US" sz="1600">
                <a:solidFill>
                  <a:srgbClr val="333399"/>
                </a:solidFill>
              </a:rPr>
              <a:t>P</a:t>
            </a:r>
            <a:endParaRPr lang="el-GR" sz="1600">
              <a:solidFill>
                <a:srgbClr val="333399"/>
              </a:solidFill>
            </a:endParaRPr>
          </a:p>
        </p:txBody>
      </p:sp>
      <p:sp>
        <p:nvSpPr>
          <p:cNvPr id="31843" name="Oval 99"/>
          <p:cNvSpPr>
            <a:spLocks noChangeArrowheads="1"/>
          </p:cNvSpPr>
          <p:nvPr/>
        </p:nvSpPr>
        <p:spPr bwMode="auto">
          <a:xfrm>
            <a:off x="7380288" y="3257550"/>
            <a:ext cx="69850" cy="69850"/>
          </a:xfrm>
          <a:prstGeom prst="ellipse">
            <a:avLst/>
          </a:prstGeom>
          <a:solidFill>
            <a:schemeClr val="accent1"/>
          </a:solidFill>
          <a:ln w="9525">
            <a:solidFill>
              <a:schemeClr val="tx1"/>
            </a:solidFill>
            <a:round/>
            <a:headEnd/>
            <a:tailEnd/>
          </a:ln>
          <a:effectLst/>
        </p:spPr>
        <p:txBody>
          <a:bodyPr wrap="none" anchor="ctr"/>
          <a:lstStyle/>
          <a:p>
            <a:endParaRPr lang="el-GR"/>
          </a:p>
        </p:txBody>
      </p:sp>
      <p:sp>
        <p:nvSpPr>
          <p:cNvPr id="31844" name="Oval 100"/>
          <p:cNvSpPr>
            <a:spLocks noChangeArrowheads="1"/>
          </p:cNvSpPr>
          <p:nvPr/>
        </p:nvSpPr>
        <p:spPr bwMode="auto">
          <a:xfrm>
            <a:off x="7124700" y="2154238"/>
            <a:ext cx="69850" cy="69850"/>
          </a:xfrm>
          <a:prstGeom prst="ellipse">
            <a:avLst/>
          </a:prstGeom>
          <a:solidFill>
            <a:schemeClr val="accent1"/>
          </a:solidFill>
          <a:ln w="9525">
            <a:solidFill>
              <a:schemeClr val="tx1"/>
            </a:solidFill>
            <a:round/>
            <a:headEnd/>
            <a:tailEnd/>
          </a:ln>
          <a:effectLst/>
        </p:spPr>
        <p:txBody>
          <a:bodyPr wrap="none" anchor="ctr"/>
          <a:lstStyle/>
          <a:p>
            <a:endParaRPr lang="el-GR"/>
          </a:p>
        </p:txBody>
      </p:sp>
      <p:sp>
        <p:nvSpPr>
          <p:cNvPr id="31845" name="Oval 101"/>
          <p:cNvSpPr>
            <a:spLocks noChangeArrowheads="1"/>
          </p:cNvSpPr>
          <p:nvPr/>
        </p:nvSpPr>
        <p:spPr bwMode="auto">
          <a:xfrm>
            <a:off x="7735888" y="3902075"/>
            <a:ext cx="69850" cy="69850"/>
          </a:xfrm>
          <a:prstGeom prst="ellipse">
            <a:avLst/>
          </a:prstGeom>
          <a:solidFill>
            <a:schemeClr val="accent1"/>
          </a:solidFill>
          <a:ln w="9525">
            <a:solidFill>
              <a:schemeClr val="tx1"/>
            </a:solidFill>
            <a:round/>
            <a:headEnd/>
            <a:tailEnd/>
          </a:ln>
          <a:effectLst/>
        </p:spPr>
        <p:txBody>
          <a:bodyPr wrap="none" anchor="ctr"/>
          <a:lstStyle/>
          <a:p>
            <a:endParaRPr lang="el-GR"/>
          </a:p>
        </p:txBody>
      </p:sp>
      <p:sp>
        <p:nvSpPr>
          <p:cNvPr id="31846" name="Oval 102"/>
          <p:cNvSpPr>
            <a:spLocks noChangeArrowheads="1"/>
          </p:cNvSpPr>
          <p:nvPr/>
        </p:nvSpPr>
        <p:spPr bwMode="auto">
          <a:xfrm>
            <a:off x="7072313" y="3732213"/>
            <a:ext cx="69850" cy="69850"/>
          </a:xfrm>
          <a:prstGeom prst="ellipse">
            <a:avLst/>
          </a:prstGeom>
          <a:solidFill>
            <a:schemeClr val="accent1"/>
          </a:solidFill>
          <a:ln w="9525">
            <a:solidFill>
              <a:schemeClr val="tx1"/>
            </a:solidFill>
            <a:round/>
            <a:headEnd/>
            <a:tailEnd/>
          </a:ln>
          <a:effectLst/>
        </p:spPr>
        <p:txBody>
          <a:bodyPr wrap="none" anchor="ctr"/>
          <a:lstStyle/>
          <a:p>
            <a:endParaRPr lang="el-GR"/>
          </a:p>
        </p:txBody>
      </p:sp>
      <p:sp>
        <p:nvSpPr>
          <p:cNvPr id="31847" name="Oval 103"/>
          <p:cNvSpPr>
            <a:spLocks noChangeArrowheads="1"/>
          </p:cNvSpPr>
          <p:nvPr/>
        </p:nvSpPr>
        <p:spPr bwMode="auto">
          <a:xfrm>
            <a:off x="7316788" y="5005388"/>
            <a:ext cx="69850" cy="69850"/>
          </a:xfrm>
          <a:prstGeom prst="ellipse">
            <a:avLst/>
          </a:prstGeom>
          <a:solidFill>
            <a:schemeClr val="accent1"/>
          </a:solidFill>
          <a:ln w="9525">
            <a:solidFill>
              <a:schemeClr val="tx1"/>
            </a:solidFill>
            <a:round/>
            <a:headEnd/>
            <a:tailEnd/>
          </a:ln>
          <a:effectLst/>
        </p:spPr>
        <p:txBody>
          <a:bodyPr wrap="none" anchor="ctr"/>
          <a:lstStyle/>
          <a:p>
            <a:endParaRPr lang="el-GR"/>
          </a:p>
        </p:txBody>
      </p:sp>
      <p:sp>
        <p:nvSpPr>
          <p:cNvPr id="31848" name="Oval 104"/>
          <p:cNvSpPr>
            <a:spLocks noChangeArrowheads="1"/>
          </p:cNvSpPr>
          <p:nvPr/>
        </p:nvSpPr>
        <p:spPr bwMode="auto">
          <a:xfrm>
            <a:off x="5562600" y="3736975"/>
            <a:ext cx="69850" cy="69850"/>
          </a:xfrm>
          <a:prstGeom prst="ellipse">
            <a:avLst/>
          </a:prstGeom>
          <a:solidFill>
            <a:schemeClr val="accent1"/>
          </a:solidFill>
          <a:ln w="9525">
            <a:solidFill>
              <a:schemeClr val="tx1"/>
            </a:solidFill>
            <a:round/>
            <a:headEnd/>
            <a:tailEnd/>
          </a:ln>
          <a:effectLst/>
        </p:spPr>
        <p:txBody>
          <a:bodyPr wrap="none" anchor="ctr"/>
          <a:lstStyle/>
          <a:p>
            <a:endParaRPr lang="el-GR"/>
          </a:p>
        </p:txBody>
      </p:sp>
      <p:sp>
        <p:nvSpPr>
          <p:cNvPr id="31849" name="Oval 105"/>
          <p:cNvSpPr>
            <a:spLocks noChangeArrowheads="1"/>
          </p:cNvSpPr>
          <p:nvPr/>
        </p:nvSpPr>
        <p:spPr bwMode="auto">
          <a:xfrm>
            <a:off x="7475538" y="4119563"/>
            <a:ext cx="69850" cy="69850"/>
          </a:xfrm>
          <a:prstGeom prst="ellipse">
            <a:avLst/>
          </a:prstGeom>
          <a:solidFill>
            <a:schemeClr val="accent1"/>
          </a:solidFill>
          <a:ln w="9525">
            <a:solidFill>
              <a:schemeClr val="tx1"/>
            </a:solidFill>
            <a:round/>
            <a:headEnd/>
            <a:tailEnd/>
          </a:ln>
          <a:effectLst/>
        </p:spPr>
        <p:txBody>
          <a:bodyPr wrap="none" anchor="ctr"/>
          <a:lstStyle/>
          <a:p>
            <a:endParaRPr lang="el-GR"/>
          </a:p>
        </p:txBody>
      </p:sp>
      <p:sp>
        <p:nvSpPr>
          <p:cNvPr id="31850" name="Oval 106"/>
          <p:cNvSpPr>
            <a:spLocks noChangeArrowheads="1"/>
          </p:cNvSpPr>
          <p:nvPr/>
        </p:nvSpPr>
        <p:spPr bwMode="auto">
          <a:xfrm>
            <a:off x="7251700" y="5140325"/>
            <a:ext cx="69850" cy="69850"/>
          </a:xfrm>
          <a:prstGeom prst="ellipse">
            <a:avLst/>
          </a:prstGeom>
          <a:solidFill>
            <a:schemeClr val="accent1"/>
          </a:solidFill>
          <a:ln w="9525">
            <a:solidFill>
              <a:schemeClr val="tx1"/>
            </a:solidFill>
            <a:round/>
            <a:headEnd/>
            <a:tailEnd/>
          </a:ln>
          <a:effectLst/>
        </p:spPr>
        <p:txBody>
          <a:bodyPr wrap="none" anchor="ctr"/>
          <a:lstStyle/>
          <a:p>
            <a:endParaRPr lang="el-GR"/>
          </a:p>
        </p:txBody>
      </p:sp>
      <p:sp>
        <p:nvSpPr>
          <p:cNvPr id="31851" name="Oval 107"/>
          <p:cNvSpPr>
            <a:spLocks noChangeArrowheads="1"/>
          </p:cNvSpPr>
          <p:nvPr/>
        </p:nvSpPr>
        <p:spPr bwMode="auto">
          <a:xfrm>
            <a:off x="7140575" y="5197475"/>
            <a:ext cx="69850" cy="69850"/>
          </a:xfrm>
          <a:prstGeom prst="ellipse">
            <a:avLst/>
          </a:prstGeom>
          <a:solidFill>
            <a:schemeClr val="accent1"/>
          </a:solidFill>
          <a:ln w="9525">
            <a:solidFill>
              <a:schemeClr val="tx1"/>
            </a:solidFill>
            <a:round/>
            <a:headEnd/>
            <a:tailEnd/>
          </a:ln>
          <a:effectLst/>
        </p:spPr>
        <p:txBody>
          <a:bodyPr wrap="none" anchor="ctr"/>
          <a:lstStyle/>
          <a:p>
            <a:endParaRPr lang="el-GR"/>
          </a:p>
        </p:txBody>
      </p:sp>
      <p:sp>
        <p:nvSpPr>
          <p:cNvPr id="31852" name="Oval 108"/>
          <p:cNvSpPr>
            <a:spLocks noChangeArrowheads="1"/>
          </p:cNvSpPr>
          <p:nvPr/>
        </p:nvSpPr>
        <p:spPr bwMode="auto">
          <a:xfrm>
            <a:off x="7462838" y="4389438"/>
            <a:ext cx="69850" cy="69850"/>
          </a:xfrm>
          <a:prstGeom prst="ellipse">
            <a:avLst/>
          </a:prstGeom>
          <a:solidFill>
            <a:schemeClr val="accent1"/>
          </a:solidFill>
          <a:ln w="9525">
            <a:solidFill>
              <a:schemeClr val="tx1"/>
            </a:solidFill>
            <a:round/>
            <a:headEnd/>
            <a:tailEnd/>
          </a:ln>
          <a:effectLst/>
        </p:spPr>
        <p:txBody>
          <a:bodyPr wrap="none" anchor="ctr"/>
          <a:lstStyle/>
          <a:p>
            <a:endParaRPr lang="el-GR"/>
          </a:p>
        </p:txBody>
      </p:sp>
      <p:sp>
        <p:nvSpPr>
          <p:cNvPr id="31853" name="Oval 109"/>
          <p:cNvSpPr>
            <a:spLocks noChangeArrowheads="1"/>
          </p:cNvSpPr>
          <p:nvPr/>
        </p:nvSpPr>
        <p:spPr bwMode="auto">
          <a:xfrm>
            <a:off x="7299325" y="4794250"/>
            <a:ext cx="69850" cy="69850"/>
          </a:xfrm>
          <a:prstGeom prst="ellipse">
            <a:avLst/>
          </a:prstGeom>
          <a:solidFill>
            <a:schemeClr val="accent1"/>
          </a:solidFill>
          <a:ln w="9525">
            <a:solidFill>
              <a:schemeClr val="tx1"/>
            </a:solidFill>
            <a:round/>
            <a:headEnd/>
            <a:tailEnd/>
          </a:ln>
          <a:effectLst/>
        </p:spPr>
        <p:txBody>
          <a:bodyPr wrap="none" anchor="ctr"/>
          <a:lstStyle/>
          <a:p>
            <a:endParaRPr lang="el-GR"/>
          </a:p>
        </p:txBody>
      </p:sp>
      <p:sp>
        <p:nvSpPr>
          <p:cNvPr id="31854" name="Oval 110"/>
          <p:cNvSpPr>
            <a:spLocks noChangeArrowheads="1"/>
          </p:cNvSpPr>
          <p:nvPr/>
        </p:nvSpPr>
        <p:spPr bwMode="auto">
          <a:xfrm>
            <a:off x="7431088" y="4222750"/>
            <a:ext cx="69850" cy="69850"/>
          </a:xfrm>
          <a:prstGeom prst="ellipse">
            <a:avLst/>
          </a:prstGeom>
          <a:solidFill>
            <a:schemeClr val="accent1"/>
          </a:solidFill>
          <a:ln w="9525">
            <a:solidFill>
              <a:schemeClr val="tx1"/>
            </a:solidFill>
            <a:round/>
            <a:headEnd/>
            <a:tailEnd/>
          </a:ln>
          <a:effectLst/>
        </p:spPr>
        <p:txBody>
          <a:bodyPr wrap="none" anchor="ctr"/>
          <a:lstStyle/>
          <a:p>
            <a:endParaRPr lang="el-GR"/>
          </a:p>
        </p:txBody>
      </p:sp>
      <p:sp>
        <p:nvSpPr>
          <p:cNvPr id="31855" name="Oval 111"/>
          <p:cNvSpPr>
            <a:spLocks noChangeArrowheads="1"/>
          </p:cNvSpPr>
          <p:nvPr/>
        </p:nvSpPr>
        <p:spPr bwMode="auto">
          <a:xfrm>
            <a:off x="7380288" y="4583113"/>
            <a:ext cx="69850" cy="69850"/>
          </a:xfrm>
          <a:prstGeom prst="ellipse">
            <a:avLst/>
          </a:prstGeom>
          <a:solidFill>
            <a:schemeClr val="accent1"/>
          </a:solidFill>
          <a:ln w="9525">
            <a:solidFill>
              <a:schemeClr val="tx1"/>
            </a:solidFill>
            <a:round/>
            <a:headEnd/>
            <a:tailEnd/>
          </a:ln>
          <a:effectLst/>
        </p:spPr>
        <p:txBody>
          <a:bodyPr wrap="none" anchor="ctr"/>
          <a:lstStyle/>
          <a:p>
            <a:endParaRPr lang="el-GR"/>
          </a:p>
        </p:txBody>
      </p:sp>
      <p:sp>
        <p:nvSpPr>
          <p:cNvPr id="31856" name="Oval 112"/>
          <p:cNvSpPr>
            <a:spLocks noChangeArrowheads="1"/>
          </p:cNvSpPr>
          <p:nvPr/>
        </p:nvSpPr>
        <p:spPr bwMode="auto">
          <a:xfrm>
            <a:off x="7434263" y="2982913"/>
            <a:ext cx="69850" cy="69850"/>
          </a:xfrm>
          <a:prstGeom prst="ellipse">
            <a:avLst/>
          </a:prstGeom>
          <a:solidFill>
            <a:schemeClr val="accent1"/>
          </a:solidFill>
          <a:ln w="9525">
            <a:solidFill>
              <a:schemeClr val="tx1"/>
            </a:solidFill>
            <a:round/>
            <a:headEnd/>
            <a:tailEnd/>
          </a:ln>
          <a:effectLst/>
        </p:spPr>
        <p:txBody>
          <a:bodyPr wrap="none" anchor="ctr"/>
          <a:lstStyle/>
          <a:p>
            <a:endParaRPr lang="el-GR"/>
          </a:p>
        </p:txBody>
      </p:sp>
      <p:sp>
        <p:nvSpPr>
          <p:cNvPr id="31759" name="Text Box 15"/>
          <p:cNvSpPr txBox="1">
            <a:spLocks noChangeArrowheads="1"/>
          </p:cNvSpPr>
          <p:nvPr/>
        </p:nvSpPr>
        <p:spPr bwMode="auto">
          <a:xfrm>
            <a:off x="2520950" y="3449638"/>
            <a:ext cx="146050" cy="244475"/>
          </a:xfrm>
          <a:prstGeom prst="rect">
            <a:avLst/>
          </a:prstGeom>
          <a:solidFill>
            <a:schemeClr val="bg1"/>
          </a:solidFill>
          <a:ln w="9525">
            <a:noFill/>
            <a:miter lim="800000"/>
            <a:headEnd/>
            <a:tailEnd/>
          </a:ln>
          <a:effectLst/>
        </p:spPr>
        <p:txBody>
          <a:bodyPr wrap="none" lIns="0" tIns="0" rIns="0" bIns="0">
            <a:spAutoFit/>
          </a:bodyPr>
          <a:lstStyle/>
          <a:p>
            <a:r>
              <a:rPr lang="el-GR" sz="1600">
                <a:solidFill>
                  <a:srgbClr val="333399"/>
                </a:solidFill>
              </a:rPr>
              <a:t>Ν</a:t>
            </a:r>
          </a:p>
        </p:txBody>
      </p:sp>
      <p:sp>
        <p:nvSpPr>
          <p:cNvPr id="31865" name="Oval 121"/>
          <p:cNvSpPr>
            <a:spLocks noChangeArrowheads="1"/>
          </p:cNvSpPr>
          <p:nvPr/>
        </p:nvSpPr>
        <p:spPr bwMode="auto">
          <a:xfrm>
            <a:off x="2444750" y="1619250"/>
            <a:ext cx="69850" cy="69850"/>
          </a:xfrm>
          <a:prstGeom prst="ellipse">
            <a:avLst/>
          </a:prstGeom>
          <a:solidFill>
            <a:schemeClr val="accent1"/>
          </a:solidFill>
          <a:ln w="9525">
            <a:solidFill>
              <a:schemeClr val="tx1"/>
            </a:solidFill>
            <a:round/>
            <a:headEnd/>
            <a:tailEnd/>
          </a:ln>
          <a:effectLst/>
        </p:spPr>
        <p:txBody>
          <a:bodyPr wrap="none" anchor="ctr"/>
          <a:lstStyle/>
          <a:p>
            <a:endParaRPr lang="el-GR"/>
          </a:p>
        </p:txBody>
      </p:sp>
      <p:sp>
        <p:nvSpPr>
          <p:cNvPr id="31866" name="Text Box 122"/>
          <p:cNvSpPr txBox="1">
            <a:spLocks noChangeArrowheads="1"/>
          </p:cNvSpPr>
          <p:nvPr/>
        </p:nvSpPr>
        <p:spPr bwMode="auto">
          <a:xfrm>
            <a:off x="2446338" y="1347788"/>
            <a:ext cx="330200" cy="336550"/>
          </a:xfrm>
          <a:prstGeom prst="rect">
            <a:avLst/>
          </a:prstGeom>
          <a:noFill/>
          <a:ln w="9525">
            <a:noFill/>
            <a:miter lim="800000"/>
            <a:headEnd/>
            <a:tailEnd/>
          </a:ln>
          <a:effectLst/>
        </p:spPr>
        <p:txBody>
          <a:bodyPr wrap="none">
            <a:spAutoFit/>
          </a:bodyPr>
          <a:lstStyle/>
          <a:p>
            <a:r>
              <a:rPr lang="en-US" sz="1600">
                <a:solidFill>
                  <a:srgbClr val="333399"/>
                </a:solidFill>
              </a:rPr>
              <a:t>V</a:t>
            </a:r>
            <a:endParaRPr lang="el-GR" sz="1600">
              <a:solidFill>
                <a:srgbClr val="333399"/>
              </a:solidFill>
            </a:endParaRPr>
          </a:p>
        </p:txBody>
      </p:sp>
      <p:grpSp>
        <p:nvGrpSpPr>
          <p:cNvPr id="31921" name="Group 177"/>
          <p:cNvGrpSpPr>
            <a:grpSpLocks/>
          </p:cNvGrpSpPr>
          <p:nvPr/>
        </p:nvGrpSpPr>
        <p:grpSpPr bwMode="auto">
          <a:xfrm>
            <a:off x="4635500" y="1624013"/>
            <a:ext cx="3176588" cy="3995737"/>
            <a:chOff x="2920" y="1023"/>
            <a:chExt cx="2001" cy="2517"/>
          </a:xfrm>
        </p:grpSpPr>
        <p:grpSp>
          <p:nvGrpSpPr>
            <p:cNvPr id="31919" name="Group 175"/>
            <p:cNvGrpSpPr>
              <a:grpSpLocks/>
            </p:cNvGrpSpPr>
            <p:nvPr/>
          </p:nvGrpSpPr>
          <p:grpSpPr bwMode="auto">
            <a:xfrm>
              <a:off x="3182" y="2128"/>
              <a:ext cx="435" cy="588"/>
              <a:chOff x="3182" y="2128"/>
              <a:chExt cx="435" cy="588"/>
            </a:xfrm>
          </p:grpSpPr>
          <p:sp>
            <p:nvSpPr>
              <p:cNvPr id="31833" name="Freeform 89"/>
              <p:cNvSpPr>
                <a:spLocks/>
              </p:cNvSpPr>
              <p:nvPr/>
            </p:nvSpPr>
            <p:spPr bwMode="auto">
              <a:xfrm>
                <a:off x="3182" y="2128"/>
                <a:ext cx="375" cy="588"/>
              </a:xfrm>
              <a:custGeom>
                <a:avLst/>
                <a:gdLst/>
                <a:ahLst/>
                <a:cxnLst>
                  <a:cxn ang="0">
                    <a:pos x="375" y="120"/>
                  </a:cxn>
                  <a:cxn ang="0">
                    <a:pos x="199" y="4"/>
                  </a:cxn>
                  <a:cxn ang="0">
                    <a:pos x="15" y="190"/>
                  </a:cxn>
                  <a:cxn ang="0">
                    <a:pos x="81" y="418"/>
                  </a:cxn>
                  <a:cxn ang="0">
                    <a:pos x="189" y="552"/>
                  </a:cxn>
                  <a:cxn ang="0">
                    <a:pos x="282" y="601"/>
                  </a:cxn>
                  <a:cxn ang="0">
                    <a:pos x="367" y="516"/>
                  </a:cxn>
                </a:cxnLst>
                <a:rect l="0" t="0" r="r" b="b"/>
                <a:pathLst>
                  <a:path w="375" h="603">
                    <a:moveTo>
                      <a:pt x="375" y="120"/>
                    </a:moveTo>
                    <a:cubicBezTo>
                      <a:pt x="352" y="63"/>
                      <a:pt x="306" y="0"/>
                      <a:pt x="199" y="4"/>
                    </a:cubicBezTo>
                    <a:cubicBezTo>
                      <a:pt x="92" y="8"/>
                      <a:pt x="30" y="115"/>
                      <a:pt x="15" y="190"/>
                    </a:cubicBezTo>
                    <a:cubicBezTo>
                      <a:pt x="0" y="265"/>
                      <a:pt x="49" y="354"/>
                      <a:pt x="81" y="418"/>
                    </a:cubicBezTo>
                    <a:cubicBezTo>
                      <a:pt x="113" y="482"/>
                      <a:pt x="156" y="524"/>
                      <a:pt x="189" y="552"/>
                    </a:cubicBezTo>
                    <a:cubicBezTo>
                      <a:pt x="222" y="580"/>
                      <a:pt x="253" y="603"/>
                      <a:pt x="282" y="601"/>
                    </a:cubicBezTo>
                    <a:cubicBezTo>
                      <a:pt x="311" y="599"/>
                      <a:pt x="352" y="544"/>
                      <a:pt x="367" y="516"/>
                    </a:cubicBezTo>
                  </a:path>
                </a:pathLst>
              </a:custGeom>
              <a:noFill/>
              <a:ln w="12700" cmpd="sng">
                <a:solidFill>
                  <a:schemeClr val="tx1"/>
                </a:solidFill>
                <a:round/>
                <a:headEnd/>
                <a:tailEnd/>
              </a:ln>
              <a:effectLst/>
            </p:spPr>
            <p:txBody>
              <a:bodyPr/>
              <a:lstStyle/>
              <a:p>
                <a:endParaRPr lang="el-GR"/>
              </a:p>
            </p:txBody>
          </p:sp>
          <p:sp>
            <p:nvSpPr>
              <p:cNvPr id="31834" name="Freeform 90"/>
              <p:cNvSpPr>
                <a:spLocks/>
              </p:cNvSpPr>
              <p:nvPr/>
            </p:nvSpPr>
            <p:spPr bwMode="auto">
              <a:xfrm>
                <a:off x="3255" y="2178"/>
                <a:ext cx="272" cy="400"/>
              </a:xfrm>
              <a:custGeom>
                <a:avLst/>
                <a:gdLst/>
                <a:ahLst/>
                <a:cxnLst>
                  <a:cxn ang="0">
                    <a:pos x="132" y="262"/>
                  </a:cxn>
                  <a:cxn ang="0">
                    <a:pos x="185" y="199"/>
                  </a:cxn>
                  <a:cxn ang="0">
                    <a:pos x="245" y="49"/>
                  </a:cxn>
                  <a:cxn ang="0">
                    <a:pos x="83" y="28"/>
                  </a:cxn>
                  <a:cxn ang="0">
                    <a:pos x="12" y="148"/>
                  </a:cxn>
                  <a:cxn ang="0">
                    <a:pos x="65" y="340"/>
                  </a:cxn>
                  <a:cxn ang="0">
                    <a:pos x="140" y="400"/>
                  </a:cxn>
                </a:cxnLst>
                <a:rect l="0" t="0" r="r" b="b"/>
                <a:pathLst>
                  <a:path w="272" h="400">
                    <a:moveTo>
                      <a:pt x="132" y="262"/>
                    </a:moveTo>
                    <a:cubicBezTo>
                      <a:pt x="155" y="232"/>
                      <a:pt x="166" y="220"/>
                      <a:pt x="185" y="199"/>
                    </a:cubicBezTo>
                    <a:cubicBezTo>
                      <a:pt x="204" y="178"/>
                      <a:pt x="272" y="98"/>
                      <a:pt x="245" y="49"/>
                    </a:cubicBezTo>
                    <a:cubicBezTo>
                      <a:pt x="218" y="0"/>
                      <a:pt x="126" y="14"/>
                      <a:pt x="83" y="28"/>
                    </a:cubicBezTo>
                    <a:cubicBezTo>
                      <a:pt x="40" y="42"/>
                      <a:pt x="24" y="95"/>
                      <a:pt x="12" y="148"/>
                    </a:cubicBezTo>
                    <a:cubicBezTo>
                      <a:pt x="0" y="201"/>
                      <a:pt x="36" y="296"/>
                      <a:pt x="65" y="340"/>
                    </a:cubicBezTo>
                    <a:cubicBezTo>
                      <a:pt x="94" y="384"/>
                      <a:pt x="114" y="388"/>
                      <a:pt x="140" y="400"/>
                    </a:cubicBezTo>
                  </a:path>
                </a:pathLst>
              </a:custGeom>
              <a:noFill/>
              <a:ln w="12700" cmpd="sng">
                <a:solidFill>
                  <a:schemeClr val="tx1"/>
                </a:solidFill>
                <a:round/>
                <a:headEnd/>
                <a:tailEnd/>
              </a:ln>
              <a:effectLst/>
            </p:spPr>
            <p:txBody>
              <a:bodyPr/>
              <a:lstStyle/>
              <a:p>
                <a:endParaRPr lang="el-GR"/>
              </a:p>
            </p:txBody>
          </p:sp>
          <p:sp>
            <p:nvSpPr>
              <p:cNvPr id="31835" name="Freeform 91"/>
              <p:cNvSpPr>
                <a:spLocks/>
              </p:cNvSpPr>
              <p:nvPr/>
            </p:nvSpPr>
            <p:spPr bwMode="auto">
              <a:xfrm>
                <a:off x="3315" y="2252"/>
                <a:ext cx="302" cy="365"/>
              </a:xfrm>
              <a:custGeom>
                <a:avLst/>
                <a:gdLst/>
                <a:ahLst/>
                <a:cxnLst>
                  <a:cxn ang="0">
                    <a:pos x="165" y="0"/>
                  </a:cxn>
                  <a:cxn ang="0">
                    <a:pos x="20" y="88"/>
                  </a:cxn>
                  <a:cxn ang="0">
                    <a:pos x="36" y="199"/>
                  </a:cxn>
                  <a:cxn ang="0">
                    <a:pos x="137" y="283"/>
                  </a:cxn>
                  <a:cxn ang="0">
                    <a:pos x="275" y="335"/>
                  </a:cxn>
                  <a:cxn ang="0">
                    <a:pos x="240" y="218"/>
                  </a:cxn>
                  <a:cxn ang="0">
                    <a:pos x="211" y="124"/>
                  </a:cxn>
                  <a:cxn ang="0">
                    <a:pos x="114" y="187"/>
                  </a:cxn>
                </a:cxnLst>
                <a:rect l="0" t="0" r="r" b="b"/>
                <a:pathLst>
                  <a:path w="302" h="365">
                    <a:moveTo>
                      <a:pt x="165" y="0"/>
                    </a:moveTo>
                    <a:cubicBezTo>
                      <a:pt x="141" y="14"/>
                      <a:pt x="41" y="55"/>
                      <a:pt x="20" y="88"/>
                    </a:cubicBezTo>
                    <a:cubicBezTo>
                      <a:pt x="0" y="118"/>
                      <a:pt x="18" y="164"/>
                      <a:pt x="36" y="199"/>
                    </a:cubicBezTo>
                    <a:cubicBezTo>
                      <a:pt x="54" y="234"/>
                      <a:pt x="97" y="260"/>
                      <a:pt x="137" y="283"/>
                    </a:cubicBezTo>
                    <a:cubicBezTo>
                      <a:pt x="177" y="307"/>
                      <a:pt x="248" y="365"/>
                      <a:pt x="275" y="335"/>
                    </a:cubicBezTo>
                    <a:cubicBezTo>
                      <a:pt x="302" y="305"/>
                      <a:pt x="245" y="253"/>
                      <a:pt x="240" y="218"/>
                    </a:cubicBezTo>
                    <a:cubicBezTo>
                      <a:pt x="235" y="183"/>
                      <a:pt x="241" y="132"/>
                      <a:pt x="211" y="124"/>
                    </a:cubicBezTo>
                    <a:cubicBezTo>
                      <a:pt x="181" y="116"/>
                      <a:pt x="134" y="174"/>
                      <a:pt x="114" y="187"/>
                    </a:cubicBezTo>
                  </a:path>
                </a:pathLst>
              </a:custGeom>
              <a:noFill/>
              <a:ln w="12700" cmpd="sng">
                <a:solidFill>
                  <a:schemeClr val="tx1"/>
                </a:solidFill>
                <a:round/>
                <a:headEnd/>
                <a:tailEnd/>
              </a:ln>
              <a:effectLst/>
            </p:spPr>
            <p:txBody>
              <a:bodyPr/>
              <a:lstStyle/>
              <a:p>
                <a:endParaRPr lang="el-GR"/>
              </a:p>
            </p:txBody>
          </p:sp>
        </p:grpSp>
        <p:sp>
          <p:nvSpPr>
            <p:cNvPr id="31823" name="Freeform 79"/>
            <p:cNvSpPr>
              <a:spLocks/>
            </p:cNvSpPr>
            <p:nvPr/>
          </p:nvSpPr>
          <p:spPr bwMode="auto">
            <a:xfrm>
              <a:off x="4509" y="1374"/>
              <a:ext cx="412" cy="1490"/>
            </a:xfrm>
            <a:custGeom>
              <a:avLst/>
              <a:gdLst/>
              <a:ahLst/>
              <a:cxnLst>
                <a:cxn ang="0">
                  <a:pos x="0" y="0"/>
                </a:cxn>
                <a:cxn ang="0">
                  <a:pos x="114" y="196"/>
                </a:cxn>
                <a:cxn ang="0">
                  <a:pos x="200" y="512"/>
                </a:cxn>
                <a:cxn ang="0">
                  <a:pos x="162" y="696"/>
                </a:cxn>
                <a:cxn ang="0">
                  <a:pos x="256" y="884"/>
                </a:cxn>
                <a:cxn ang="0">
                  <a:pos x="374" y="1054"/>
                </a:cxn>
                <a:cxn ang="0">
                  <a:pos x="344" y="1194"/>
                </a:cxn>
                <a:cxn ang="0">
                  <a:pos x="228" y="1240"/>
                </a:cxn>
                <a:cxn ang="0">
                  <a:pos x="196" y="1318"/>
                </a:cxn>
                <a:cxn ang="0">
                  <a:pos x="218" y="1406"/>
                </a:cxn>
                <a:cxn ang="0">
                  <a:pos x="56" y="1490"/>
                </a:cxn>
              </a:cxnLst>
              <a:rect l="0" t="0" r="r" b="b"/>
              <a:pathLst>
                <a:path w="412" h="1490">
                  <a:moveTo>
                    <a:pt x="0" y="0"/>
                  </a:moveTo>
                  <a:cubicBezTo>
                    <a:pt x="48" y="78"/>
                    <a:pt x="84" y="122"/>
                    <a:pt x="114" y="196"/>
                  </a:cubicBezTo>
                  <a:cubicBezTo>
                    <a:pt x="144" y="270"/>
                    <a:pt x="202" y="414"/>
                    <a:pt x="200" y="512"/>
                  </a:cubicBezTo>
                  <a:cubicBezTo>
                    <a:pt x="198" y="610"/>
                    <a:pt x="164" y="628"/>
                    <a:pt x="162" y="696"/>
                  </a:cubicBezTo>
                  <a:cubicBezTo>
                    <a:pt x="160" y="763"/>
                    <a:pt x="200" y="812"/>
                    <a:pt x="256" y="884"/>
                  </a:cubicBezTo>
                  <a:cubicBezTo>
                    <a:pt x="312" y="956"/>
                    <a:pt x="335" y="1002"/>
                    <a:pt x="374" y="1054"/>
                  </a:cubicBezTo>
                  <a:cubicBezTo>
                    <a:pt x="412" y="1107"/>
                    <a:pt x="373" y="1174"/>
                    <a:pt x="344" y="1194"/>
                  </a:cubicBezTo>
                  <a:cubicBezTo>
                    <a:pt x="314" y="1213"/>
                    <a:pt x="256" y="1226"/>
                    <a:pt x="228" y="1240"/>
                  </a:cubicBezTo>
                  <a:cubicBezTo>
                    <a:pt x="200" y="1254"/>
                    <a:pt x="192" y="1286"/>
                    <a:pt x="196" y="1318"/>
                  </a:cubicBezTo>
                  <a:cubicBezTo>
                    <a:pt x="200" y="1350"/>
                    <a:pt x="218" y="1370"/>
                    <a:pt x="218" y="1406"/>
                  </a:cubicBezTo>
                  <a:cubicBezTo>
                    <a:pt x="218" y="1442"/>
                    <a:pt x="190" y="1478"/>
                    <a:pt x="56" y="1490"/>
                  </a:cubicBezTo>
                </a:path>
              </a:pathLst>
            </a:custGeom>
            <a:noFill/>
            <a:ln w="12700" cmpd="sng">
              <a:solidFill>
                <a:schemeClr val="tx1"/>
              </a:solidFill>
              <a:round/>
              <a:headEnd/>
              <a:tailEnd/>
            </a:ln>
            <a:effectLst/>
          </p:spPr>
          <p:txBody>
            <a:bodyPr/>
            <a:lstStyle/>
            <a:p>
              <a:endParaRPr lang="el-GR"/>
            </a:p>
          </p:txBody>
        </p:sp>
        <p:sp>
          <p:nvSpPr>
            <p:cNvPr id="31824" name="Freeform 80"/>
            <p:cNvSpPr>
              <a:spLocks/>
            </p:cNvSpPr>
            <p:nvPr/>
          </p:nvSpPr>
          <p:spPr bwMode="auto">
            <a:xfrm>
              <a:off x="3904" y="2854"/>
              <a:ext cx="775" cy="686"/>
            </a:xfrm>
            <a:custGeom>
              <a:avLst/>
              <a:gdLst/>
              <a:ahLst/>
              <a:cxnLst>
                <a:cxn ang="0">
                  <a:pos x="723" y="0"/>
                </a:cxn>
                <a:cxn ang="0">
                  <a:pos x="771" y="56"/>
                </a:cxn>
                <a:cxn ang="0">
                  <a:pos x="741" y="118"/>
                </a:cxn>
                <a:cxn ang="0">
                  <a:pos x="715" y="186"/>
                </a:cxn>
                <a:cxn ang="0">
                  <a:pos x="725" y="330"/>
                </a:cxn>
                <a:cxn ang="0">
                  <a:pos x="619" y="444"/>
                </a:cxn>
                <a:cxn ang="0">
                  <a:pos x="157" y="496"/>
                </a:cxn>
                <a:cxn ang="0">
                  <a:pos x="0" y="686"/>
                </a:cxn>
              </a:cxnLst>
              <a:rect l="0" t="0" r="r" b="b"/>
              <a:pathLst>
                <a:path w="775" h="686">
                  <a:moveTo>
                    <a:pt x="723" y="0"/>
                  </a:moveTo>
                  <a:cubicBezTo>
                    <a:pt x="757" y="12"/>
                    <a:pt x="766" y="35"/>
                    <a:pt x="771" y="56"/>
                  </a:cubicBezTo>
                  <a:cubicBezTo>
                    <a:pt x="775" y="77"/>
                    <a:pt x="753" y="108"/>
                    <a:pt x="741" y="118"/>
                  </a:cubicBezTo>
                  <a:cubicBezTo>
                    <a:pt x="729" y="128"/>
                    <a:pt x="719" y="134"/>
                    <a:pt x="715" y="186"/>
                  </a:cubicBezTo>
                  <a:cubicBezTo>
                    <a:pt x="711" y="238"/>
                    <a:pt x="733" y="260"/>
                    <a:pt x="725" y="330"/>
                  </a:cubicBezTo>
                  <a:cubicBezTo>
                    <a:pt x="717" y="400"/>
                    <a:pt x="661" y="427"/>
                    <a:pt x="619" y="444"/>
                  </a:cubicBezTo>
                  <a:cubicBezTo>
                    <a:pt x="577" y="462"/>
                    <a:pt x="263" y="460"/>
                    <a:pt x="157" y="496"/>
                  </a:cubicBezTo>
                  <a:cubicBezTo>
                    <a:pt x="51" y="534"/>
                    <a:pt x="32" y="643"/>
                    <a:pt x="0" y="686"/>
                  </a:cubicBezTo>
                </a:path>
              </a:pathLst>
            </a:custGeom>
            <a:noFill/>
            <a:ln w="12700" cmpd="sng">
              <a:solidFill>
                <a:schemeClr val="tx1"/>
              </a:solidFill>
              <a:round/>
              <a:headEnd/>
              <a:tailEnd/>
            </a:ln>
            <a:effectLst/>
          </p:spPr>
          <p:txBody>
            <a:bodyPr/>
            <a:lstStyle/>
            <a:p>
              <a:endParaRPr lang="el-GR"/>
            </a:p>
          </p:txBody>
        </p:sp>
        <p:sp>
          <p:nvSpPr>
            <p:cNvPr id="31825" name="Freeform 81"/>
            <p:cNvSpPr>
              <a:spLocks/>
            </p:cNvSpPr>
            <p:nvPr/>
          </p:nvSpPr>
          <p:spPr bwMode="auto">
            <a:xfrm>
              <a:off x="4567" y="2736"/>
              <a:ext cx="152" cy="126"/>
            </a:xfrm>
            <a:custGeom>
              <a:avLst/>
              <a:gdLst/>
              <a:ahLst/>
              <a:cxnLst>
                <a:cxn ang="0">
                  <a:pos x="152" y="0"/>
                </a:cxn>
                <a:cxn ang="0">
                  <a:pos x="90" y="76"/>
                </a:cxn>
                <a:cxn ang="0">
                  <a:pos x="0" y="126"/>
                </a:cxn>
              </a:cxnLst>
              <a:rect l="0" t="0" r="r" b="b"/>
              <a:pathLst>
                <a:path w="152" h="126">
                  <a:moveTo>
                    <a:pt x="152" y="0"/>
                  </a:moveTo>
                  <a:cubicBezTo>
                    <a:pt x="142" y="13"/>
                    <a:pt x="115" y="55"/>
                    <a:pt x="90" y="76"/>
                  </a:cubicBezTo>
                  <a:cubicBezTo>
                    <a:pt x="63" y="97"/>
                    <a:pt x="19" y="116"/>
                    <a:pt x="0" y="126"/>
                  </a:cubicBezTo>
                </a:path>
              </a:pathLst>
            </a:custGeom>
            <a:noFill/>
            <a:ln w="12700" cmpd="sng">
              <a:solidFill>
                <a:schemeClr val="tx1"/>
              </a:solidFill>
              <a:round/>
              <a:headEnd/>
              <a:tailEnd/>
            </a:ln>
            <a:effectLst/>
          </p:spPr>
          <p:txBody>
            <a:bodyPr/>
            <a:lstStyle/>
            <a:p>
              <a:endParaRPr lang="el-GR"/>
            </a:p>
          </p:txBody>
        </p:sp>
        <p:sp>
          <p:nvSpPr>
            <p:cNvPr id="31826" name="Freeform 82"/>
            <p:cNvSpPr>
              <a:spLocks/>
            </p:cNvSpPr>
            <p:nvPr/>
          </p:nvSpPr>
          <p:spPr bwMode="auto">
            <a:xfrm>
              <a:off x="4563" y="2860"/>
              <a:ext cx="104" cy="82"/>
            </a:xfrm>
            <a:custGeom>
              <a:avLst/>
              <a:gdLst/>
              <a:ahLst/>
              <a:cxnLst>
                <a:cxn ang="0">
                  <a:pos x="104" y="82"/>
                </a:cxn>
                <a:cxn ang="0">
                  <a:pos x="36" y="50"/>
                </a:cxn>
                <a:cxn ang="0">
                  <a:pos x="0" y="0"/>
                </a:cxn>
              </a:cxnLst>
              <a:rect l="0" t="0" r="r" b="b"/>
              <a:pathLst>
                <a:path w="104" h="82">
                  <a:moveTo>
                    <a:pt x="104" y="82"/>
                  </a:moveTo>
                  <a:cubicBezTo>
                    <a:pt x="93" y="77"/>
                    <a:pt x="53" y="64"/>
                    <a:pt x="36" y="50"/>
                  </a:cubicBezTo>
                  <a:cubicBezTo>
                    <a:pt x="20" y="41"/>
                    <a:pt x="8" y="10"/>
                    <a:pt x="0" y="0"/>
                  </a:cubicBezTo>
                </a:path>
              </a:pathLst>
            </a:custGeom>
            <a:noFill/>
            <a:ln w="12700" cmpd="sng">
              <a:solidFill>
                <a:schemeClr val="tx1"/>
              </a:solidFill>
              <a:round/>
              <a:headEnd/>
              <a:tailEnd/>
            </a:ln>
            <a:effectLst/>
          </p:spPr>
          <p:txBody>
            <a:bodyPr/>
            <a:lstStyle/>
            <a:p>
              <a:endParaRPr lang="el-GR"/>
            </a:p>
          </p:txBody>
        </p:sp>
        <p:sp>
          <p:nvSpPr>
            <p:cNvPr id="31827" name="Freeform 83"/>
            <p:cNvSpPr>
              <a:spLocks/>
            </p:cNvSpPr>
            <p:nvPr/>
          </p:nvSpPr>
          <p:spPr bwMode="auto">
            <a:xfrm>
              <a:off x="4563" y="2483"/>
              <a:ext cx="69" cy="143"/>
            </a:xfrm>
            <a:custGeom>
              <a:avLst/>
              <a:gdLst/>
              <a:ahLst/>
              <a:cxnLst>
                <a:cxn ang="0">
                  <a:pos x="39" y="0"/>
                </a:cxn>
                <a:cxn ang="0">
                  <a:pos x="9" y="99"/>
                </a:cxn>
                <a:cxn ang="0">
                  <a:pos x="69" y="144"/>
                </a:cxn>
              </a:cxnLst>
              <a:rect l="0" t="0" r="r" b="b"/>
              <a:pathLst>
                <a:path w="69" h="147">
                  <a:moveTo>
                    <a:pt x="39" y="0"/>
                  </a:moveTo>
                  <a:cubicBezTo>
                    <a:pt x="0" y="21"/>
                    <a:pt x="4" y="71"/>
                    <a:pt x="9" y="99"/>
                  </a:cubicBezTo>
                  <a:cubicBezTo>
                    <a:pt x="14" y="129"/>
                    <a:pt x="45" y="147"/>
                    <a:pt x="69" y="144"/>
                  </a:cubicBezTo>
                </a:path>
              </a:pathLst>
            </a:custGeom>
            <a:noFill/>
            <a:ln w="12700" cmpd="sng">
              <a:solidFill>
                <a:schemeClr val="tx1"/>
              </a:solidFill>
              <a:round/>
              <a:headEnd/>
              <a:tailEnd/>
            </a:ln>
            <a:effectLst/>
          </p:spPr>
          <p:txBody>
            <a:bodyPr/>
            <a:lstStyle/>
            <a:p>
              <a:endParaRPr lang="el-GR"/>
            </a:p>
          </p:txBody>
        </p:sp>
        <p:sp>
          <p:nvSpPr>
            <p:cNvPr id="31828" name="Freeform 84"/>
            <p:cNvSpPr>
              <a:spLocks/>
            </p:cNvSpPr>
            <p:nvPr/>
          </p:nvSpPr>
          <p:spPr bwMode="auto">
            <a:xfrm>
              <a:off x="4659" y="2564"/>
              <a:ext cx="132" cy="50"/>
            </a:xfrm>
            <a:custGeom>
              <a:avLst/>
              <a:gdLst/>
              <a:ahLst/>
              <a:cxnLst>
                <a:cxn ang="0">
                  <a:pos x="0" y="52"/>
                </a:cxn>
                <a:cxn ang="0">
                  <a:pos x="81" y="7"/>
                </a:cxn>
                <a:cxn ang="0">
                  <a:pos x="132" y="13"/>
                </a:cxn>
              </a:cxnLst>
              <a:rect l="0" t="0" r="r" b="b"/>
              <a:pathLst>
                <a:path w="132" h="52">
                  <a:moveTo>
                    <a:pt x="0" y="52"/>
                  </a:moveTo>
                  <a:cubicBezTo>
                    <a:pt x="13" y="44"/>
                    <a:pt x="39" y="14"/>
                    <a:pt x="81" y="7"/>
                  </a:cubicBezTo>
                  <a:cubicBezTo>
                    <a:pt x="123" y="0"/>
                    <a:pt x="122" y="12"/>
                    <a:pt x="132" y="13"/>
                  </a:cubicBezTo>
                </a:path>
              </a:pathLst>
            </a:custGeom>
            <a:noFill/>
            <a:ln w="12700" cmpd="sng">
              <a:solidFill>
                <a:schemeClr val="tx1"/>
              </a:solidFill>
              <a:round/>
              <a:headEnd/>
              <a:tailEnd/>
            </a:ln>
            <a:effectLst/>
          </p:spPr>
          <p:txBody>
            <a:bodyPr/>
            <a:lstStyle/>
            <a:p>
              <a:endParaRPr lang="el-GR"/>
            </a:p>
          </p:txBody>
        </p:sp>
        <p:sp>
          <p:nvSpPr>
            <p:cNvPr id="31836" name="Freeform 92"/>
            <p:cNvSpPr>
              <a:spLocks/>
            </p:cNvSpPr>
            <p:nvPr/>
          </p:nvSpPr>
          <p:spPr bwMode="auto">
            <a:xfrm>
              <a:off x="3550" y="1372"/>
              <a:ext cx="957" cy="846"/>
            </a:xfrm>
            <a:custGeom>
              <a:avLst/>
              <a:gdLst/>
              <a:ahLst/>
              <a:cxnLst>
                <a:cxn ang="0">
                  <a:pos x="957" y="0"/>
                </a:cxn>
                <a:cxn ang="0">
                  <a:pos x="801" y="118"/>
                </a:cxn>
                <a:cxn ang="0">
                  <a:pos x="667" y="334"/>
                </a:cxn>
                <a:cxn ang="0">
                  <a:pos x="429" y="506"/>
                </a:cxn>
                <a:cxn ang="0">
                  <a:pos x="207" y="780"/>
                </a:cxn>
                <a:cxn ang="0">
                  <a:pos x="0" y="823"/>
                </a:cxn>
              </a:cxnLst>
              <a:rect l="0" t="0" r="r" b="b"/>
              <a:pathLst>
                <a:path w="957" h="846">
                  <a:moveTo>
                    <a:pt x="957" y="0"/>
                  </a:moveTo>
                  <a:cubicBezTo>
                    <a:pt x="931" y="20"/>
                    <a:pt x="849" y="62"/>
                    <a:pt x="801" y="118"/>
                  </a:cubicBezTo>
                  <a:cubicBezTo>
                    <a:pt x="753" y="174"/>
                    <a:pt x="729" y="269"/>
                    <a:pt x="667" y="334"/>
                  </a:cubicBezTo>
                  <a:cubicBezTo>
                    <a:pt x="612" y="411"/>
                    <a:pt x="502" y="417"/>
                    <a:pt x="429" y="506"/>
                  </a:cubicBezTo>
                  <a:cubicBezTo>
                    <a:pt x="357" y="596"/>
                    <a:pt x="276" y="714"/>
                    <a:pt x="207" y="780"/>
                  </a:cubicBezTo>
                  <a:cubicBezTo>
                    <a:pt x="138" y="846"/>
                    <a:pt x="43" y="814"/>
                    <a:pt x="0" y="823"/>
                  </a:cubicBezTo>
                </a:path>
              </a:pathLst>
            </a:custGeom>
            <a:noFill/>
            <a:ln w="12700" cmpd="sng">
              <a:solidFill>
                <a:schemeClr val="tx1"/>
              </a:solidFill>
              <a:round/>
              <a:headEnd/>
              <a:tailEnd/>
            </a:ln>
            <a:effectLst/>
          </p:spPr>
          <p:txBody>
            <a:bodyPr/>
            <a:lstStyle/>
            <a:p>
              <a:endParaRPr lang="el-GR"/>
            </a:p>
          </p:txBody>
        </p:sp>
        <p:sp>
          <p:nvSpPr>
            <p:cNvPr id="31837" name="Freeform 93"/>
            <p:cNvSpPr>
              <a:spLocks/>
            </p:cNvSpPr>
            <p:nvPr/>
          </p:nvSpPr>
          <p:spPr bwMode="auto">
            <a:xfrm>
              <a:off x="2920" y="1023"/>
              <a:ext cx="1617" cy="353"/>
            </a:xfrm>
            <a:custGeom>
              <a:avLst/>
              <a:gdLst/>
              <a:ahLst/>
              <a:cxnLst>
                <a:cxn ang="0">
                  <a:pos x="1592" y="353"/>
                </a:cxn>
                <a:cxn ang="0">
                  <a:pos x="1474" y="121"/>
                </a:cxn>
                <a:cxn ang="0">
                  <a:pos x="761" y="11"/>
                </a:cxn>
                <a:cxn ang="0">
                  <a:pos x="252" y="61"/>
                </a:cxn>
                <a:cxn ang="0">
                  <a:pos x="0" y="248"/>
                </a:cxn>
              </a:cxnLst>
              <a:rect l="0" t="0" r="r" b="b"/>
              <a:pathLst>
                <a:path w="1617" h="353">
                  <a:moveTo>
                    <a:pt x="1592" y="353"/>
                  </a:moveTo>
                  <a:cubicBezTo>
                    <a:pt x="1617" y="266"/>
                    <a:pt x="1554" y="169"/>
                    <a:pt x="1474" y="121"/>
                  </a:cubicBezTo>
                  <a:cubicBezTo>
                    <a:pt x="1394" y="73"/>
                    <a:pt x="1008" y="22"/>
                    <a:pt x="761" y="11"/>
                  </a:cubicBezTo>
                  <a:cubicBezTo>
                    <a:pt x="514" y="0"/>
                    <a:pt x="382" y="25"/>
                    <a:pt x="252" y="61"/>
                  </a:cubicBezTo>
                  <a:cubicBezTo>
                    <a:pt x="122" y="97"/>
                    <a:pt x="36" y="183"/>
                    <a:pt x="0" y="248"/>
                  </a:cubicBezTo>
                </a:path>
              </a:pathLst>
            </a:custGeom>
            <a:noFill/>
            <a:ln w="12700" cmpd="sng">
              <a:solidFill>
                <a:schemeClr val="tx1"/>
              </a:solidFill>
              <a:round/>
              <a:headEnd/>
              <a:tailEnd/>
            </a:ln>
            <a:effectLst/>
          </p:spPr>
          <p:txBody>
            <a:bodyPr/>
            <a:lstStyle/>
            <a:p>
              <a:endParaRPr lang="el-GR"/>
            </a:p>
          </p:txBody>
        </p:sp>
        <p:grpSp>
          <p:nvGrpSpPr>
            <p:cNvPr id="31920" name="Group 176"/>
            <p:cNvGrpSpPr>
              <a:grpSpLocks/>
            </p:cNvGrpSpPr>
            <p:nvPr/>
          </p:nvGrpSpPr>
          <p:grpSpPr bwMode="auto">
            <a:xfrm>
              <a:off x="4287" y="1913"/>
              <a:ext cx="366" cy="335"/>
              <a:chOff x="4287" y="1913"/>
              <a:chExt cx="366" cy="335"/>
            </a:xfrm>
          </p:grpSpPr>
          <p:sp>
            <p:nvSpPr>
              <p:cNvPr id="31830" name="Freeform 86"/>
              <p:cNvSpPr>
                <a:spLocks/>
              </p:cNvSpPr>
              <p:nvPr/>
            </p:nvSpPr>
            <p:spPr bwMode="auto">
              <a:xfrm>
                <a:off x="4337" y="2066"/>
                <a:ext cx="201" cy="119"/>
              </a:xfrm>
              <a:custGeom>
                <a:avLst/>
                <a:gdLst/>
                <a:ahLst/>
                <a:cxnLst>
                  <a:cxn ang="0">
                    <a:pos x="201" y="0"/>
                  </a:cxn>
                  <a:cxn ang="0">
                    <a:pos x="138" y="57"/>
                  </a:cxn>
                  <a:cxn ang="0">
                    <a:pos x="0" y="123"/>
                  </a:cxn>
                </a:cxnLst>
                <a:rect l="0" t="0" r="r" b="b"/>
                <a:pathLst>
                  <a:path w="201" h="123">
                    <a:moveTo>
                      <a:pt x="201" y="0"/>
                    </a:moveTo>
                    <a:cubicBezTo>
                      <a:pt x="191" y="9"/>
                      <a:pt x="171" y="36"/>
                      <a:pt x="138" y="57"/>
                    </a:cubicBezTo>
                    <a:cubicBezTo>
                      <a:pt x="105" y="78"/>
                      <a:pt x="29" y="109"/>
                      <a:pt x="0" y="123"/>
                    </a:cubicBezTo>
                  </a:path>
                </a:pathLst>
              </a:custGeom>
              <a:noFill/>
              <a:ln w="12700" cmpd="sng">
                <a:solidFill>
                  <a:schemeClr val="tx1"/>
                </a:solidFill>
                <a:round/>
                <a:headEnd/>
                <a:tailEnd/>
              </a:ln>
              <a:effectLst/>
            </p:spPr>
            <p:txBody>
              <a:bodyPr/>
              <a:lstStyle/>
              <a:p>
                <a:endParaRPr lang="el-GR"/>
              </a:p>
            </p:txBody>
          </p:sp>
          <p:sp>
            <p:nvSpPr>
              <p:cNvPr id="31829" name="Freeform 85"/>
              <p:cNvSpPr>
                <a:spLocks/>
              </p:cNvSpPr>
              <p:nvPr/>
            </p:nvSpPr>
            <p:spPr bwMode="auto">
              <a:xfrm>
                <a:off x="4287" y="1913"/>
                <a:ext cx="366" cy="161"/>
              </a:xfrm>
              <a:custGeom>
                <a:avLst/>
                <a:gdLst/>
                <a:ahLst/>
                <a:cxnLst>
                  <a:cxn ang="0">
                    <a:pos x="327" y="115"/>
                  </a:cxn>
                  <a:cxn ang="0">
                    <a:pos x="168" y="100"/>
                  </a:cxn>
                  <a:cxn ang="0">
                    <a:pos x="0" y="166"/>
                  </a:cxn>
                  <a:cxn ang="0">
                    <a:pos x="144" y="37"/>
                  </a:cxn>
                  <a:cxn ang="0">
                    <a:pos x="309" y="13"/>
                  </a:cxn>
                  <a:cxn ang="0">
                    <a:pos x="327" y="115"/>
                  </a:cxn>
                </a:cxnLst>
                <a:rect l="0" t="0" r="r" b="b"/>
                <a:pathLst>
                  <a:path w="366" h="166">
                    <a:moveTo>
                      <a:pt x="327" y="115"/>
                    </a:moveTo>
                    <a:cubicBezTo>
                      <a:pt x="255" y="55"/>
                      <a:pt x="225" y="85"/>
                      <a:pt x="168" y="100"/>
                    </a:cubicBezTo>
                    <a:cubicBezTo>
                      <a:pt x="111" y="115"/>
                      <a:pt x="51" y="133"/>
                      <a:pt x="0" y="166"/>
                    </a:cubicBezTo>
                    <a:cubicBezTo>
                      <a:pt x="45" y="91"/>
                      <a:pt x="94" y="62"/>
                      <a:pt x="144" y="37"/>
                    </a:cubicBezTo>
                    <a:cubicBezTo>
                      <a:pt x="182" y="17"/>
                      <a:pt x="252" y="0"/>
                      <a:pt x="309" y="13"/>
                    </a:cubicBezTo>
                    <a:cubicBezTo>
                      <a:pt x="366" y="26"/>
                      <a:pt x="339" y="64"/>
                      <a:pt x="327" y="115"/>
                    </a:cubicBezTo>
                    <a:close/>
                  </a:path>
                </a:pathLst>
              </a:custGeom>
              <a:noFill/>
              <a:ln w="12700" cmpd="sng">
                <a:solidFill>
                  <a:schemeClr val="tx1"/>
                </a:solidFill>
                <a:round/>
                <a:headEnd/>
                <a:tailEnd/>
              </a:ln>
              <a:effectLst/>
            </p:spPr>
            <p:txBody>
              <a:bodyPr/>
              <a:lstStyle/>
              <a:p>
                <a:endParaRPr lang="el-GR"/>
              </a:p>
            </p:txBody>
          </p:sp>
          <p:sp>
            <p:nvSpPr>
              <p:cNvPr id="31831" name="Freeform 87"/>
              <p:cNvSpPr>
                <a:spLocks/>
              </p:cNvSpPr>
              <p:nvPr/>
            </p:nvSpPr>
            <p:spPr bwMode="auto">
              <a:xfrm>
                <a:off x="4369" y="2172"/>
                <a:ext cx="162" cy="76"/>
              </a:xfrm>
              <a:custGeom>
                <a:avLst/>
                <a:gdLst/>
                <a:ahLst/>
                <a:cxnLst>
                  <a:cxn ang="0">
                    <a:pos x="162" y="78"/>
                  </a:cxn>
                  <a:cxn ang="0">
                    <a:pos x="102" y="33"/>
                  </a:cxn>
                  <a:cxn ang="0">
                    <a:pos x="0" y="0"/>
                  </a:cxn>
                </a:cxnLst>
                <a:rect l="0" t="0" r="r" b="b"/>
                <a:pathLst>
                  <a:path w="162" h="78">
                    <a:moveTo>
                      <a:pt x="162" y="78"/>
                    </a:moveTo>
                    <a:cubicBezTo>
                      <a:pt x="152" y="71"/>
                      <a:pt x="129" y="46"/>
                      <a:pt x="102" y="33"/>
                    </a:cubicBezTo>
                    <a:cubicBezTo>
                      <a:pt x="75" y="20"/>
                      <a:pt x="21" y="7"/>
                      <a:pt x="0" y="0"/>
                    </a:cubicBezTo>
                  </a:path>
                </a:pathLst>
              </a:custGeom>
              <a:noFill/>
              <a:ln w="12700" cmpd="sng">
                <a:solidFill>
                  <a:schemeClr val="tx1"/>
                </a:solidFill>
                <a:round/>
                <a:headEnd/>
                <a:tailEnd/>
              </a:ln>
              <a:effectLst/>
            </p:spPr>
            <p:txBody>
              <a:bodyPr/>
              <a:lstStyle/>
              <a:p>
                <a:endParaRPr lang="el-GR"/>
              </a:p>
            </p:txBody>
          </p:sp>
          <p:sp>
            <p:nvSpPr>
              <p:cNvPr id="31832" name="Freeform 88"/>
              <p:cNvSpPr>
                <a:spLocks/>
              </p:cNvSpPr>
              <p:nvPr/>
            </p:nvSpPr>
            <p:spPr bwMode="auto">
              <a:xfrm>
                <a:off x="4447" y="2111"/>
                <a:ext cx="73" cy="102"/>
              </a:xfrm>
              <a:custGeom>
                <a:avLst/>
                <a:gdLst/>
                <a:ahLst/>
                <a:cxnLst>
                  <a:cxn ang="0">
                    <a:pos x="27" y="0"/>
                  </a:cxn>
                  <a:cxn ang="0">
                    <a:pos x="25" y="110"/>
                  </a:cxn>
                  <a:cxn ang="0">
                    <a:pos x="27" y="0"/>
                  </a:cxn>
                </a:cxnLst>
                <a:rect l="0" t="0" r="r" b="b"/>
                <a:pathLst>
                  <a:path w="42" h="110">
                    <a:moveTo>
                      <a:pt x="27" y="0"/>
                    </a:moveTo>
                    <a:cubicBezTo>
                      <a:pt x="38" y="39"/>
                      <a:pt x="42" y="67"/>
                      <a:pt x="25" y="110"/>
                    </a:cubicBezTo>
                    <a:cubicBezTo>
                      <a:pt x="25" y="110"/>
                      <a:pt x="0" y="42"/>
                      <a:pt x="27" y="0"/>
                    </a:cubicBezTo>
                    <a:close/>
                  </a:path>
                </a:pathLst>
              </a:custGeom>
              <a:solidFill>
                <a:schemeClr val="tx1"/>
              </a:solidFill>
              <a:ln w="12700" cmpd="sng">
                <a:solidFill>
                  <a:schemeClr val="tx1"/>
                </a:solidFill>
                <a:round/>
                <a:headEnd/>
                <a:tailEnd/>
              </a:ln>
              <a:effectLst/>
            </p:spPr>
            <p:txBody>
              <a:bodyPr/>
              <a:lstStyle/>
              <a:p>
                <a:endParaRPr lang="el-GR"/>
              </a:p>
            </p:txBody>
          </p:sp>
          <p:sp>
            <p:nvSpPr>
              <p:cNvPr id="31838" name="Freeform 94"/>
              <p:cNvSpPr>
                <a:spLocks/>
              </p:cNvSpPr>
              <p:nvPr/>
            </p:nvSpPr>
            <p:spPr bwMode="auto">
              <a:xfrm>
                <a:off x="4340" y="2022"/>
                <a:ext cx="225" cy="148"/>
              </a:xfrm>
              <a:custGeom>
                <a:avLst/>
                <a:gdLst/>
                <a:ahLst/>
                <a:cxnLst>
                  <a:cxn ang="0">
                    <a:pos x="225" y="0"/>
                  </a:cxn>
                  <a:cxn ang="0">
                    <a:pos x="87" y="81"/>
                  </a:cxn>
                  <a:cxn ang="0">
                    <a:pos x="0" y="153"/>
                  </a:cxn>
                </a:cxnLst>
                <a:rect l="0" t="0" r="r" b="b"/>
                <a:pathLst>
                  <a:path w="225" h="153">
                    <a:moveTo>
                      <a:pt x="225" y="0"/>
                    </a:moveTo>
                    <a:cubicBezTo>
                      <a:pt x="189" y="45"/>
                      <a:pt x="128" y="57"/>
                      <a:pt x="87" y="81"/>
                    </a:cubicBezTo>
                    <a:cubicBezTo>
                      <a:pt x="54" y="102"/>
                      <a:pt x="18" y="138"/>
                      <a:pt x="0" y="153"/>
                    </a:cubicBezTo>
                  </a:path>
                </a:pathLst>
              </a:custGeom>
              <a:noFill/>
              <a:ln w="12700" cmpd="sng">
                <a:solidFill>
                  <a:schemeClr val="tx1"/>
                </a:solidFill>
                <a:round/>
                <a:headEnd/>
                <a:tailEnd/>
              </a:ln>
              <a:effectLst/>
            </p:spPr>
            <p:txBody>
              <a:bodyPr/>
              <a:lstStyle/>
              <a:p>
                <a:endParaRPr lang="el-GR"/>
              </a:p>
            </p:txBody>
          </p:sp>
        </p:grpSp>
        <p:sp>
          <p:nvSpPr>
            <p:cNvPr id="31868" name="Freeform 124"/>
            <p:cNvSpPr>
              <a:spLocks/>
            </p:cNvSpPr>
            <p:nvPr/>
          </p:nvSpPr>
          <p:spPr bwMode="auto">
            <a:xfrm>
              <a:off x="3605" y="2690"/>
              <a:ext cx="496" cy="569"/>
            </a:xfrm>
            <a:custGeom>
              <a:avLst/>
              <a:gdLst/>
              <a:ahLst/>
              <a:cxnLst>
                <a:cxn ang="0">
                  <a:pos x="0" y="0"/>
                </a:cxn>
                <a:cxn ang="0">
                  <a:pos x="158" y="425"/>
                </a:cxn>
                <a:cxn ang="0">
                  <a:pos x="496" y="569"/>
                </a:cxn>
              </a:cxnLst>
              <a:rect l="0" t="0" r="r" b="b"/>
              <a:pathLst>
                <a:path w="496" h="569">
                  <a:moveTo>
                    <a:pt x="0" y="0"/>
                  </a:moveTo>
                  <a:cubicBezTo>
                    <a:pt x="26" y="71"/>
                    <a:pt x="75" y="330"/>
                    <a:pt x="158" y="425"/>
                  </a:cubicBezTo>
                  <a:cubicBezTo>
                    <a:pt x="241" y="520"/>
                    <a:pt x="426" y="539"/>
                    <a:pt x="496" y="569"/>
                  </a:cubicBezTo>
                </a:path>
              </a:pathLst>
            </a:custGeom>
            <a:noFill/>
            <a:ln w="12700" cmpd="sng">
              <a:solidFill>
                <a:schemeClr val="tx1"/>
              </a:solidFill>
              <a:round/>
              <a:headEnd/>
              <a:tailEnd/>
            </a:ln>
            <a:effectLst/>
          </p:spPr>
          <p:txBody>
            <a:bodyPr/>
            <a:lstStyle/>
            <a:p>
              <a:endParaRPr lang="el-GR"/>
            </a:p>
          </p:txBody>
        </p:sp>
      </p:grpSp>
      <p:sp>
        <p:nvSpPr>
          <p:cNvPr id="31870" name="Oval 126"/>
          <p:cNvSpPr>
            <a:spLocks noChangeArrowheads="1"/>
          </p:cNvSpPr>
          <p:nvPr/>
        </p:nvSpPr>
        <p:spPr bwMode="auto">
          <a:xfrm>
            <a:off x="5926138" y="4889500"/>
            <a:ext cx="69850" cy="69850"/>
          </a:xfrm>
          <a:prstGeom prst="ellipse">
            <a:avLst/>
          </a:prstGeom>
          <a:solidFill>
            <a:schemeClr val="accent1"/>
          </a:solidFill>
          <a:ln w="9525">
            <a:solidFill>
              <a:schemeClr val="tx1"/>
            </a:solidFill>
            <a:round/>
            <a:headEnd/>
            <a:tailEnd/>
          </a:ln>
          <a:effectLst/>
        </p:spPr>
        <p:txBody>
          <a:bodyPr wrap="none" anchor="ctr"/>
          <a:lstStyle/>
          <a:p>
            <a:endParaRPr lang="el-GR"/>
          </a:p>
        </p:txBody>
      </p:sp>
      <p:sp>
        <p:nvSpPr>
          <p:cNvPr id="31871" name="Oval 127"/>
          <p:cNvSpPr>
            <a:spLocks noChangeArrowheads="1"/>
          </p:cNvSpPr>
          <p:nvPr/>
        </p:nvSpPr>
        <p:spPr bwMode="auto">
          <a:xfrm>
            <a:off x="5788025" y="1606550"/>
            <a:ext cx="69850" cy="69850"/>
          </a:xfrm>
          <a:prstGeom prst="ellipse">
            <a:avLst/>
          </a:prstGeom>
          <a:solidFill>
            <a:schemeClr val="accent1"/>
          </a:solidFill>
          <a:ln w="9525">
            <a:solidFill>
              <a:schemeClr val="tx1"/>
            </a:solidFill>
            <a:round/>
            <a:headEnd/>
            <a:tailEnd/>
          </a:ln>
          <a:effectLst/>
        </p:spPr>
        <p:txBody>
          <a:bodyPr wrap="none" anchor="ctr"/>
          <a:lstStyle/>
          <a:p>
            <a:endParaRPr lang="el-GR"/>
          </a:p>
        </p:txBody>
      </p:sp>
      <p:sp>
        <p:nvSpPr>
          <p:cNvPr id="31811" name="Text Box 67"/>
          <p:cNvSpPr txBox="1">
            <a:spLocks noChangeArrowheads="1"/>
          </p:cNvSpPr>
          <p:nvPr/>
        </p:nvSpPr>
        <p:spPr bwMode="auto">
          <a:xfrm>
            <a:off x="7405688" y="3046413"/>
            <a:ext cx="420687" cy="336550"/>
          </a:xfrm>
          <a:prstGeom prst="rect">
            <a:avLst/>
          </a:prstGeom>
          <a:noFill/>
          <a:ln w="9525">
            <a:noFill/>
            <a:miter lim="800000"/>
            <a:headEnd/>
            <a:tailEnd/>
          </a:ln>
          <a:effectLst/>
        </p:spPr>
        <p:txBody>
          <a:bodyPr wrap="none">
            <a:spAutoFit/>
          </a:bodyPr>
          <a:lstStyle/>
          <a:p>
            <a:r>
              <a:rPr lang="el-GR" sz="1600">
                <a:solidFill>
                  <a:srgbClr val="333399"/>
                </a:solidFill>
              </a:rPr>
              <a:t>Ν</a:t>
            </a:r>
            <a:r>
              <a:rPr lang="en-US" sz="1600">
                <a:solidFill>
                  <a:srgbClr val="333399"/>
                </a:solidFill>
              </a:rPr>
              <a:t>a</a:t>
            </a:r>
            <a:endParaRPr lang="el-GR" sz="1600">
              <a:solidFill>
                <a:srgbClr val="333399"/>
              </a:solidFill>
            </a:endParaRPr>
          </a:p>
        </p:txBody>
      </p:sp>
      <p:sp>
        <p:nvSpPr>
          <p:cNvPr id="31812" name="Text Box 68"/>
          <p:cNvSpPr txBox="1">
            <a:spLocks noChangeArrowheads="1"/>
          </p:cNvSpPr>
          <p:nvPr/>
        </p:nvSpPr>
        <p:spPr bwMode="auto">
          <a:xfrm>
            <a:off x="6796088" y="1935163"/>
            <a:ext cx="376237" cy="336550"/>
          </a:xfrm>
          <a:prstGeom prst="rect">
            <a:avLst/>
          </a:prstGeom>
          <a:noFill/>
          <a:ln w="9525">
            <a:noFill/>
            <a:miter lim="800000"/>
            <a:headEnd/>
            <a:tailEnd/>
          </a:ln>
          <a:effectLst/>
        </p:spPr>
        <p:txBody>
          <a:bodyPr wrap="none">
            <a:spAutoFit/>
          </a:bodyPr>
          <a:lstStyle/>
          <a:p>
            <a:r>
              <a:rPr lang="en-US" sz="1600">
                <a:solidFill>
                  <a:srgbClr val="333399"/>
                </a:solidFill>
              </a:rPr>
              <a:t>Tr</a:t>
            </a:r>
            <a:endParaRPr lang="el-GR" sz="1600">
              <a:solidFill>
                <a:srgbClr val="333399"/>
              </a:solidFill>
            </a:endParaRPr>
          </a:p>
        </p:txBody>
      </p:sp>
      <p:sp>
        <p:nvSpPr>
          <p:cNvPr id="31813" name="Text Box 69"/>
          <p:cNvSpPr txBox="1">
            <a:spLocks noChangeArrowheads="1"/>
          </p:cNvSpPr>
          <p:nvPr/>
        </p:nvSpPr>
        <p:spPr bwMode="auto">
          <a:xfrm>
            <a:off x="7427913" y="2744788"/>
            <a:ext cx="330200" cy="336550"/>
          </a:xfrm>
          <a:prstGeom prst="rect">
            <a:avLst/>
          </a:prstGeom>
          <a:noFill/>
          <a:ln w="9525">
            <a:noFill/>
            <a:miter lim="800000"/>
            <a:headEnd/>
            <a:tailEnd/>
          </a:ln>
          <a:effectLst/>
        </p:spPr>
        <p:txBody>
          <a:bodyPr wrap="none">
            <a:spAutoFit/>
          </a:bodyPr>
          <a:lstStyle/>
          <a:p>
            <a:r>
              <a:rPr lang="en-US" sz="1600">
                <a:solidFill>
                  <a:srgbClr val="333399"/>
                </a:solidFill>
              </a:rPr>
              <a:t>G</a:t>
            </a:r>
            <a:endParaRPr lang="el-GR" sz="1600">
              <a:solidFill>
                <a:srgbClr val="333399"/>
              </a:solidFill>
            </a:endParaRPr>
          </a:p>
        </p:txBody>
      </p:sp>
      <p:sp>
        <p:nvSpPr>
          <p:cNvPr id="31814" name="Text Box 70"/>
          <p:cNvSpPr txBox="1">
            <a:spLocks noChangeArrowheads="1"/>
          </p:cNvSpPr>
          <p:nvPr/>
        </p:nvSpPr>
        <p:spPr bwMode="auto">
          <a:xfrm>
            <a:off x="5559425" y="3492500"/>
            <a:ext cx="398463" cy="336550"/>
          </a:xfrm>
          <a:prstGeom prst="rect">
            <a:avLst/>
          </a:prstGeom>
          <a:noFill/>
          <a:ln w="9525">
            <a:noFill/>
            <a:miter lim="800000"/>
            <a:headEnd/>
            <a:tailEnd/>
          </a:ln>
          <a:effectLst/>
        </p:spPr>
        <p:txBody>
          <a:bodyPr wrap="none">
            <a:spAutoFit/>
          </a:bodyPr>
          <a:lstStyle/>
          <a:p>
            <a:r>
              <a:rPr lang="en-US" sz="1600">
                <a:solidFill>
                  <a:srgbClr val="333399"/>
                </a:solidFill>
              </a:rPr>
              <a:t>Po</a:t>
            </a:r>
            <a:endParaRPr lang="el-GR" sz="1600">
              <a:solidFill>
                <a:srgbClr val="333399"/>
              </a:solidFill>
            </a:endParaRPr>
          </a:p>
        </p:txBody>
      </p:sp>
      <p:sp>
        <p:nvSpPr>
          <p:cNvPr id="31815" name="Text Box 71"/>
          <p:cNvSpPr txBox="1">
            <a:spLocks noChangeArrowheads="1"/>
          </p:cNvSpPr>
          <p:nvPr/>
        </p:nvSpPr>
        <p:spPr bwMode="auto">
          <a:xfrm>
            <a:off x="6751638" y="3482975"/>
            <a:ext cx="398462" cy="336550"/>
          </a:xfrm>
          <a:prstGeom prst="rect">
            <a:avLst/>
          </a:prstGeom>
          <a:noFill/>
          <a:ln w="9525">
            <a:noFill/>
            <a:miter lim="800000"/>
            <a:headEnd/>
            <a:tailEnd/>
          </a:ln>
          <a:effectLst/>
        </p:spPr>
        <p:txBody>
          <a:bodyPr wrap="none">
            <a:spAutoFit/>
          </a:bodyPr>
          <a:lstStyle/>
          <a:p>
            <a:r>
              <a:rPr lang="en-US" sz="1600">
                <a:solidFill>
                  <a:srgbClr val="333399"/>
                </a:solidFill>
              </a:rPr>
              <a:t>Or</a:t>
            </a:r>
            <a:endParaRPr lang="el-GR" sz="1600">
              <a:solidFill>
                <a:srgbClr val="333399"/>
              </a:solidFill>
            </a:endParaRPr>
          </a:p>
        </p:txBody>
      </p:sp>
      <p:sp>
        <p:nvSpPr>
          <p:cNvPr id="31816" name="Text Box 72"/>
          <p:cNvSpPr txBox="1">
            <a:spLocks noChangeArrowheads="1"/>
          </p:cNvSpPr>
          <p:nvPr/>
        </p:nvSpPr>
        <p:spPr bwMode="auto">
          <a:xfrm>
            <a:off x="7739063" y="3727450"/>
            <a:ext cx="365125" cy="336550"/>
          </a:xfrm>
          <a:prstGeom prst="rect">
            <a:avLst/>
          </a:prstGeom>
          <a:noFill/>
          <a:ln w="9525">
            <a:noFill/>
            <a:miter lim="800000"/>
            <a:headEnd/>
            <a:tailEnd/>
          </a:ln>
          <a:effectLst/>
        </p:spPr>
        <p:txBody>
          <a:bodyPr wrap="none">
            <a:spAutoFit/>
          </a:bodyPr>
          <a:lstStyle/>
          <a:p>
            <a:r>
              <a:rPr lang="en-US" sz="1600">
                <a:solidFill>
                  <a:srgbClr val="333399"/>
                </a:solidFill>
              </a:rPr>
              <a:t>Pr</a:t>
            </a:r>
            <a:endParaRPr lang="el-GR" sz="1600">
              <a:solidFill>
                <a:srgbClr val="333399"/>
              </a:solidFill>
            </a:endParaRPr>
          </a:p>
        </p:txBody>
      </p:sp>
      <p:sp>
        <p:nvSpPr>
          <p:cNvPr id="31817" name="Text Box 73"/>
          <p:cNvSpPr txBox="1">
            <a:spLocks noChangeArrowheads="1"/>
          </p:cNvSpPr>
          <p:nvPr/>
        </p:nvSpPr>
        <p:spPr bwMode="auto">
          <a:xfrm>
            <a:off x="7148513" y="4094163"/>
            <a:ext cx="330200" cy="336550"/>
          </a:xfrm>
          <a:prstGeom prst="rect">
            <a:avLst/>
          </a:prstGeom>
          <a:noFill/>
          <a:ln w="9525">
            <a:noFill/>
            <a:miter lim="800000"/>
            <a:headEnd/>
            <a:tailEnd/>
          </a:ln>
          <a:effectLst/>
        </p:spPr>
        <p:txBody>
          <a:bodyPr wrap="none">
            <a:spAutoFit/>
          </a:bodyPr>
          <a:lstStyle/>
          <a:p>
            <a:r>
              <a:rPr lang="en-US" sz="1600">
                <a:solidFill>
                  <a:srgbClr val="333399"/>
                </a:solidFill>
              </a:rPr>
              <a:t>A</a:t>
            </a:r>
            <a:endParaRPr lang="el-GR" sz="1600">
              <a:solidFill>
                <a:srgbClr val="333399"/>
              </a:solidFill>
            </a:endParaRPr>
          </a:p>
        </p:txBody>
      </p:sp>
      <p:sp>
        <p:nvSpPr>
          <p:cNvPr id="31818" name="Text Box 74"/>
          <p:cNvSpPr txBox="1">
            <a:spLocks noChangeArrowheads="1"/>
          </p:cNvSpPr>
          <p:nvPr/>
        </p:nvSpPr>
        <p:spPr bwMode="auto">
          <a:xfrm>
            <a:off x="7480300" y="4035425"/>
            <a:ext cx="398463" cy="336550"/>
          </a:xfrm>
          <a:prstGeom prst="rect">
            <a:avLst/>
          </a:prstGeom>
          <a:noFill/>
          <a:ln w="9525">
            <a:noFill/>
            <a:miter lim="800000"/>
            <a:headEnd/>
            <a:tailEnd/>
          </a:ln>
          <a:effectLst/>
        </p:spPr>
        <p:txBody>
          <a:bodyPr wrap="none">
            <a:spAutoFit/>
          </a:bodyPr>
          <a:lstStyle/>
          <a:p>
            <a:r>
              <a:rPr lang="en-US" sz="1600">
                <a:solidFill>
                  <a:srgbClr val="333399"/>
                </a:solidFill>
              </a:rPr>
              <a:t>Sn</a:t>
            </a:r>
            <a:endParaRPr lang="el-GR" sz="1600">
              <a:solidFill>
                <a:srgbClr val="333399"/>
              </a:solidFill>
            </a:endParaRPr>
          </a:p>
        </p:txBody>
      </p:sp>
      <p:sp>
        <p:nvSpPr>
          <p:cNvPr id="31819" name="Text Box 75"/>
          <p:cNvSpPr txBox="1">
            <a:spLocks noChangeArrowheads="1"/>
          </p:cNvSpPr>
          <p:nvPr/>
        </p:nvSpPr>
        <p:spPr bwMode="auto">
          <a:xfrm>
            <a:off x="7481888" y="4229100"/>
            <a:ext cx="488950" cy="336550"/>
          </a:xfrm>
          <a:prstGeom prst="rect">
            <a:avLst/>
          </a:prstGeom>
          <a:noFill/>
          <a:ln w="9525">
            <a:noFill/>
            <a:miter lim="800000"/>
            <a:headEnd/>
            <a:tailEnd/>
          </a:ln>
          <a:effectLst/>
        </p:spPr>
        <p:txBody>
          <a:bodyPr wrap="none">
            <a:spAutoFit/>
          </a:bodyPr>
          <a:lstStyle/>
          <a:p>
            <a:r>
              <a:rPr lang="en-US" sz="1600">
                <a:solidFill>
                  <a:srgbClr val="333399"/>
                </a:solidFill>
              </a:rPr>
              <a:t>Lsp</a:t>
            </a:r>
            <a:endParaRPr lang="el-GR" sz="1600">
              <a:solidFill>
                <a:srgbClr val="333399"/>
              </a:solidFill>
            </a:endParaRPr>
          </a:p>
        </p:txBody>
      </p:sp>
      <p:sp>
        <p:nvSpPr>
          <p:cNvPr id="31820" name="Text Box 76"/>
          <p:cNvSpPr txBox="1">
            <a:spLocks noChangeArrowheads="1"/>
          </p:cNvSpPr>
          <p:nvPr/>
        </p:nvSpPr>
        <p:spPr bwMode="auto">
          <a:xfrm>
            <a:off x="7388225" y="4489450"/>
            <a:ext cx="466725" cy="336550"/>
          </a:xfrm>
          <a:prstGeom prst="rect">
            <a:avLst/>
          </a:prstGeom>
          <a:noFill/>
          <a:ln w="9525">
            <a:noFill/>
            <a:miter lim="800000"/>
            <a:headEnd/>
            <a:tailEnd/>
          </a:ln>
          <a:effectLst/>
        </p:spPr>
        <p:txBody>
          <a:bodyPr wrap="none">
            <a:spAutoFit/>
          </a:bodyPr>
          <a:lstStyle/>
          <a:p>
            <a:r>
              <a:rPr lang="en-US" sz="1600">
                <a:solidFill>
                  <a:srgbClr val="333399"/>
                </a:solidFill>
              </a:rPr>
              <a:t>Lip</a:t>
            </a:r>
            <a:endParaRPr lang="el-GR" sz="1600">
              <a:solidFill>
                <a:srgbClr val="333399"/>
              </a:solidFill>
            </a:endParaRPr>
          </a:p>
        </p:txBody>
      </p:sp>
      <p:sp>
        <p:nvSpPr>
          <p:cNvPr id="31821" name="Text Box 77"/>
          <p:cNvSpPr txBox="1">
            <a:spLocks noChangeArrowheads="1"/>
          </p:cNvSpPr>
          <p:nvPr/>
        </p:nvSpPr>
        <p:spPr bwMode="auto">
          <a:xfrm>
            <a:off x="6834188" y="5194300"/>
            <a:ext cx="455612" cy="336550"/>
          </a:xfrm>
          <a:prstGeom prst="rect">
            <a:avLst/>
          </a:prstGeom>
          <a:noFill/>
          <a:ln w="9525">
            <a:noFill/>
            <a:miter lim="800000"/>
            <a:headEnd/>
            <a:tailEnd/>
          </a:ln>
          <a:effectLst/>
        </p:spPr>
        <p:txBody>
          <a:bodyPr wrap="none">
            <a:spAutoFit/>
          </a:bodyPr>
          <a:lstStyle/>
          <a:p>
            <a:r>
              <a:rPr lang="en-US" sz="1600">
                <a:solidFill>
                  <a:srgbClr val="333399"/>
                </a:solidFill>
              </a:rPr>
              <a:t>Me</a:t>
            </a:r>
            <a:endParaRPr lang="el-GR" sz="1600">
              <a:solidFill>
                <a:srgbClr val="333399"/>
              </a:solidFill>
            </a:endParaRPr>
          </a:p>
        </p:txBody>
      </p:sp>
      <p:sp>
        <p:nvSpPr>
          <p:cNvPr id="31822" name="Text Box 78"/>
          <p:cNvSpPr txBox="1">
            <a:spLocks noChangeArrowheads="1"/>
          </p:cNvSpPr>
          <p:nvPr/>
        </p:nvSpPr>
        <p:spPr bwMode="auto">
          <a:xfrm>
            <a:off x="7050088" y="4594225"/>
            <a:ext cx="319087" cy="336550"/>
          </a:xfrm>
          <a:prstGeom prst="rect">
            <a:avLst/>
          </a:prstGeom>
          <a:noFill/>
          <a:ln w="9525">
            <a:noFill/>
            <a:miter lim="800000"/>
            <a:headEnd/>
            <a:tailEnd/>
          </a:ln>
          <a:effectLst/>
        </p:spPr>
        <p:txBody>
          <a:bodyPr wrap="none">
            <a:spAutoFit/>
          </a:bodyPr>
          <a:lstStyle/>
          <a:p>
            <a:r>
              <a:rPr lang="en-US" sz="1600">
                <a:solidFill>
                  <a:srgbClr val="333399"/>
                </a:solidFill>
              </a:rPr>
              <a:t>B</a:t>
            </a:r>
            <a:endParaRPr lang="el-GR" sz="1600">
              <a:solidFill>
                <a:srgbClr val="333399"/>
              </a:solidFill>
            </a:endParaRPr>
          </a:p>
        </p:txBody>
      </p:sp>
      <p:sp>
        <p:nvSpPr>
          <p:cNvPr id="31840" name="Text Box 96"/>
          <p:cNvSpPr txBox="1">
            <a:spLocks noChangeArrowheads="1"/>
          </p:cNvSpPr>
          <p:nvPr/>
        </p:nvSpPr>
        <p:spPr bwMode="auto">
          <a:xfrm>
            <a:off x="7324725" y="4808538"/>
            <a:ext cx="398463" cy="336550"/>
          </a:xfrm>
          <a:prstGeom prst="rect">
            <a:avLst/>
          </a:prstGeom>
          <a:noFill/>
          <a:ln w="9525">
            <a:noFill/>
            <a:miter lim="800000"/>
            <a:headEnd/>
            <a:tailEnd/>
          </a:ln>
          <a:effectLst/>
        </p:spPr>
        <p:txBody>
          <a:bodyPr wrap="none">
            <a:spAutoFit/>
          </a:bodyPr>
          <a:lstStyle/>
          <a:p>
            <a:r>
              <a:rPr lang="en-US" sz="1600">
                <a:solidFill>
                  <a:srgbClr val="333399"/>
                </a:solidFill>
              </a:rPr>
              <a:t>Pg</a:t>
            </a:r>
            <a:endParaRPr lang="el-GR" sz="1600">
              <a:solidFill>
                <a:srgbClr val="333399"/>
              </a:solidFill>
            </a:endParaRPr>
          </a:p>
        </p:txBody>
      </p:sp>
      <p:sp>
        <p:nvSpPr>
          <p:cNvPr id="31869" name="Text Box 125"/>
          <p:cNvSpPr txBox="1">
            <a:spLocks noChangeArrowheads="1"/>
          </p:cNvSpPr>
          <p:nvPr/>
        </p:nvSpPr>
        <p:spPr bwMode="auto">
          <a:xfrm>
            <a:off x="5618163" y="4884738"/>
            <a:ext cx="431800" cy="336550"/>
          </a:xfrm>
          <a:prstGeom prst="rect">
            <a:avLst/>
          </a:prstGeom>
          <a:noFill/>
          <a:ln w="9525">
            <a:noFill/>
            <a:miter lim="800000"/>
            <a:headEnd/>
            <a:tailEnd/>
          </a:ln>
          <a:effectLst/>
        </p:spPr>
        <p:txBody>
          <a:bodyPr wrap="none">
            <a:spAutoFit/>
          </a:bodyPr>
          <a:lstStyle/>
          <a:p>
            <a:r>
              <a:rPr lang="en-US" sz="1600">
                <a:solidFill>
                  <a:srgbClr val="333399"/>
                </a:solidFill>
              </a:rPr>
              <a:t>Go</a:t>
            </a:r>
            <a:endParaRPr lang="el-GR" sz="1600">
              <a:solidFill>
                <a:srgbClr val="333399"/>
              </a:solidFill>
            </a:endParaRPr>
          </a:p>
        </p:txBody>
      </p:sp>
      <p:sp>
        <p:nvSpPr>
          <p:cNvPr id="31872" name="Text Box 128"/>
          <p:cNvSpPr txBox="1">
            <a:spLocks noChangeArrowheads="1"/>
          </p:cNvSpPr>
          <p:nvPr/>
        </p:nvSpPr>
        <p:spPr bwMode="auto">
          <a:xfrm>
            <a:off x="5764213" y="1304925"/>
            <a:ext cx="330200" cy="336550"/>
          </a:xfrm>
          <a:prstGeom prst="rect">
            <a:avLst/>
          </a:prstGeom>
          <a:noFill/>
          <a:ln w="9525">
            <a:noFill/>
            <a:miter lim="800000"/>
            <a:headEnd/>
            <a:tailEnd/>
          </a:ln>
          <a:effectLst/>
        </p:spPr>
        <p:txBody>
          <a:bodyPr wrap="none">
            <a:spAutoFit/>
          </a:bodyPr>
          <a:lstStyle/>
          <a:p>
            <a:r>
              <a:rPr lang="en-US" sz="1600">
                <a:solidFill>
                  <a:srgbClr val="333399"/>
                </a:solidFill>
              </a:rPr>
              <a:t>V</a:t>
            </a:r>
            <a:endParaRPr lang="el-GR" sz="1600">
              <a:solidFill>
                <a:srgbClr val="333399"/>
              </a:solidFill>
            </a:endParaRPr>
          </a:p>
        </p:txBody>
      </p:sp>
      <p:sp>
        <p:nvSpPr>
          <p:cNvPr id="31901" name="Rectangle 157"/>
          <p:cNvSpPr>
            <a:spLocks noGrp="1" noChangeArrowheads="1"/>
          </p:cNvSpPr>
          <p:nvPr>
            <p:ph type="title"/>
          </p:nvPr>
        </p:nvSpPr>
        <p:spPr/>
        <p:txBody>
          <a:bodyPr/>
          <a:lstStyle/>
          <a:p>
            <a:r>
              <a:rPr lang="el-GR"/>
              <a:t>Σημεία</a:t>
            </a:r>
            <a:r>
              <a:rPr lang="en-US"/>
              <a:t> - </a:t>
            </a:r>
            <a:r>
              <a:rPr lang="el-GR"/>
              <a:t>Επίπεδα</a:t>
            </a:r>
          </a:p>
        </p:txBody>
      </p:sp>
      <p:sp>
        <p:nvSpPr>
          <p:cNvPr id="31902" name="Line 158"/>
          <p:cNvSpPr>
            <a:spLocks noChangeShapeType="1"/>
          </p:cNvSpPr>
          <p:nvPr/>
        </p:nvSpPr>
        <p:spPr bwMode="auto">
          <a:xfrm rot="-5400000">
            <a:off x="6338888" y="2116137"/>
            <a:ext cx="0" cy="3305175"/>
          </a:xfrm>
          <a:prstGeom prst="line">
            <a:avLst/>
          </a:prstGeom>
          <a:noFill/>
          <a:ln w="9525">
            <a:solidFill>
              <a:schemeClr val="tx1"/>
            </a:solidFill>
            <a:round/>
            <a:headEnd/>
            <a:tailEnd/>
          </a:ln>
          <a:effectLst/>
        </p:spPr>
        <p:txBody>
          <a:bodyPr/>
          <a:lstStyle/>
          <a:p>
            <a:endParaRPr lang="el-GR"/>
          </a:p>
        </p:txBody>
      </p:sp>
      <p:sp>
        <p:nvSpPr>
          <p:cNvPr id="31904" name="Line 160"/>
          <p:cNvSpPr>
            <a:spLocks noChangeShapeType="1"/>
          </p:cNvSpPr>
          <p:nvPr/>
        </p:nvSpPr>
        <p:spPr bwMode="auto">
          <a:xfrm>
            <a:off x="7418388" y="2828925"/>
            <a:ext cx="0" cy="2717800"/>
          </a:xfrm>
          <a:prstGeom prst="line">
            <a:avLst/>
          </a:prstGeom>
          <a:noFill/>
          <a:ln w="9525">
            <a:solidFill>
              <a:schemeClr val="tx1"/>
            </a:solidFill>
            <a:round/>
            <a:headEnd/>
            <a:tailEnd/>
          </a:ln>
          <a:effectLst/>
        </p:spPr>
        <p:txBody>
          <a:bodyPr/>
          <a:lstStyle/>
          <a:p>
            <a:endParaRPr lang="el-GR"/>
          </a:p>
        </p:txBody>
      </p:sp>
      <p:sp>
        <p:nvSpPr>
          <p:cNvPr id="31839" name="Text Box 95"/>
          <p:cNvSpPr txBox="1">
            <a:spLocks noChangeArrowheads="1"/>
          </p:cNvSpPr>
          <p:nvPr/>
        </p:nvSpPr>
        <p:spPr bwMode="auto">
          <a:xfrm>
            <a:off x="7345363" y="5203825"/>
            <a:ext cx="247650" cy="244475"/>
          </a:xfrm>
          <a:prstGeom prst="rect">
            <a:avLst/>
          </a:prstGeom>
          <a:solidFill>
            <a:schemeClr val="bg1"/>
          </a:solidFill>
          <a:ln w="9525">
            <a:noFill/>
            <a:miter lim="800000"/>
            <a:headEnd/>
            <a:tailEnd/>
          </a:ln>
          <a:effectLst/>
        </p:spPr>
        <p:txBody>
          <a:bodyPr wrap="none" lIns="0" tIns="0" rIns="0" bIns="0">
            <a:spAutoFit/>
          </a:bodyPr>
          <a:lstStyle/>
          <a:p>
            <a:r>
              <a:rPr lang="en-US" sz="1600">
                <a:solidFill>
                  <a:srgbClr val="333399"/>
                </a:solidFill>
              </a:rPr>
              <a:t>Gn</a:t>
            </a:r>
            <a:endParaRPr lang="el-GR" sz="1600">
              <a:solidFill>
                <a:srgbClr val="333399"/>
              </a:solidFill>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1730" name="Picture 2"/>
          <p:cNvPicPr>
            <a:picLocks noChangeAspect="1" noChangeArrowheads="1"/>
          </p:cNvPicPr>
          <p:nvPr/>
        </p:nvPicPr>
        <p:blipFill>
          <a:blip r:embed="rId3" cstate="screen"/>
          <a:srcRect/>
          <a:stretch>
            <a:fillRect/>
          </a:stretch>
        </p:blipFill>
        <p:spPr bwMode="auto">
          <a:xfrm>
            <a:off x="304800" y="739775"/>
            <a:ext cx="4192588" cy="5168900"/>
          </a:xfrm>
          <a:prstGeom prst="rect">
            <a:avLst/>
          </a:prstGeom>
          <a:noFill/>
          <a:ln w="9525">
            <a:solidFill>
              <a:schemeClr val="hlink"/>
            </a:solidFill>
            <a:miter lim="800000"/>
            <a:headEnd/>
            <a:tailEnd/>
          </a:ln>
        </p:spPr>
      </p:pic>
      <p:pic>
        <p:nvPicPr>
          <p:cNvPr id="201731" name="Picture 3"/>
          <p:cNvPicPr>
            <a:picLocks noChangeAspect="1" noChangeArrowheads="1"/>
          </p:cNvPicPr>
          <p:nvPr/>
        </p:nvPicPr>
        <p:blipFill>
          <a:blip r:embed="rId4" cstate="screen"/>
          <a:srcRect/>
          <a:stretch>
            <a:fillRect/>
          </a:stretch>
        </p:blipFill>
        <p:spPr bwMode="auto">
          <a:xfrm>
            <a:off x="4732338" y="739775"/>
            <a:ext cx="4111625" cy="5141913"/>
          </a:xfrm>
          <a:prstGeom prst="rect">
            <a:avLst/>
          </a:prstGeom>
          <a:noFill/>
          <a:ln w="12700">
            <a:solidFill>
              <a:schemeClr val="hlink"/>
            </a:solidFill>
            <a:miter lim="800000"/>
            <a:headEnd/>
            <a:tailEnd/>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9716" name="Picture 36"/>
          <p:cNvPicPr>
            <a:picLocks noChangeAspect="1" noChangeArrowheads="1"/>
          </p:cNvPicPr>
          <p:nvPr/>
        </p:nvPicPr>
        <p:blipFill>
          <a:blip r:embed="rId3" cstate="screen"/>
          <a:srcRect/>
          <a:stretch>
            <a:fillRect/>
          </a:stretch>
        </p:blipFill>
        <p:spPr bwMode="auto">
          <a:xfrm>
            <a:off x="390525" y="5056188"/>
            <a:ext cx="1220788" cy="1422400"/>
          </a:xfrm>
          <a:prstGeom prst="rect">
            <a:avLst/>
          </a:prstGeom>
          <a:noFill/>
          <a:ln w="9525">
            <a:solidFill>
              <a:srgbClr val="244890"/>
            </a:solidFill>
            <a:miter lim="800000"/>
            <a:headEnd/>
            <a:tailEnd/>
          </a:ln>
        </p:spPr>
      </p:pic>
      <p:pic>
        <p:nvPicPr>
          <p:cNvPr id="199717" name="Picture 37"/>
          <p:cNvPicPr>
            <a:picLocks noChangeAspect="1" noChangeArrowheads="1"/>
          </p:cNvPicPr>
          <p:nvPr/>
        </p:nvPicPr>
        <p:blipFill>
          <a:blip r:embed="rId4" cstate="screen"/>
          <a:srcRect/>
          <a:stretch>
            <a:fillRect/>
          </a:stretch>
        </p:blipFill>
        <p:spPr bwMode="auto">
          <a:xfrm>
            <a:off x="398463" y="1898650"/>
            <a:ext cx="1219200" cy="1292225"/>
          </a:xfrm>
          <a:prstGeom prst="rect">
            <a:avLst/>
          </a:prstGeom>
          <a:noFill/>
          <a:ln w="9525">
            <a:solidFill>
              <a:srgbClr val="244890"/>
            </a:solidFill>
            <a:miter lim="800000"/>
            <a:headEnd/>
            <a:tailEnd/>
          </a:ln>
        </p:spPr>
      </p:pic>
      <p:pic>
        <p:nvPicPr>
          <p:cNvPr id="199718" name="Picture 38"/>
          <p:cNvPicPr>
            <a:picLocks noChangeAspect="1" noChangeArrowheads="1"/>
          </p:cNvPicPr>
          <p:nvPr/>
        </p:nvPicPr>
        <p:blipFill>
          <a:blip r:embed="rId5" cstate="screen"/>
          <a:srcRect/>
          <a:stretch>
            <a:fillRect/>
          </a:stretch>
        </p:blipFill>
        <p:spPr bwMode="auto">
          <a:xfrm>
            <a:off x="398463" y="3406775"/>
            <a:ext cx="1219200" cy="1431925"/>
          </a:xfrm>
          <a:prstGeom prst="rect">
            <a:avLst/>
          </a:prstGeom>
          <a:noFill/>
          <a:ln w="9525">
            <a:solidFill>
              <a:srgbClr val="244890"/>
            </a:solidFill>
            <a:miter lim="800000"/>
            <a:headEnd/>
            <a:tailEnd/>
          </a:ln>
        </p:spPr>
      </p:pic>
      <p:pic>
        <p:nvPicPr>
          <p:cNvPr id="199719" name="Picture 39"/>
          <p:cNvPicPr>
            <a:picLocks noChangeAspect="1" noChangeArrowheads="1"/>
          </p:cNvPicPr>
          <p:nvPr/>
        </p:nvPicPr>
        <p:blipFill>
          <a:blip r:embed="rId6" cstate="screen"/>
          <a:srcRect/>
          <a:stretch>
            <a:fillRect/>
          </a:stretch>
        </p:blipFill>
        <p:spPr bwMode="auto">
          <a:xfrm>
            <a:off x="398463" y="381000"/>
            <a:ext cx="1219200" cy="1301750"/>
          </a:xfrm>
          <a:prstGeom prst="rect">
            <a:avLst/>
          </a:prstGeom>
          <a:noFill/>
          <a:ln w="9525">
            <a:solidFill>
              <a:srgbClr val="244890"/>
            </a:solidFill>
            <a:miter lim="800000"/>
            <a:headEnd/>
            <a:tailEnd/>
          </a:ln>
        </p:spPr>
      </p:pic>
      <p:pic>
        <p:nvPicPr>
          <p:cNvPr id="199720" name="Picture 40"/>
          <p:cNvPicPr>
            <a:picLocks noChangeAspect="1" noChangeArrowheads="1"/>
          </p:cNvPicPr>
          <p:nvPr/>
        </p:nvPicPr>
        <p:blipFill>
          <a:blip r:embed="rId7" cstate="screen"/>
          <a:srcRect/>
          <a:stretch>
            <a:fillRect/>
          </a:stretch>
        </p:blipFill>
        <p:spPr bwMode="auto">
          <a:xfrm>
            <a:off x="7485063" y="3656013"/>
            <a:ext cx="1219200" cy="1238250"/>
          </a:xfrm>
          <a:prstGeom prst="rect">
            <a:avLst/>
          </a:prstGeom>
          <a:noFill/>
          <a:ln w="9525">
            <a:solidFill>
              <a:srgbClr val="244890"/>
            </a:solidFill>
            <a:miter lim="800000"/>
            <a:headEnd/>
            <a:tailEnd/>
          </a:ln>
        </p:spPr>
      </p:pic>
      <p:pic>
        <p:nvPicPr>
          <p:cNvPr id="199721" name="Picture 41"/>
          <p:cNvPicPr>
            <a:picLocks noChangeAspect="1" noChangeArrowheads="1"/>
          </p:cNvPicPr>
          <p:nvPr/>
        </p:nvPicPr>
        <p:blipFill>
          <a:blip r:embed="rId8" cstate="screen"/>
          <a:srcRect/>
          <a:stretch>
            <a:fillRect/>
          </a:stretch>
        </p:blipFill>
        <p:spPr bwMode="auto">
          <a:xfrm>
            <a:off x="7483475" y="1960563"/>
            <a:ext cx="1219200" cy="1374775"/>
          </a:xfrm>
          <a:prstGeom prst="rect">
            <a:avLst/>
          </a:prstGeom>
          <a:noFill/>
          <a:ln w="9525">
            <a:solidFill>
              <a:srgbClr val="244890"/>
            </a:solidFill>
            <a:miter lim="800000"/>
            <a:headEnd/>
            <a:tailEnd/>
          </a:ln>
        </p:spPr>
      </p:pic>
      <p:pic>
        <p:nvPicPr>
          <p:cNvPr id="199722" name="Picture 42"/>
          <p:cNvPicPr>
            <a:picLocks noChangeAspect="1" noChangeArrowheads="1"/>
          </p:cNvPicPr>
          <p:nvPr/>
        </p:nvPicPr>
        <p:blipFill>
          <a:blip r:embed="rId9" cstate="screen"/>
          <a:srcRect/>
          <a:stretch>
            <a:fillRect/>
          </a:stretch>
        </p:blipFill>
        <p:spPr bwMode="auto">
          <a:xfrm>
            <a:off x="7483475" y="381000"/>
            <a:ext cx="1219200" cy="1258888"/>
          </a:xfrm>
          <a:prstGeom prst="rect">
            <a:avLst/>
          </a:prstGeom>
          <a:noFill/>
          <a:ln w="9525">
            <a:solidFill>
              <a:srgbClr val="244890"/>
            </a:solidFill>
            <a:miter lim="800000"/>
            <a:headEnd/>
            <a:tailEnd/>
          </a:ln>
        </p:spPr>
      </p:pic>
      <p:pic>
        <p:nvPicPr>
          <p:cNvPr id="199723" name="Picture 43"/>
          <p:cNvPicPr>
            <a:picLocks noChangeAspect="1" noChangeArrowheads="1"/>
          </p:cNvPicPr>
          <p:nvPr/>
        </p:nvPicPr>
        <p:blipFill>
          <a:blip r:embed="rId10" cstate="screen"/>
          <a:srcRect/>
          <a:stretch>
            <a:fillRect/>
          </a:stretch>
        </p:blipFill>
        <p:spPr bwMode="auto">
          <a:xfrm>
            <a:off x="7485063" y="5210175"/>
            <a:ext cx="1219200" cy="1268413"/>
          </a:xfrm>
          <a:prstGeom prst="rect">
            <a:avLst/>
          </a:prstGeom>
          <a:noFill/>
          <a:ln w="9525">
            <a:solidFill>
              <a:srgbClr val="244890"/>
            </a:solidFill>
            <a:miter lim="800000"/>
            <a:headEnd/>
            <a:tailEnd/>
          </a:ln>
        </p:spPr>
      </p:pic>
      <p:pic>
        <p:nvPicPr>
          <p:cNvPr id="199683" name="Picture 3"/>
          <p:cNvPicPr>
            <a:picLocks noChangeAspect="1" noChangeArrowheads="1"/>
          </p:cNvPicPr>
          <p:nvPr/>
        </p:nvPicPr>
        <p:blipFill>
          <a:blip r:embed="rId11" cstate="screen"/>
          <a:srcRect/>
          <a:stretch>
            <a:fillRect/>
          </a:stretch>
        </p:blipFill>
        <p:spPr bwMode="auto">
          <a:xfrm>
            <a:off x="1938338" y="2881313"/>
            <a:ext cx="1828800" cy="1189037"/>
          </a:xfrm>
          <a:prstGeom prst="rect">
            <a:avLst/>
          </a:prstGeom>
          <a:noFill/>
          <a:ln w="9525">
            <a:solidFill>
              <a:srgbClr val="244890"/>
            </a:solidFill>
            <a:miter lim="800000"/>
            <a:headEnd/>
            <a:tailEnd/>
          </a:ln>
        </p:spPr>
      </p:pic>
      <p:pic>
        <p:nvPicPr>
          <p:cNvPr id="199687" name="Picture 7"/>
          <p:cNvPicPr>
            <a:picLocks noChangeAspect="1" noChangeArrowheads="1"/>
          </p:cNvPicPr>
          <p:nvPr/>
        </p:nvPicPr>
        <p:blipFill>
          <a:blip r:embed="rId12" cstate="screen"/>
          <a:srcRect/>
          <a:stretch>
            <a:fillRect/>
          </a:stretch>
        </p:blipFill>
        <p:spPr bwMode="auto">
          <a:xfrm>
            <a:off x="5178425" y="4257675"/>
            <a:ext cx="1828800" cy="1009650"/>
          </a:xfrm>
          <a:prstGeom prst="rect">
            <a:avLst/>
          </a:prstGeom>
          <a:noFill/>
          <a:ln w="9525">
            <a:solidFill>
              <a:srgbClr val="244890"/>
            </a:solidFill>
            <a:miter lim="800000"/>
            <a:headEnd/>
            <a:tailEnd/>
          </a:ln>
        </p:spPr>
      </p:pic>
      <p:pic>
        <p:nvPicPr>
          <p:cNvPr id="199690" name="Picture 10"/>
          <p:cNvPicPr>
            <a:picLocks noChangeAspect="1" noChangeArrowheads="1"/>
          </p:cNvPicPr>
          <p:nvPr/>
        </p:nvPicPr>
        <p:blipFill>
          <a:blip r:embed="rId13" cstate="screen"/>
          <a:srcRect/>
          <a:stretch>
            <a:fillRect/>
          </a:stretch>
        </p:blipFill>
        <p:spPr bwMode="auto">
          <a:xfrm>
            <a:off x="4025900" y="2832100"/>
            <a:ext cx="1092200" cy="1190625"/>
          </a:xfrm>
          <a:prstGeom prst="rect">
            <a:avLst/>
          </a:prstGeom>
          <a:noFill/>
          <a:ln w="38100">
            <a:solidFill>
              <a:srgbClr val="244890"/>
            </a:solidFill>
            <a:miter lim="800000"/>
            <a:headEnd/>
            <a:tailEnd/>
          </a:ln>
          <a:effectLst/>
        </p:spPr>
      </p:pic>
      <p:pic>
        <p:nvPicPr>
          <p:cNvPr id="199693" name="Picture 13"/>
          <p:cNvPicPr>
            <a:picLocks noChangeAspect="1" noChangeArrowheads="1"/>
          </p:cNvPicPr>
          <p:nvPr/>
        </p:nvPicPr>
        <p:blipFill>
          <a:blip r:embed="rId14" cstate="screen"/>
          <a:srcRect/>
          <a:stretch>
            <a:fillRect/>
          </a:stretch>
        </p:blipFill>
        <p:spPr bwMode="auto">
          <a:xfrm>
            <a:off x="2178050" y="4252913"/>
            <a:ext cx="1828800" cy="1036637"/>
          </a:xfrm>
          <a:prstGeom prst="rect">
            <a:avLst/>
          </a:prstGeom>
          <a:noFill/>
          <a:ln w="9525">
            <a:solidFill>
              <a:srgbClr val="244890"/>
            </a:solidFill>
            <a:miter lim="800000"/>
            <a:headEnd/>
            <a:tailEnd/>
          </a:ln>
        </p:spPr>
      </p:pic>
      <p:pic>
        <p:nvPicPr>
          <p:cNvPr id="199694" name="Picture 14"/>
          <p:cNvPicPr>
            <a:picLocks noChangeAspect="1" noChangeArrowheads="1"/>
          </p:cNvPicPr>
          <p:nvPr/>
        </p:nvPicPr>
        <p:blipFill>
          <a:blip r:embed="rId15" cstate="screen"/>
          <a:srcRect/>
          <a:stretch>
            <a:fillRect/>
          </a:stretch>
        </p:blipFill>
        <p:spPr bwMode="auto">
          <a:xfrm>
            <a:off x="5453063" y="2944813"/>
            <a:ext cx="1828800" cy="1109662"/>
          </a:xfrm>
          <a:prstGeom prst="rect">
            <a:avLst/>
          </a:prstGeom>
          <a:noFill/>
          <a:ln w="9525">
            <a:solidFill>
              <a:srgbClr val="244890"/>
            </a:solidFill>
            <a:miter lim="800000"/>
            <a:headEnd/>
            <a:tailEnd/>
          </a:ln>
        </p:spPr>
      </p:pic>
      <p:pic>
        <p:nvPicPr>
          <p:cNvPr id="199695" name="Picture 15"/>
          <p:cNvPicPr>
            <a:picLocks noChangeAspect="1" noChangeArrowheads="1"/>
          </p:cNvPicPr>
          <p:nvPr/>
        </p:nvPicPr>
        <p:blipFill>
          <a:blip r:embed="rId16" cstate="screen"/>
          <a:srcRect/>
          <a:stretch>
            <a:fillRect/>
          </a:stretch>
        </p:blipFill>
        <p:spPr bwMode="auto">
          <a:xfrm>
            <a:off x="3657600" y="5472113"/>
            <a:ext cx="1828800" cy="1093787"/>
          </a:xfrm>
          <a:prstGeom prst="rect">
            <a:avLst/>
          </a:prstGeom>
          <a:noFill/>
          <a:ln w="9525">
            <a:solidFill>
              <a:srgbClr val="244890"/>
            </a:solidFill>
            <a:miter lim="800000"/>
            <a:headEnd/>
            <a:tailEnd/>
          </a:ln>
        </p:spPr>
      </p:pic>
      <p:pic>
        <p:nvPicPr>
          <p:cNvPr id="199696" name="Picture 16"/>
          <p:cNvPicPr>
            <a:picLocks noChangeAspect="1" noChangeArrowheads="1"/>
          </p:cNvPicPr>
          <p:nvPr/>
        </p:nvPicPr>
        <p:blipFill>
          <a:blip r:embed="rId17" cstate="screen"/>
          <a:srcRect/>
          <a:stretch>
            <a:fillRect/>
          </a:stretch>
        </p:blipFill>
        <p:spPr bwMode="auto">
          <a:xfrm>
            <a:off x="5173663" y="1647825"/>
            <a:ext cx="1828800" cy="1093788"/>
          </a:xfrm>
          <a:prstGeom prst="rect">
            <a:avLst/>
          </a:prstGeom>
          <a:noFill/>
          <a:ln w="9525">
            <a:solidFill>
              <a:srgbClr val="244890"/>
            </a:solidFill>
            <a:miter lim="800000"/>
            <a:headEnd/>
            <a:tailEnd/>
          </a:ln>
        </p:spPr>
      </p:pic>
      <p:pic>
        <p:nvPicPr>
          <p:cNvPr id="199697" name="Picture 17"/>
          <p:cNvPicPr>
            <a:picLocks noChangeAspect="1" noChangeArrowheads="1"/>
          </p:cNvPicPr>
          <p:nvPr/>
        </p:nvPicPr>
        <p:blipFill>
          <a:blip r:embed="rId18" cstate="screen"/>
          <a:srcRect/>
          <a:stretch>
            <a:fillRect/>
          </a:stretch>
        </p:blipFill>
        <p:spPr bwMode="auto">
          <a:xfrm>
            <a:off x="3657600" y="341313"/>
            <a:ext cx="1828800" cy="1103312"/>
          </a:xfrm>
          <a:prstGeom prst="rect">
            <a:avLst/>
          </a:prstGeom>
          <a:noFill/>
          <a:ln w="9525">
            <a:solidFill>
              <a:srgbClr val="244890"/>
            </a:solidFill>
            <a:miter lim="800000"/>
            <a:headEnd/>
            <a:tailEnd/>
          </a:ln>
        </p:spPr>
      </p:pic>
      <p:pic>
        <p:nvPicPr>
          <p:cNvPr id="199698" name="Picture 18"/>
          <p:cNvPicPr>
            <a:picLocks noChangeAspect="1" noChangeArrowheads="1"/>
          </p:cNvPicPr>
          <p:nvPr/>
        </p:nvPicPr>
        <p:blipFill>
          <a:blip r:embed="rId19" cstate="screen"/>
          <a:srcRect/>
          <a:stretch>
            <a:fillRect/>
          </a:stretch>
        </p:blipFill>
        <p:spPr bwMode="auto">
          <a:xfrm>
            <a:off x="2230438" y="1625600"/>
            <a:ext cx="1828800" cy="1073150"/>
          </a:xfrm>
          <a:prstGeom prst="rect">
            <a:avLst/>
          </a:prstGeom>
          <a:noFill/>
          <a:ln w="9525">
            <a:solidFill>
              <a:srgbClr val="244890"/>
            </a:solidFill>
            <a:miter lim="800000"/>
            <a:headEnd/>
            <a:tailEnd/>
          </a:ln>
        </p:spPr>
      </p:pic>
      <p:sp>
        <p:nvSpPr>
          <p:cNvPr id="199700" name="Text Box 20"/>
          <p:cNvSpPr txBox="1">
            <a:spLocks noChangeArrowheads="1"/>
          </p:cNvSpPr>
          <p:nvPr/>
        </p:nvSpPr>
        <p:spPr bwMode="auto">
          <a:xfrm>
            <a:off x="1338263" y="1273175"/>
            <a:ext cx="336550" cy="457200"/>
          </a:xfrm>
          <a:prstGeom prst="rect">
            <a:avLst/>
          </a:prstGeom>
          <a:noFill/>
          <a:ln w="9525">
            <a:noFill/>
            <a:miter lim="800000"/>
            <a:headEnd/>
            <a:tailEnd/>
          </a:ln>
          <a:effectLst/>
        </p:spPr>
        <p:txBody>
          <a:bodyPr wrap="none">
            <a:spAutoFit/>
          </a:bodyPr>
          <a:lstStyle/>
          <a:p>
            <a:r>
              <a:rPr lang="en-US"/>
              <a:t>1</a:t>
            </a:r>
            <a:endParaRPr lang="el-GR"/>
          </a:p>
        </p:txBody>
      </p:sp>
      <p:sp>
        <p:nvSpPr>
          <p:cNvPr id="199701" name="Text Box 21"/>
          <p:cNvSpPr txBox="1">
            <a:spLocks noChangeArrowheads="1"/>
          </p:cNvSpPr>
          <p:nvPr/>
        </p:nvSpPr>
        <p:spPr bwMode="auto">
          <a:xfrm>
            <a:off x="1314450" y="2771775"/>
            <a:ext cx="336550" cy="457200"/>
          </a:xfrm>
          <a:prstGeom prst="rect">
            <a:avLst/>
          </a:prstGeom>
          <a:noFill/>
          <a:ln w="9525">
            <a:noFill/>
            <a:miter lim="800000"/>
            <a:headEnd/>
            <a:tailEnd/>
          </a:ln>
          <a:effectLst/>
        </p:spPr>
        <p:txBody>
          <a:bodyPr wrap="none">
            <a:spAutoFit/>
          </a:bodyPr>
          <a:lstStyle/>
          <a:p>
            <a:r>
              <a:rPr lang="en-US"/>
              <a:t>2</a:t>
            </a:r>
            <a:endParaRPr lang="el-GR"/>
          </a:p>
        </p:txBody>
      </p:sp>
      <p:sp>
        <p:nvSpPr>
          <p:cNvPr id="199702" name="Text Box 22"/>
          <p:cNvSpPr txBox="1">
            <a:spLocks noChangeArrowheads="1"/>
          </p:cNvSpPr>
          <p:nvPr/>
        </p:nvSpPr>
        <p:spPr bwMode="auto">
          <a:xfrm>
            <a:off x="1335088" y="4395788"/>
            <a:ext cx="336550" cy="457200"/>
          </a:xfrm>
          <a:prstGeom prst="rect">
            <a:avLst/>
          </a:prstGeom>
          <a:noFill/>
          <a:ln w="9525">
            <a:noFill/>
            <a:miter lim="800000"/>
            <a:headEnd/>
            <a:tailEnd/>
          </a:ln>
          <a:effectLst/>
        </p:spPr>
        <p:txBody>
          <a:bodyPr wrap="none">
            <a:spAutoFit/>
          </a:bodyPr>
          <a:lstStyle/>
          <a:p>
            <a:r>
              <a:rPr lang="en-US"/>
              <a:t>3</a:t>
            </a:r>
            <a:endParaRPr lang="el-GR"/>
          </a:p>
        </p:txBody>
      </p:sp>
      <p:sp>
        <p:nvSpPr>
          <p:cNvPr id="199703" name="Text Box 23"/>
          <p:cNvSpPr txBox="1">
            <a:spLocks noChangeArrowheads="1"/>
          </p:cNvSpPr>
          <p:nvPr/>
        </p:nvSpPr>
        <p:spPr bwMode="auto">
          <a:xfrm>
            <a:off x="1331913" y="6035675"/>
            <a:ext cx="336550" cy="457200"/>
          </a:xfrm>
          <a:prstGeom prst="rect">
            <a:avLst/>
          </a:prstGeom>
          <a:noFill/>
          <a:ln w="9525">
            <a:noFill/>
            <a:miter lim="800000"/>
            <a:headEnd/>
            <a:tailEnd/>
          </a:ln>
          <a:effectLst/>
        </p:spPr>
        <p:txBody>
          <a:bodyPr wrap="none">
            <a:spAutoFit/>
          </a:bodyPr>
          <a:lstStyle/>
          <a:p>
            <a:r>
              <a:rPr lang="en-US"/>
              <a:t>4</a:t>
            </a:r>
            <a:endParaRPr lang="el-GR"/>
          </a:p>
        </p:txBody>
      </p:sp>
      <p:sp>
        <p:nvSpPr>
          <p:cNvPr id="199704" name="Text Box 24"/>
          <p:cNvSpPr txBox="1">
            <a:spLocks noChangeArrowheads="1"/>
          </p:cNvSpPr>
          <p:nvPr/>
        </p:nvSpPr>
        <p:spPr bwMode="auto">
          <a:xfrm>
            <a:off x="8421688" y="1216025"/>
            <a:ext cx="336550" cy="457200"/>
          </a:xfrm>
          <a:prstGeom prst="rect">
            <a:avLst/>
          </a:prstGeom>
          <a:noFill/>
          <a:ln w="9525">
            <a:noFill/>
            <a:miter lim="800000"/>
            <a:headEnd/>
            <a:tailEnd/>
          </a:ln>
          <a:effectLst/>
        </p:spPr>
        <p:txBody>
          <a:bodyPr wrap="none">
            <a:spAutoFit/>
          </a:bodyPr>
          <a:lstStyle/>
          <a:p>
            <a:r>
              <a:rPr lang="en-US"/>
              <a:t>5</a:t>
            </a:r>
            <a:endParaRPr lang="el-GR"/>
          </a:p>
        </p:txBody>
      </p:sp>
      <p:sp>
        <p:nvSpPr>
          <p:cNvPr id="199705" name="Text Box 25"/>
          <p:cNvSpPr txBox="1">
            <a:spLocks noChangeArrowheads="1"/>
          </p:cNvSpPr>
          <p:nvPr/>
        </p:nvSpPr>
        <p:spPr bwMode="auto">
          <a:xfrm>
            <a:off x="8415338" y="2921000"/>
            <a:ext cx="336550" cy="457200"/>
          </a:xfrm>
          <a:prstGeom prst="rect">
            <a:avLst/>
          </a:prstGeom>
          <a:noFill/>
          <a:ln w="9525">
            <a:noFill/>
            <a:miter lim="800000"/>
            <a:headEnd/>
            <a:tailEnd/>
          </a:ln>
          <a:effectLst/>
        </p:spPr>
        <p:txBody>
          <a:bodyPr wrap="none">
            <a:spAutoFit/>
          </a:bodyPr>
          <a:lstStyle/>
          <a:p>
            <a:r>
              <a:rPr lang="en-US"/>
              <a:t>6</a:t>
            </a:r>
            <a:endParaRPr lang="el-GR"/>
          </a:p>
        </p:txBody>
      </p:sp>
      <p:sp>
        <p:nvSpPr>
          <p:cNvPr id="199706" name="Text Box 26"/>
          <p:cNvSpPr txBox="1">
            <a:spLocks noChangeArrowheads="1"/>
          </p:cNvSpPr>
          <p:nvPr/>
        </p:nvSpPr>
        <p:spPr bwMode="auto">
          <a:xfrm>
            <a:off x="8408988" y="4481513"/>
            <a:ext cx="336550" cy="457200"/>
          </a:xfrm>
          <a:prstGeom prst="rect">
            <a:avLst/>
          </a:prstGeom>
          <a:noFill/>
          <a:ln w="9525">
            <a:noFill/>
            <a:miter lim="800000"/>
            <a:headEnd/>
            <a:tailEnd/>
          </a:ln>
          <a:effectLst/>
        </p:spPr>
        <p:txBody>
          <a:bodyPr wrap="none">
            <a:spAutoFit/>
          </a:bodyPr>
          <a:lstStyle/>
          <a:p>
            <a:r>
              <a:rPr lang="en-US"/>
              <a:t>7</a:t>
            </a:r>
            <a:endParaRPr lang="el-GR"/>
          </a:p>
        </p:txBody>
      </p:sp>
      <p:sp>
        <p:nvSpPr>
          <p:cNvPr id="199707" name="Text Box 27"/>
          <p:cNvSpPr txBox="1">
            <a:spLocks noChangeArrowheads="1"/>
          </p:cNvSpPr>
          <p:nvPr/>
        </p:nvSpPr>
        <p:spPr bwMode="auto">
          <a:xfrm>
            <a:off x="8410575" y="6059488"/>
            <a:ext cx="336550" cy="457200"/>
          </a:xfrm>
          <a:prstGeom prst="rect">
            <a:avLst/>
          </a:prstGeom>
          <a:noFill/>
          <a:ln w="9525">
            <a:noFill/>
            <a:miter lim="800000"/>
            <a:headEnd/>
            <a:tailEnd/>
          </a:ln>
          <a:effectLst/>
        </p:spPr>
        <p:txBody>
          <a:bodyPr wrap="none">
            <a:spAutoFit/>
          </a:bodyPr>
          <a:lstStyle/>
          <a:p>
            <a:r>
              <a:rPr lang="en-US"/>
              <a:t>8</a:t>
            </a:r>
            <a:endParaRPr lang="el-GR"/>
          </a:p>
        </p:txBody>
      </p:sp>
      <p:sp>
        <p:nvSpPr>
          <p:cNvPr id="199708" name="Text Box 28"/>
          <p:cNvSpPr txBox="1">
            <a:spLocks noChangeArrowheads="1"/>
          </p:cNvSpPr>
          <p:nvPr/>
        </p:nvSpPr>
        <p:spPr bwMode="auto">
          <a:xfrm>
            <a:off x="3311525" y="193675"/>
            <a:ext cx="404813" cy="457200"/>
          </a:xfrm>
          <a:prstGeom prst="rect">
            <a:avLst/>
          </a:prstGeom>
          <a:noFill/>
          <a:ln w="9525">
            <a:noFill/>
            <a:miter lim="800000"/>
            <a:headEnd/>
            <a:tailEnd/>
          </a:ln>
          <a:effectLst/>
        </p:spPr>
        <p:txBody>
          <a:bodyPr wrap="none">
            <a:spAutoFit/>
          </a:bodyPr>
          <a:lstStyle/>
          <a:p>
            <a:r>
              <a:rPr lang="el-GR"/>
              <a:t>Α</a:t>
            </a:r>
          </a:p>
        </p:txBody>
      </p:sp>
      <p:sp>
        <p:nvSpPr>
          <p:cNvPr id="199709" name="Text Box 29"/>
          <p:cNvSpPr txBox="1">
            <a:spLocks noChangeArrowheads="1"/>
          </p:cNvSpPr>
          <p:nvPr/>
        </p:nvSpPr>
        <p:spPr bwMode="auto">
          <a:xfrm>
            <a:off x="1897063" y="1462088"/>
            <a:ext cx="387350" cy="457200"/>
          </a:xfrm>
          <a:prstGeom prst="rect">
            <a:avLst/>
          </a:prstGeom>
          <a:noFill/>
          <a:ln w="9525">
            <a:noFill/>
            <a:miter lim="800000"/>
            <a:headEnd/>
            <a:tailEnd/>
          </a:ln>
          <a:effectLst/>
        </p:spPr>
        <p:txBody>
          <a:bodyPr wrap="none">
            <a:spAutoFit/>
          </a:bodyPr>
          <a:lstStyle/>
          <a:p>
            <a:r>
              <a:rPr lang="el-GR"/>
              <a:t>Β</a:t>
            </a:r>
          </a:p>
        </p:txBody>
      </p:sp>
      <p:sp>
        <p:nvSpPr>
          <p:cNvPr id="199710" name="Text Box 30"/>
          <p:cNvSpPr txBox="1">
            <a:spLocks noChangeArrowheads="1"/>
          </p:cNvSpPr>
          <p:nvPr/>
        </p:nvSpPr>
        <p:spPr bwMode="auto">
          <a:xfrm>
            <a:off x="4846638" y="1504950"/>
            <a:ext cx="360362" cy="457200"/>
          </a:xfrm>
          <a:prstGeom prst="rect">
            <a:avLst/>
          </a:prstGeom>
          <a:noFill/>
          <a:ln w="9525">
            <a:noFill/>
            <a:miter lim="800000"/>
            <a:headEnd/>
            <a:tailEnd/>
          </a:ln>
          <a:effectLst/>
        </p:spPr>
        <p:txBody>
          <a:bodyPr wrap="none">
            <a:spAutoFit/>
          </a:bodyPr>
          <a:lstStyle/>
          <a:p>
            <a:r>
              <a:rPr lang="el-GR"/>
              <a:t>Γ</a:t>
            </a:r>
          </a:p>
        </p:txBody>
      </p:sp>
      <p:sp>
        <p:nvSpPr>
          <p:cNvPr id="199711" name="Text Box 31"/>
          <p:cNvSpPr txBox="1">
            <a:spLocks noChangeArrowheads="1"/>
          </p:cNvSpPr>
          <p:nvPr/>
        </p:nvSpPr>
        <p:spPr bwMode="auto">
          <a:xfrm>
            <a:off x="1595438" y="2725738"/>
            <a:ext cx="379412" cy="457200"/>
          </a:xfrm>
          <a:prstGeom prst="rect">
            <a:avLst/>
          </a:prstGeom>
          <a:noFill/>
          <a:ln w="9525">
            <a:noFill/>
            <a:miter lim="800000"/>
            <a:headEnd/>
            <a:tailEnd/>
          </a:ln>
          <a:effectLst/>
        </p:spPr>
        <p:txBody>
          <a:bodyPr wrap="none">
            <a:spAutoFit/>
          </a:bodyPr>
          <a:lstStyle/>
          <a:p>
            <a:r>
              <a:rPr lang="el-GR"/>
              <a:t>Δ</a:t>
            </a:r>
          </a:p>
        </p:txBody>
      </p:sp>
      <p:sp>
        <p:nvSpPr>
          <p:cNvPr id="199712" name="Text Box 32"/>
          <p:cNvSpPr txBox="1">
            <a:spLocks noChangeArrowheads="1"/>
          </p:cNvSpPr>
          <p:nvPr/>
        </p:nvSpPr>
        <p:spPr bwMode="auto">
          <a:xfrm>
            <a:off x="5138738" y="2789238"/>
            <a:ext cx="369887" cy="457200"/>
          </a:xfrm>
          <a:prstGeom prst="rect">
            <a:avLst/>
          </a:prstGeom>
          <a:noFill/>
          <a:ln w="9525">
            <a:noFill/>
            <a:miter lim="800000"/>
            <a:headEnd/>
            <a:tailEnd/>
          </a:ln>
          <a:effectLst/>
        </p:spPr>
        <p:txBody>
          <a:bodyPr wrap="none">
            <a:spAutoFit/>
          </a:bodyPr>
          <a:lstStyle/>
          <a:p>
            <a:r>
              <a:rPr lang="el-GR"/>
              <a:t>Ε</a:t>
            </a:r>
          </a:p>
        </p:txBody>
      </p:sp>
      <p:sp>
        <p:nvSpPr>
          <p:cNvPr id="199713" name="Text Box 33"/>
          <p:cNvSpPr txBox="1">
            <a:spLocks noChangeArrowheads="1"/>
          </p:cNvSpPr>
          <p:nvPr/>
        </p:nvSpPr>
        <p:spPr bwMode="auto">
          <a:xfrm>
            <a:off x="1836738" y="4094163"/>
            <a:ext cx="369887" cy="457200"/>
          </a:xfrm>
          <a:prstGeom prst="rect">
            <a:avLst/>
          </a:prstGeom>
          <a:noFill/>
          <a:ln w="9525">
            <a:noFill/>
            <a:miter lim="800000"/>
            <a:headEnd/>
            <a:tailEnd/>
          </a:ln>
          <a:effectLst/>
        </p:spPr>
        <p:txBody>
          <a:bodyPr wrap="none">
            <a:spAutoFit/>
          </a:bodyPr>
          <a:lstStyle/>
          <a:p>
            <a:r>
              <a:rPr lang="el-GR"/>
              <a:t>Ζ</a:t>
            </a:r>
          </a:p>
        </p:txBody>
      </p:sp>
      <p:sp>
        <p:nvSpPr>
          <p:cNvPr id="199714" name="Text Box 34"/>
          <p:cNvSpPr txBox="1">
            <a:spLocks noChangeArrowheads="1"/>
          </p:cNvSpPr>
          <p:nvPr/>
        </p:nvSpPr>
        <p:spPr bwMode="auto">
          <a:xfrm>
            <a:off x="4810125" y="4098925"/>
            <a:ext cx="404813" cy="457200"/>
          </a:xfrm>
          <a:prstGeom prst="rect">
            <a:avLst/>
          </a:prstGeom>
          <a:noFill/>
          <a:ln w="9525">
            <a:noFill/>
            <a:miter lim="800000"/>
            <a:headEnd/>
            <a:tailEnd/>
          </a:ln>
          <a:effectLst/>
        </p:spPr>
        <p:txBody>
          <a:bodyPr wrap="none">
            <a:spAutoFit/>
          </a:bodyPr>
          <a:lstStyle/>
          <a:p>
            <a:r>
              <a:rPr lang="el-GR"/>
              <a:t>Η</a:t>
            </a:r>
          </a:p>
        </p:txBody>
      </p:sp>
      <p:sp>
        <p:nvSpPr>
          <p:cNvPr id="199715" name="Text Box 35"/>
          <p:cNvSpPr txBox="1">
            <a:spLocks noChangeArrowheads="1"/>
          </p:cNvSpPr>
          <p:nvPr/>
        </p:nvSpPr>
        <p:spPr bwMode="auto">
          <a:xfrm>
            <a:off x="3302000" y="5324475"/>
            <a:ext cx="404813" cy="457200"/>
          </a:xfrm>
          <a:prstGeom prst="rect">
            <a:avLst/>
          </a:prstGeom>
          <a:noFill/>
          <a:ln w="9525">
            <a:noFill/>
            <a:miter lim="800000"/>
            <a:headEnd/>
            <a:tailEnd/>
          </a:ln>
          <a:effectLst/>
        </p:spPr>
        <p:txBody>
          <a:bodyPr wrap="none">
            <a:spAutoFit/>
          </a:bodyPr>
          <a:lstStyle/>
          <a:p>
            <a:r>
              <a:rPr lang="el-GR"/>
              <a:t>Θ</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931" name="Picture 19"/>
          <p:cNvPicPr>
            <a:picLocks noChangeAspect="1" noChangeArrowheads="1"/>
          </p:cNvPicPr>
          <p:nvPr/>
        </p:nvPicPr>
        <p:blipFill>
          <a:blip r:embed="rId3" cstate="screen"/>
          <a:srcRect/>
          <a:stretch>
            <a:fillRect/>
          </a:stretch>
        </p:blipFill>
        <p:spPr bwMode="auto">
          <a:xfrm>
            <a:off x="390525" y="5056188"/>
            <a:ext cx="1220788" cy="1422400"/>
          </a:xfrm>
          <a:prstGeom prst="rect">
            <a:avLst/>
          </a:prstGeom>
          <a:noFill/>
          <a:ln w="9525">
            <a:solidFill>
              <a:srgbClr val="244890"/>
            </a:solidFill>
            <a:miter lim="800000"/>
            <a:headEnd/>
            <a:tailEnd/>
          </a:ln>
        </p:spPr>
      </p:pic>
      <p:pic>
        <p:nvPicPr>
          <p:cNvPr id="166914" name="Picture 2"/>
          <p:cNvPicPr>
            <a:picLocks noChangeAspect="1" noChangeArrowheads="1"/>
          </p:cNvPicPr>
          <p:nvPr/>
        </p:nvPicPr>
        <p:blipFill>
          <a:blip r:embed="rId4" cstate="screen"/>
          <a:srcRect/>
          <a:stretch>
            <a:fillRect/>
          </a:stretch>
        </p:blipFill>
        <p:spPr bwMode="auto">
          <a:xfrm>
            <a:off x="1838325" y="5164138"/>
            <a:ext cx="1828800" cy="1189037"/>
          </a:xfrm>
          <a:prstGeom prst="rect">
            <a:avLst/>
          </a:prstGeom>
          <a:noFill/>
          <a:ln w="9525">
            <a:solidFill>
              <a:srgbClr val="244890"/>
            </a:solidFill>
            <a:miter lim="800000"/>
            <a:headEnd/>
            <a:tailEnd/>
          </a:ln>
        </p:spPr>
      </p:pic>
      <p:pic>
        <p:nvPicPr>
          <p:cNvPr id="166916" name="Picture 4"/>
          <p:cNvPicPr>
            <a:picLocks noChangeAspect="1" noChangeArrowheads="1"/>
          </p:cNvPicPr>
          <p:nvPr/>
        </p:nvPicPr>
        <p:blipFill>
          <a:blip r:embed="rId5" cstate="screen"/>
          <a:srcRect/>
          <a:stretch>
            <a:fillRect/>
          </a:stretch>
        </p:blipFill>
        <p:spPr bwMode="auto">
          <a:xfrm>
            <a:off x="398463" y="1898650"/>
            <a:ext cx="1219200" cy="1292225"/>
          </a:xfrm>
          <a:prstGeom prst="rect">
            <a:avLst/>
          </a:prstGeom>
          <a:noFill/>
          <a:ln w="9525">
            <a:solidFill>
              <a:srgbClr val="244890"/>
            </a:solidFill>
            <a:miter lim="800000"/>
            <a:headEnd/>
            <a:tailEnd/>
          </a:ln>
        </p:spPr>
      </p:pic>
      <p:pic>
        <p:nvPicPr>
          <p:cNvPr id="166919" name="Picture 7"/>
          <p:cNvPicPr>
            <a:picLocks noChangeAspect="1" noChangeArrowheads="1"/>
          </p:cNvPicPr>
          <p:nvPr/>
        </p:nvPicPr>
        <p:blipFill>
          <a:blip r:embed="rId6" cstate="screen"/>
          <a:srcRect/>
          <a:stretch>
            <a:fillRect/>
          </a:stretch>
        </p:blipFill>
        <p:spPr bwMode="auto">
          <a:xfrm>
            <a:off x="398463" y="3406775"/>
            <a:ext cx="1219200" cy="1431925"/>
          </a:xfrm>
          <a:prstGeom prst="rect">
            <a:avLst/>
          </a:prstGeom>
          <a:noFill/>
          <a:ln w="9525">
            <a:solidFill>
              <a:srgbClr val="244890"/>
            </a:solidFill>
            <a:miter lim="800000"/>
            <a:headEnd/>
            <a:tailEnd/>
          </a:ln>
        </p:spPr>
      </p:pic>
      <p:pic>
        <p:nvPicPr>
          <p:cNvPr id="166923" name="Picture 11"/>
          <p:cNvPicPr>
            <a:picLocks noChangeAspect="1" noChangeArrowheads="1"/>
          </p:cNvPicPr>
          <p:nvPr/>
        </p:nvPicPr>
        <p:blipFill>
          <a:blip r:embed="rId7" cstate="screen"/>
          <a:srcRect/>
          <a:stretch>
            <a:fillRect/>
          </a:stretch>
        </p:blipFill>
        <p:spPr bwMode="auto">
          <a:xfrm>
            <a:off x="398463" y="381000"/>
            <a:ext cx="1219200" cy="1301750"/>
          </a:xfrm>
          <a:prstGeom prst="rect">
            <a:avLst/>
          </a:prstGeom>
          <a:noFill/>
          <a:ln w="9525">
            <a:solidFill>
              <a:srgbClr val="244890"/>
            </a:solidFill>
            <a:miter lim="800000"/>
            <a:headEnd/>
            <a:tailEnd/>
          </a:ln>
        </p:spPr>
      </p:pic>
      <p:pic>
        <p:nvPicPr>
          <p:cNvPr id="166924" name="Picture 12"/>
          <p:cNvPicPr>
            <a:picLocks noChangeAspect="1" noChangeArrowheads="1"/>
          </p:cNvPicPr>
          <p:nvPr/>
        </p:nvPicPr>
        <p:blipFill>
          <a:blip r:embed="rId8" cstate="screen"/>
          <a:srcRect/>
          <a:stretch>
            <a:fillRect/>
          </a:stretch>
        </p:blipFill>
        <p:spPr bwMode="auto">
          <a:xfrm>
            <a:off x="1838325" y="512763"/>
            <a:ext cx="1828800" cy="1036637"/>
          </a:xfrm>
          <a:prstGeom prst="rect">
            <a:avLst/>
          </a:prstGeom>
          <a:noFill/>
          <a:ln w="9525">
            <a:solidFill>
              <a:srgbClr val="244890"/>
            </a:solidFill>
            <a:miter lim="800000"/>
            <a:headEnd/>
            <a:tailEnd/>
          </a:ln>
        </p:spPr>
      </p:pic>
      <p:pic>
        <p:nvPicPr>
          <p:cNvPr id="166915" name="Picture 3"/>
          <p:cNvPicPr>
            <a:picLocks noChangeAspect="1" noChangeArrowheads="1"/>
          </p:cNvPicPr>
          <p:nvPr/>
        </p:nvPicPr>
        <p:blipFill>
          <a:blip r:embed="rId9" cstate="screen"/>
          <a:srcRect/>
          <a:stretch>
            <a:fillRect/>
          </a:stretch>
        </p:blipFill>
        <p:spPr bwMode="auto">
          <a:xfrm>
            <a:off x="7485063" y="3656013"/>
            <a:ext cx="1219200" cy="1238250"/>
          </a:xfrm>
          <a:prstGeom prst="rect">
            <a:avLst/>
          </a:prstGeom>
          <a:noFill/>
          <a:ln w="9525">
            <a:solidFill>
              <a:srgbClr val="244890"/>
            </a:solidFill>
            <a:miter lim="800000"/>
            <a:headEnd/>
            <a:tailEnd/>
          </a:ln>
        </p:spPr>
      </p:pic>
      <p:pic>
        <p:nvPicPr>
          <p:cNvPr id="166917" name="Picture 5"/>
          <p:cNvPicPr>
            <a:picLocks noChangeAspect="1" noChangeArrowheads="1"/>
          </p:cNvPicPr>
          <p:nvPr/>
        </p:nvPicPr>
        <p:blipFill>
          <a:blip r:embed="rId10" cstate="screen"/>
          <a:srcRect/>
          <a:stretch>
            <a:fillRect/>
          </a:stretch>
        </p:blipFill>
        <p:spPr bwMode="auto">
          <a:xfrm>
            <a:off x="7483475" y="1960563"/>
            <a:ext cx="1219200" cy="1374775"/>
          </a:xfrm>
          <a:prstGeom prst="rect">
            <a:avLst/>
          </a:prstGeom>
          <a:noFill/>
          <a:ln w="9525">
            <a:solidFill>
              <a:srgbClr val="244890"/>
            </a:solidFill>
            <a:miter lim="800000"/>
            <a:headEnd/>
            <a:tailEnd/>
          </a:ln>
        </p:spPr>
      </p:pic>
      <p:pic>
        <p:nvPicPr>
          <p:cNvPr id="166918" name="Picture 6"/>
          <p:cNvPicPr>
            <a:picLocks noChangeAspect="1" noChangeArrowheads="1"/>
          </p:cNvPicPr>
          <p:nvPr/>
        </p:nvPicPr>
        <p:blipFill>
          <a:blip r:embed="rId11" cstate="screen"/>
          <a:srcRect/>
          <a:stretch>
            <a:fillRect/>
          </a:stretch>
        </p:blipFill>
        <p:spPr bwMode="auto">
          <a:xfrm>
            <a:off x="5429250" y="2097088"/>
            <a:ext cx="1828800" cy="1009650"/>
          </a:xfrm>
          <a:prstGeom prst="rect">
            <a:avLst/>
          </a:prstGeom>
          <a:noFill/>
          <a:ln w="9525">
            <a:solidFill>
              <a:srgbClr val="244890"/>
            </a:solidFill>
            <a:miter lim="800000"/>
            <a:headEnd/>
            <a:tailEnd/>
          </a:ln>
        </p:spPr>
      </p:pic>
      <p:pic>
        <p:nvPicPr>
          <p:cNvPr id="166920" name="Picture 8"/>
          <p:cNvPicPr>
            <a:picLocks noChangeAspect="1" noChangeArrowheads="1"/>
          </p:cNvPicPr>
          <p:nvPr/>
        </p:nvPicPr>
        <p:blipFill>
          <a:blip r:embed="rId12" cstate="screen"/>
          <a:srcRect/>
          <a:stretch>
            <a:fillRect/>
          </a:stretch>
        </p:blipFill>
        <p:spPr bwMode="auto">
          <a:xfrm>
            <a:off x="7483475" y="381000"/>
            <a:ext cx="1219200" cy="1258888"/>
          </a:xfrm>
          <a:prstGeom prst="rect">
            <a:avLst/>
          </a:prstGeom>
          <a:noFill/>
          <a:ln w="9525">
            <a:solidFill>
              <a:srgbClr val="244890"/>
            </a:solidFill>
            <a:miter lim="800000"/>
            <a:headEnd/>
            <a:tailEnd/>
          </a:ln>
        </p:spPr>
      </p:pic>
      <p:pic>
        <p:nvPicPr>
          <p:cNvPr id="166922" name="Picture 10"/>
          <p:cNvPicPr>
            <a:picLocks noChangeAspect="1" noChangeArrowheads="1"/>
          </p:cNvPicPr>
          <p:nvPr/>
        </p:nvPicPr>
        <p:blipFill>
          <a:blip r:embed="rId13" cstate="screen"/>
          <a:srcRect/>
          <a:stretch>
            <a:fillRect/>
          </a:stretch>
        </p:blipFill>
        <p:spPr bwMode="auto">
          <a:xfrm>
            <a:off x="7485063" y="5210175"/>
            <a:ext cx="1219200" cy="1268413"/>
          </a:xfrm>
          <a:prstGeom prst="rect">
            <a:avLst/>
          </a:prstGeom>
          <a:noFill/>
          <a:ln w="9525">
            <a:solidFill>
              <a:srgbClr val="244890"/>
            </a:solidFill>
            <a:miter lim="800000"/>
            <a:headEnd/>
            <a:tailEnd/>
          </a:ln>
        </p:spPr>
      </p:pic>
      <p:pic>
        <p:nvPicPr>
          <p:cNvPr id="166925" name="Picture 13"/>
          <p:cNvPicPr>
            <a:picLocks noChangeAspect="1" noChangeArrowheads="1"/>
          </p:cNvPicPr>
          <p:nvPr/>
        </p:nvPicPr>
        <p:blipFill>
          <a:blip r:embed="rId14" cstate="screen"/>
          <a:srcRect/>
          <a:stretch>
            <a:fillRect/>
          </a:stretch>
        </p:blipFill>
        <p:spPr bwMode="auto">
          <a:xfrm>
            <a:off x="5429250" y="3713163"/>
            <a:ext cx="1828800" cy="1109662"/>
          </a:xfrm>
          <a:prstGeom prst="rect">
            <a:avLst/>
          </a:prstGeom>
          <a:noFill/>
          <a:ln w="9525">
            <a:solidFill>
              <a:srgbClr val="244890"/>
            </a:solidFill>
            <a:miter lim="800000"/>
            <a:headEnd/>
            <a:tailEnd/>
          </a:ln>
        </p:spPr>
      </p:pic>
      <p:pic>
        <p:nvPicPr>
          <p:cNvPr id="166926" name="Picture 14"/>
          <p:cNvPicPr>
            <a:picLocks noChangeAspect="1" noChangeArrowheads="1"/>
          </p:cNvPicPr>
          <p:nvPr/>
        </p:nvPicPr>
        <p:blipFill>
          <a:blip r:embed="rId15" cstate="screen"/>
          <a:srcRect/>
          <a:stretch>
            <a:fillRect/>
          </a:stretch>
        </p:blipFill>
        <p:spPr bwMode="auto">
          <a:xfrm>
            <a:off x="5429250" y="5295900"/>
            <a:ext cx="1828800" cy="1093788"/>
          </a:xfrm>
          <a:prstGeom prst="rect">
            <a:avLst/>
          </a:prstGeom>
          <a:noFill/>
          <a:ln w="9525">
            <a:solidFill>
              <a:srgbClr val="244890"/>
            </a:solidFill>
            <a:miter lim="800000"/>
            <a:headEnd/>
            <a:tailEnd/>
          </a:ln>
        </p:spPr>
      </p:pic>
      <p:pic>
        <p:nvPicPr>
          <p:cNvPr id="166927" name="Picture 15"/>
          <p:cNvPicPr>
            <a:picLocks noChangeAspect="1" noChangeArrowheads="1"/>
          </p:cNvPicPr>
          <p:nvPr/>
        </p:nvPicPr>
        <p:blipFill>
          <a:blip r:embed="rId16" cstate="screen"/>
          <a:srcRect/>
          <a:stretch>
            <a:fillRect/>
          </a:stretch>
        </p:blipFill>
        <p:spPr bwMode="auto">
          <a:xfrm>
            <a:off x="5429250" y="463550"/>
            <a:ext cx="1828800" cy="1093788"/>
          </a:xfrm>
          <a:prstGeom prst="rect">
            <a:avLst/>
          </a:prstGeom>
          <a:noFill/>
          <a:ln w="9525">
            <a:solidFill>
              <a:srgbClr val="244890"/>
            </a:solidFill>
            <a:miter lim="800000"/>
            <a:headEnd/>
            <a:tailEnd/>
          </a:ln>
        </p:spPr>
      </p:pic>
      <p:pic>
        <p:nvPicPr>
          <p:cNvPr id="166928" name="Picture 16"/>
          <p:cNvPicPr>
            <a:picLocks noChangeAspect="1" noChangeArrowheads="1"/>
          </p:cNvPicPr>
          <p:nvPr/>
        </p:nvPicPr>
        <p:blipFill>
          <a:blip r:embed="rId17" cstate="screen"/>
          <a:srcRect/>
          <a:stretch>
            <a:fillRect/>
          </a:stretch>
        </p:blipFill>
        <p:spPr bwMode="auto">
          <a:xfrm>
            <a:off x="1838325" y="3581400"/>
            <a:ext cx="1828800" cy="1103313"/>
          </a:xfrm>
          <a:prstGeom prst="rect">
            <a:avLst/>
          </a:prstGeom>
          <a:noFill/>
          <a:ln w="9525">
            <a:solidFill>
              <a:srgbClr val="244890"/>
            </a:solidFill>
            <a:miter lim="800000"/>
            <a:headEnd/>
            <a:tailEnd/>
          </a:ln>
        </p:spPr>
      </p:pic>
      <p:pic>
        <p:nvPicPr>
          <p:cNvPr id="166929" name="Picture 17"/>
          <p:cNvPicPr>
            <a:picLocks noChangeAspect="1" noChangeArrowheads="1"/>
          </p:cNvPicPr>
          <p:nvPr/>
        </p:nvPicPr>
        <p:blipFill>
          <a:blip r:embed="rId18" cstate="screen"/>
          <a:srcRect/>
          <a:stretch>
            <a:fillRect/>
          </a:stretch>
        </p:blipFill>
        <p:spPr bwMode="auto">
          <a:xfrm>
            <a:off x="1838325" y="2028825"/>
            <a:ext cx="1828800" cy="1073150"/>
          </a:xfrm>
          <a:prstGeom prst="rect">
            <a:avLst/>
          </a:prstGeom>
          <a:noFill/>
          <a:ln w="9525">
            <a:solidFill>
              <a:srgbClr val="244890"/>
            </a:solidFill>
            <a:miter lim="800000"/>
            <a:headEnd/>
            <a:tailEnd/>
          </a:ln>
        </p:spPr>
      </p:pic>
      <p:pic>
        <p:nvPicPr>
          <p:cNvPr id="166933" name="Picture 21"/>
          <p:cNvPicPr>
            <a:picLocks noChangeAspect="1" noChangeArrowheads="1"/>
          </p:cNvPicPr>
          <p:nvPr/>
        </p:nvPicPr>
        <p:blipFill>
          <a:blip r:embed="rId19" cstate="screen"/>
          <a:srcRect/>
          <a:stretch>
            <a:fillRect/>
          </a:stretch>
        </p:blipFill>
        <p:spPr bwMode="auto">
          <a:xfrm>
            <a:off x="4025900" y="2832100"/>
            <a:ext cx="1092200" cy="1190625"/>
          </a:xfrm>
          <a:prstGeom prst="rect">
            <a:avLst/>
          </a:prstGeom>
          <a:noFill/>
          <a:ln w="38100">
            <a:solidFill>
              <a:srgbClr val="244890"/>
            </a:solidFill>
            <a:miter lim="800000"/>
            <a:headEnd/>
            <a:tailEnd/>
          </a:ln>
          <a:effectLst/>
        </p:spPr>
      </p:pic>
      <p:sp>
        <p:nvSpPr>
          <p:cNvPr id="166934" name="Text Box 22"/>
          <p:cNvSpPr txBox="1">
            <a:spLocks noChangeArrowheads="1"/>
          </p:cNvSpPr>
          <p:nvPr/>
        </p:nvSpPr>
        <p:spPr bwMode="auto">
          <a:xfrm>
            <a:off x="1338263" y="1273175"/>
            <a:ext cx="336550" cy="457200"/>
          </a:xfrm>
          <a:prstGeom prst="rect">
            <a:avLst/>
          </a:prstGeom>
          <a:noFill/>
          <a:ln w="9525">
            <a:noFill/>
            <a:miter lim="800000"/>
            <a:headEnd/>
            <a:tailEnd/>
          </a:ln>
          <a:effectLst/>
        </p:spPr>
        <p:txBody>
          <a:bodyPr wrap="none">
            <a:spAutoFit/>
          </a:bodyPr>
          <a:lstStyle/>
          <a:p>
            <a:r>
              <a:rPr lang="en-US"/>
              <a:t>1</a:t>
            </a:r>
            <a:endParaRPr lang="el-GR"/>
          </a:p>
        </p:txBody>
      </p:sp>
      <p:sp>
        <p:nvSpPr>
          <p:cNvPr id="166935" name="Text Box 23"/>
          <p:cNvSpPr txBox="1">
            <a:spLocks noChangeArrowheads="1"/>
          </p:cNvSpPr>
          <p:nvPr/>
        </p:nvSpPr>
        <p:spPr bwMode="auto">
          <a:xfrm>
            <a:off x="1314450" y="2771775"/>
            <a:ext cx="336550" cy="457200"/>
          </a:xfrm>
          <a:prstGeom prst="rect">
            <a:avLst/>
          </a:prstGeom>
          <a:noFill/>
          <a:ln w="9525">
            <a:noFill/>
            <a:miter lim="800000"/>
            <a:headEnd/>
            <a:tailEnd/>
          </a:ln>
          <a:effectLst/>
        </p:spPr>
        <p:txBody>
          <a:bodyPr wrap="none">
            <a:spAutoFit/>
          </a:bodyPr>
          <a:lstStyle/>
          <a:p>
            <a:r>
              <a:rPr lang="en-US"/>
              <a:t>2</a:t>
            </a:r>
            <a:endParaRPr lang="el-GR"/>
          </a:p>
        </p:txBody>
      </p:sp>
      <p:sp>
        <p:nvSpPr>
          <p:cNvPr id="166936" name="Text Box 24"/>
          <p:cNvSpPr txBox="1">
            <a:spLocks noChangeArrowheads="1"/>
          </p:cNvSpPr>
          <p:nvPr/>
        </p:nvSpPr>
        <p:spPr bwMode="auto">
          <a:xfrm>
            <a:off x="1335088" y="4395788"/>
            <a:ext cx="336550" cy="457200"/>
          </a:xfrm>
          <a:prstGeom prst="rect">
            <a:avLst/>
          </a:prstGeom>
          <a:noFill/>
          <a:ln w="9525">
            <a:noFill/>
            <a:miter lim="800000"/>
            <a:headEnd/>
            <a:tailEnd/>
          </a:ln>
          <a:effectLst/>
        </p:spPr>
        <p:txBody>
          <a:bodyPr wrap="none">
            <a:spAutoFit/>
          </a:bodyPr>
          <a:lstStyle/>
          <a:p>
            <a:r>
              <a:rPr lang="en-US"/>
              <a:t>3</a:t>
            </a:r>
            <a:endParaRPr lang="el-GR"/>
          </a:p>
        </p:txBody>
      </p:sp>
      <p:sp>
        <p:nvSpPr>
          <p:cNvPr id="166937" name="Text Box 25"/>
          <p:cNvSpPr txBox="1">
            <a:spLocks noChangeArrowheads="1"/>
          </p:cNvSpPr>
          <p:nvPr/>
        </p:nvSpPr>
        <p:spPr bwMode="auto">
          <a:xfrm>
            <a:off x="1331913" y="6035675"/>
            <a:ext cx="336550" cy="457200"/>
          </a:xfrm>
          <a:prstGeom prst="rect">
            <a:avLst/>
          </a:prstGeom>
          <a:noFill/>
          <a:ln w="9525">
            <a:noFill/>
            <a:miter lim="800000"/>
            <a:headEnd/>
            <a:tailEnd/>
          </a:ln>
          <a:effectLst/>
        </p:spPr>
        <p:txBody>
          <a:bodyPr wrap="none">
            <a:spAutoFit/>
          </a:bodyPr>
          <a:lstStyle/>
          <a:p>
            <a:r>
              <a:rPr lang="en-US"/>
              <a:t>4</a:t>
            </a:r>
            <a:endParaRPr lang="el-GR"/>
          </a:p>
        </p:txBody>
      </p:sp>
      <p:sp>
        <p:nvSpPr>
          <p:cNvPr id="166938" name="Text Box 26"/>
          <p:cNvSpPr txBox="1">
            <a:spLocks noChangeArrowheads="1"/>
          </p:cNvSpPr>
          <p:nvPr/>
        </p:nvSpPr>
        <p:spPr bwMode="auto">
          <a:xfrm>
            <a:off x="8421688" y="1216025"/>
            <a:ext cx="336550" cy="457200"/>
          </a:xfrm>
          <a:prstGeom prst="rect">
            <a:avLst/>
          </a:prstGeom>
          <a:noFill/>
          <a:ln w="9525">
            <a:noFill/>
            <a:miter lim="800000"/>
            <a:headEnd/>
            <a:tailEnd/>
          </a:ln>
          <a:effectLst/>
        </p:spPr>
        <p:txBody>
          <a:bodyPr wrap="none">
            <a:spAutoFit/>
          </a:bodyPr>
          <a:lstStyle/>
          <a:p>
            <a:r>
              <a:rPr lang="en-US"/>
              <a:t>5</a:t>
            </a:r>
            <a:endParaRPr lang="el-GR"/>
          </a:p>
        </p:txBody>
      </p:sp>
      <p:sp>
        <p:nvSpPr>
          <p:cNvPr id="166939" name="Text Box 27"/>
          <p:cNvSpPr txBox="1">
            <a:spLocks noChangeArrowheads="1"/>
          </p:cNvSpPr>
          <p:nvPr/>
        </p:nvSpPr>
        <p:spPr bwMode="auto">
          <a:xfrm>
            <a:off x="8415338" y="2921000"/>
            <a:ext cx="336550" cy="457200"/>
          </a:xfrm>
          <a:prstGeom prst="rect">
            <a:avLst/>
          </a:prstGeom>
          <a:noFill/>
          <a:ln w="9525">
            <a:noFill/>
            <a:miter lim="800000"/>
            <a:headEnd/>
            <a:tailEnd/>
          </a:ln>
          <a:effectLst/>
        </p:spPr>
        <p:txBody>
          <a:bodyPr wrap="none">
            <a:spAutoFit/>
          </a:bodyPr>
          <a:lstStyle/>
          <a:p>
            <a:r>
              <a:rPr lang="en-US"/>
              <a:t>6</a:t>
            </a:r>
            <a:endParaRPr lang="el-GR"/>
          </a:p>
        </p:txBody>
      </p:sp>
      <p:sp>
        <p:nvSpPr>
          <p:cNvPr id="166940" name="Text Box 28"/>
          <p:cNvSpPr txBox="1">
            <a:spLocks noChangeArrowheads="1"/>
          </p:cNvSpPr>
          <p:nvPr/>
        </p:nvSpPr>
        <p:spPr bwMode="auto">
          <a:xfrm>
            <a:off x="8408988" y="4481513"/>
            <a:ext cx="336550" cy="457200"/>
          </a:xfrm>
          <a:prstGeom prst="rect">
            <a:avLst/>
          </a:prstGeom>
          <a:noFill/>
          <a:ln w="9525">
            <a:noFill/>
            <a:miter lim="800000"/>
            <a:headEnd/>
            <a:tailEnd/>
          </a:ln>
          <a:effectLst/>
        </p:spPr>
        <p:txBody>
          <a:bodyPr wrap="none">
            <a:spAutoFit/>
          </a:bodyPr>
          <a:lstStyle/>
          <a:p>
            <a:r>
              <a:rPr lang="en-US"/>
              <a:t>7</a:t>
            </a:r>
            <a:endParaRPr lang="el-GR"/>
          </a:p>
        </p:txBody>
      </p:sp>
      <p:sp>
        <p:nvSpPr>
          <p:cNvPr id="166941" name="Text Box 29"/>
          <p:cNvSpPr txBox="1">
            <a:spLocks noChangeArrowheads="1"/>
          </p:cNvSpPr>
          <p:nvPr/>
        </p:nvSpPr>
        <p:spPr bwMode="auto">
          <a:xfrm>
            <a:off x="8410575" y="6059488"/>
            <a:ext cx="336550" cy="457200"/>
          </a:xfrm>
          <a:prstGeom prst="rect">
            <a:avLst/>
          </a:prstGeom>
          <a:noFill/>
          <a:ln w="9525">
            <a:noFill/>
            <a:miter lim="800000"/>
            <a:headEnd/>
            <a:tailEnd/>
          </a:ln>
          <a:effectLst/>
        </p:spPr>
        <p:txBody>
          <a:bodyPr wrap="none">
            <a:spAutoFit/>
          </a:bodyPr>
          <a:lstStyle/>
          <a:p>
            <a:r>
              <a:rPr lang="en-US"/>
              <a:t>8</a:t>
            </a:r>
            <a:endParaRPr lang="el-GR"/>
          </a:p>
        </p:txBody>
      </p:sp>
      <p:sp>
        <p:nvSpPr>
          <p:cNvPr id="166942" name="Text Box 30"/>
          <p:cNvSpPr txBox="1">
            <a:spLocks noChangeArrowheads="1"/>
          </p:cNvSpPr>
          <p:nvPr/>
        </p:nvSpPr>
        <p:spPr bwMode="auto">
          <a:xfrm>
            <a:off x="3619500" y="3438525"/>
            <a:ext cx="404813" cy="457200"/>
          </a:xfrm>
          <a:prstGeom prst="rect">
            <a:avLst/>
          </a:prstGeom>
          <a:noFill/>
          <a:ln w="9525">
            <a:noFill/>
            <a:miter lim="800000"/>
            <a:headEnd/>
            <a:tailEnd/>
          </a:ln>
          <a:effectLst/>
        </p:spPr>
        <p:txBody>
          <a:bodyPr wrap="none">
            <a:spAutoFit/>
          </a:bodyPr>
          <a:lstStyle/>
          <a:p>
            <a:r>
              <a:rPr lang="el-GR"/>
              <a:t>Α</a:t>
            </a:r>
          </a:p>
        </p:txBody>
      </p:sp>
      <p:sp>
        <p:nvSpPr>
          <p:cNvPr id="166943" name="Text Box 31"/>
          <p:cNvSpPr txBox="1">
            <a:spLocks noChangeArrowheads="1"/>
          </p:cNvSpPr>
          <p:nvPr/>
        </p:nvSpPr>
        <p:spPr bwMode="auto">
          <a:xfrm>
            <a:off x="3644900" y="1889125"/>
            <a:ext cx="387350" cy="457200"/>
          </a:xfrm>
          <a:prstGeom prst="rect">
            <a:avLst/>
          </a:prstGeom>
          <a:noFill/>
          <a:ln w="9525">
            <a:noFill/>
            <a:miter lim="800000"/>
            <a:headEnd/>
            <a:tailEnd/>
          </a:ln>
          <a:effectLst/>
        </p:spPr>
        <p:txBody>
          <a:bodyPr wrap="none">
            <a:spAutoFit/>
          </a:bodyPr>
          <a:lstStyle/>
          <a:p>
            <a:r>
              <a:rPr lang="el-GR"/>
              <a:t>Β</a:t>
            </a:r>
          </a:p>
        </p:txBody>
      </p:sp>
      <p:sp>
        <p:nvSpPr>
          <p:cNvPr id="166944" name="Text Box 32"/>
          <p:cNvSpPr txBox="1">
            <a:spLocks noChangeArrowheads="1"/>
          </p:cNvSpPr>
          <p:nvPr/>
        </p:nvSpPr>
        <p:spPr bwMode="auto">
          <a:xfrm>
            <a:off x="5078413" y="303213"/>
            <a:ext cx="360362" cy="457200"/>
          </a:xfrm>
          <a:prstGeom prst="rect">
            <a:avLst/>
          </a:prstGeom>
          <a:noFill/>
          <a:ln w="9525">
            <a:noFill/>
            <a:miter lim="800000"/>
            <a:headEnd/>
            <a:tailEnd/>
          </a:ln>
          <a:effectLst/>
        </p:spPr>
        <p:txBody>
          <a:bodyPr wrap="none">
            <a:spAutoFit/>
          </a:bodyPr>
          <a:lstStyle/>
          <a:p>
            <a:r>
              <a:rPr lang="el-GR"/>
              <a:t>Γ</a:t>
            </a:r>
          </a:p>
        </p:txBody>
      </p:sp>
      <p:sp>
        <p:nvSpPr>
          <p:cNvPr id="166945" name="Text Box 33"/>
          <p:cNvSpPr txBox="1">
            <a:spLocks noChangeArrowheads="1"/>
          </p:cNvSpPr>
          <p:nvPr/>
        </p:nvSpPr>
        <p:spPr bwMode="auto">
          <a:xfrm>
            <a:off x="3638550" y="5014913"/>
            <a:ext cx="379413" cy="457200"/>
          </a:xfrm>
          <a:prstGeom prst="rect">
            <a:avLst/>
          </a:prstGeom>
          <a:noFill/>
          <a:ln w="9525">
            <a:noFill/>
            <a:miter lim="800000"/>
            <a:headEnd/>
            <a:tailEnd/>
          </a:ln>
          <a:effectLst/>
        </p:spPr>
        <p:txBody>
          <a:bodyPr wrap="none">
            <a:spAutoFit/>
          </a:bodyPr>
          <a:lstStyle/>
          <a:p>
            <a:r>
              <a:rPr lang="el-GR"/>
              <a:t>Δ</a:t>
            </a:r>
          </a:p>
        </p:txBody>
      </p:sp>
      <p:sp>
        <p:nvSpPr>
          <p:cNvPr id="166946" name="Text Box 34"/>
          <p:cNvSpPr txBox="1">
            <a:spLocks noChangeArrowheads="1"/>
          </p:cNvSpPr>
          <p:nvPr/>
        </p:nvSpPr>
        <p:spPr bwMode="auto">
          <a:xfrm>
            <a:off x="5116513" y="3560763"/>
            <a:ext cx="369887" cy="457200"/>
          </a:xfrm>
          <a:prstGeom prst="rect">
            <a:avLst/>
          </a:prstGeom>
          <a:noFill/>
          <a:ln w="9525">
            <a:noFill/>
            <a:miter lim="800000"/>
            <a:headEnd/>
            <a:tailEnd/>
          </a:ln>
          <a:effectLst/>
        </p:spPr>
        <p:txBody>
          <a:bodyPr wrap="none">
            <a:spAutoFit/>
          </a:bodyPr>
          <a:lstStyle/>
          <a:p>
            <a:r>
              <a:rPr lang="el-GR"/>
              <a:t>Ε</a:t>
            </a:r>
          </a:p>
        </p:txBody>
      </p:sp>
      <p:sp>
        <p:nvSpPr>
          <p:cNvPr id="166947" name="Text Box 35"/>
          <p:cNvSpPr txBox="1">
            <a:spLocks noChangeArrowheads="1"/>
          </p:cNvSpPr>
          <p:nvPr/>
        </p:nvSpPr>
        <p:spPr bwMode="auto">
          <a:xfrm>
            <a:off x="3632200" y="361950"/>
            <a:ext cx="369888" cy="457200"/>
          </a:xfrm>
          <a:prstGeom prst="rect">
            <a:avLst/>
          </a:prstGeom>
          <a:noFill/>
          <a:ln w="9525">
            <a:noFill/>
            <a:miter lim="800000"/>
            <a:headEnd/>
            <a:tailEnd/>
          </a:ln>
          <a:effectLst/>
        </p:spPr>
        <p:txBody>
          <a:bodyPr wrap="none">
            <a:spAutoFit/>
          </a:bodyPr>
          <a:lstStyle/>
          <a:p>
            <a:r>
              <a:rPr lang="el-GR"/>
              <a:t>Ζ</a:t>
            </a:r>
          </a:p>
        </p:txBody>
      </p:sp>
      <p:sp>
        <p:nvSpPr>
          <p:cNvPr id="166948" name="Text Box 36"/>
          <p:cNvSpPr txBox="1">
            <a:spLocks noChangeArrowheads="1"/>
          </p:cNvSpPr>
          <p:nvPr/>
        </p:nvSpPr>
        <p:spPr bwMode="auto">
          <a:xfrm>
            <a:off x="5070475" y="1935163"/>
            <a:ext cx="404813" cy="457200"/>
          </a:xfrm>
          <a:prstGeom prst="rect">
            <a:avLst/>
          </a:prstGeom>
          <a:noFill/>
          <a:ln w="9525">
            <a:noFill/>
            <a:miter lim="800000"/>
            <a:headEnd/>
            <a:tailEnd/>
          </a:ln>
          <a:effectLst/>
        </p:spPr>
        <p:txBody>
          <a:bodyPr wrap="none">
            <a:spAutoFit/>
          </a:bodyPr>
          <a:lstStyle/>
          <a:p>
            <a:r>
              <a:rPr lang="el-GR"/>
              <a:t>Η</a:t>
            </a:r>
          </a:p>
        </p:txBody>
      </p:sp>
      <p:sp>
        <p:nvSpPr>
          <p:cNvPr id="166949" name="Text Box 37"/>
          <p:cNvSpPr txBox="1">
            <a:spLocks noChangeArrowheads="1"/>
          </p:cNvSpPr>
          <p:nvPr/>
        </p:nvSpPr>
        <p:spPr bwMode="auto">
          <a:xfrm>
            <a:off x="5068888" y="5130800"/>
            <a:ext cx="404812" cy="457200"/>
          </a:xfrm>
          <a:prstGeom prst="rect">
            <a:avLst/>
          </a:prstGeom>
          <a:noFill/>
          <a:ln w="9525">
            <a:noFill/>
            <a:miter lim="800000"/>
            <a:headEnd/>
            <a:tailEnd/>
          </a:ln>
          <a:effectLst/>
        </p:spPr>
        <p:txBody>
          <a:bodyPr wrap="none">
            <a:spAutoFit/>
          </a:bodyPr>
          <a:lstStyle/>
          <a:p>
            <a:r>
              <a:rPr lang="el-GR"/>
              <a:t>Θ</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l-GR"/>
              <a:t>Νεοκλασικοί κανόνες</a:t>
            </a:r>
          </a:p>
        </p:txBody>
      </p:sp>
      <p:sp>
        <p:nvSpPr>
          <p:cNvPr id="10308" name="Oval 68"/>
          <p:cNvSpPr>
            <a:spLocks noChangeArrowheads="1"/>
          </p:cNvSpPr>
          <p:nvPr/>
        </p:nvSpPr>
        <p:spPr bwMode="auto">
          <a:xfrm>
            <a:off x="2479675" y="1681163"/>
            <a:ext cx="69850" cy="69850"/>
          </a:xfrm>
          <a:prstGeom prst="ellipse">
            <a:avLst/>
          </a:prstGeom>
          <a:solidFill>
            <a:schemeClr val="accent1"/>
          </a:solidFill>
          <a:ln w="9525">
            <a:solidFill>
              <a:schemeClr val="tx1"/>
            </a:solidFill>
            <a:round/>
            <a:headEnd/>
            <a:tailEnd/>
          </a:ln>
          <a:effectLst/>
        </p:spPr>
        <p:txBody>
          <a:bodyPr wrap="none" anchor="ctr"/>
          <a:lstStyle/>
          <a:p>
            <a:endParaRPr lang="el-GR"/>
          </a:p>
        </p:txBody>
      </p:sp>
      <p:sp>
        <p:nvSpPr>
          <p:cNvPr id="10309" name="Text Box 69"/>
          <p:cNvSpPr txBox="1">
            <a:spLocks noChangeArrowheads="1"/>
          </p:cNvSpPr>
          <p:nvPr/>
        </p:nvSpPr>
        <p:spPr bwMode="auto">
          <a:xfrm>
            <a:off x="2481263" y="1409700"/>
            <a:ext cx="330200" cy="336550"/>
          </a:xfrm>
          <a:prstGeom prst="rect">
            <a:avLst/>
          </a:prstGeom>
          <a:noFill/>
          <a:ln w="9525">
            <a:noFill/>
            <a:miter lim="800000"/>
            <a:headEnd/>
            <a:tailEnd/>
          </a:ln>
          <a:effectLst/>
        </p:spPr>
        <p:txBody>
          <a:bodyPr wrap="none">
            <a:spAutoFit/>
          </a:bodyPr>
          <a:lstStyle/>
          <a:p>
            <a:r>
              <a:rPr lang="en-US" sz="1600">
                <a:solidFill>
                  <a:srgbClr val="333399"/>
                </a:solidFill>
              </a:rPr>
              <a:t>V</a:t>
            </a:r>
            <a:endParaRPr lang="el-GR" sz="1600">
              <a:solidFill>
                <a:srgbClr val="333399"/>
              </a:solidFill>
            </a:endParaRPr>
          </a:p>
        </p:txBody>
      </p:sp>
      <p:sp>
        <p:nvSpPr>
          <p:cNvPr id="10310" name="Oval 70"/>
          <p:cNvSpPr>
            <a:spLocks noChangeArrowheads="1"/>
          </p:cNvSpPr>
          <p:nvPr/>
        </p:nvSpPr>
        <p:spPr bwMode="auto">
          <a:xfrm>
            <a:off x="2168525" y="3495675"/>
            <a:ext cx="69850" cy="69850"/>
          </a:xfrm>
          <a:prstGeom prst="ellipse">
            <a:avLst/>
          </a:prstGeom>
          <a:solidFill>
            <a:schemeClr val="accent1"/>
          </a:solidFill>
          <a:ln w="9525">
            <a:solidFill>
              <a:schemeClr val="tx1"/>
            </a:solidFill>
            <a:round/>
            <a:headEnd/>
            <a:tailEnd/>
          </a:ln>
          <a:effectLst/>
        </p:spPr>
        <p:txBody>
          <a:bodyPr wrap="none" anchor="ctr"/>
          <a:lstStyle/>
          <a:p>
            <a:endParaRPr lang="el-GR"/>
          </a:p>
        </p:txBody>
      </p:sp>
      <p:sp>
        <p:nvSpPr>
          <p:cNvPr id="10311" name="Text Box 71"/>
          <p:cNvSpPr txBox="1">
            <a:spLocks noChangeArrowheads="1"/>
          </p:cNvSpPr>
          <p:nvPr/>
        </p:nvSpPr>
        <p:spPr bwMode="auto">
          <a:xfrm>
            <a:off x="1965325" y="3514725"/>
            <a:ext cx="409575" cy="336550"/>
          </a:xfrm>
          <a:prstGeom prst="rect">
            <a:avLst/>
          </a:prstGeom>
          <a:noFill/>
          <a:ln w="9525">
            <a:noFill/>
            <a:miter lim="800000"/>
            <a:headEnd/>
            <a:tailEnd/>
          </a:ln>
          <a:effectLst/>
        </p:spPr>
        <p:txBody>
          <a:bodyPr wrap="none">
            <a:spAutoFit/>
          </a:bodyPr>
          <a:lstStyle/>
          <a:p>
            <a:r>
              <a:rPr lang="en-US" sz="1600">
                <a:solidFill>
                  <a:srgbClr val="333399"/>
                </a:solidFill>
              </a:rPr>
              <a:t>En</a:t>
            </a:r>
            <a:endParaRPr lang="el-GR" sz="1600">
              <a:solidFill>
                <a:srgbClr val="333399"/>
              </a:solidFill>
            </a:endParaRPr>
          </a:p>
        </p:txBody>
      </p:sp>
      <p:sp>
        <p:nvSpPr>
          <p:cNvPr id="10312" name="Oval 72"/>
          <p:cNvSpPr>
            <a:spLocks noChangeArrowheads="1"/>
          </p:cNvSpPr>
          <p:nvPr/>
        </p:nvSpPr>
        <p:spPr bwMode="auto">
          <a:xfrm>
            <a:off x="2425700" y="5249863"/>
            <a:ext cx="69850" cy="69850"/>
          </a:xfrm>
          <a:prstGeom prst="ellipse">
            <a:avLst/>
          </a:prstGeom>
          <a:solidFill>
            <a:schemeClr val="accent1"/>
          </a:solidFill>
          <a:ln w="9525">
            <a:solidFill>
              <a:schemeClr val="tx1"/>
            </a:solidFill>
            <a:round/>
            <a:headEnd/>
            <a:tailEnd/>
          </a:ln>
          <a:effectLst/>
        </p:spPr>
        <p:txBody>
          <a:bodyPr wrap="none" anchor="ctr"/>
          <a:lstStyle/>
          <a:p>
            <a:endParaRPr lang="el-GR"/>
          </a:p>
        </p:txBody>
      </p:sp>
      <p:sp>
        <p:nvSpPr>
          <p:cNvPr id="10313" name="Text Box 73"/>
          <p:cNvSpPr txBox="1">
            <a:spLocks noChangeArrowheads="1"/>
          </p:cNvSpPr>
          <p:nvPr/>
        </p:nvSpPr>
        <p:spPr bwMode="auto">
          <a:xfrm>
            <a:off x="2041525" y="5227638"/>
            <a:ext cx="455613" cy="336550"/>
          </a:xfrm>
          <a:prstGeom prst="rect">
            <a:avLst/>
          </a:prstGeom>
          <a:noFill/>
          <a:ln w="9525">
            <a:noFill/>
            <a:miter lim="800000"/>
            <a:headEnd/>
            <a:tailEnd/>
          </a:ln>
          <a:effectLst/>
        </p:spPr>
        <p:txBody>
          <a:bodyPr wrap="none">
            <a:spAutoFit/>
          </a:bodyPr>
          <a:lstStyle/>
          <a:p>
            <a:r>
              <a:rPr lang="en-US" sz="1600">
                <a:solidFill>
                  <a:srgbClr val="333399"/>
                </a:solidFill>
              </a:rPr>
              <a:t>Me</a:t>
            </a:r>
            <a:endParaRPr lang="el-GR" sz="1600">
              <a:solidFill>
                <a:srgbClr val="333399"/>
              </a:solidFill>
            </a:endParaRPr>
          </a:p>
        </p:txBody>
      </p:sp>
      <p:sp>
        <p:nvSpPr>
          <p:cNvPr id="10314" name="Line 74"/>
          <p:cNvSpPr>
            <a:spLocks noChangeShapeType="1"/>
          </p:cNvSpPr>
          <p:nvPr/>
        </p:nvSpPr>
        <p:spPr bwMode="auto">
          <a:xfrm rot="-5400000">
            <a:off x="2506663" y="1874837"/>
            <a:ext cx="0" cy="3305175"/>
          </a:xfrm>
          <a:prstGeom prst="line">
            <a:avLst/>
          </a:prstGeom>
          <a:noFill/>
          <a:ln w="9525">
            <a:solidFill>
              <a:schemeClr val="tx1"/>
            </a:solidFill>
            <a:round/>
            <a:headEnd/>
            <a:tailEnd/>
          </a:ln>
          <a:effectLst/>
        </p:spPr>
        <p:txBody>
          <a:bodyPr/>
          <a:lstStyle/>
          <a:p>
            <a:endParaRPr lang="el-GR"/>
          </a:p>
        </p:txBody>
      </p:sp>
      <p:sp>
        <p:nvSpPr>
          <p:cNvPr id="10315" name="Line 75"/>
          <p:cNvSpPr>
            <a:spLocks noChangeShapeType="1"/>
          </p:cNvSpPr>
          <p:nvPr/>
        </p:nvSpPr>
        <p:spPr bwMode="auto">
          <a:xfrm rot="-5400000">
            <a:off x="2506663" y="57150"/>
            <a:ext cx="0" cy="3305175"/>
          </a:xfrm>
          <a:prstGeom prst="line">
            <a:avLst/>
          </a:prstGeom>
          <a:noFill/>
          <a:ln w="9525">
            <a:solidFill>
              <a:schemeClr val="tx1"/>
            </a:solidFill>
            <a:round/>
            <a:headEnd/>
            <a:tailEnd/>
          </a:ln>
          <a:effectLst/>
        </p:spPr>
        <p:txBody>
          <a:bodyPr/>
          <a:lstStyle/>
          <a:p>
            <a:endParaRPr lang="el-GR"/>
          </a:p>
        </p:txBody>
      </p:sp>
      <p:sp>
        <p:nvSpPr>
          <p:cNvPr id="10316" name="Line 76"/>
          <p:cNvSpPr>
            <a:spLocks noChangeShapeType="1"/>
          </p:cNvSpPr>
          <p:nvPr/>
        </p:nvSpPr>
        <p:spPr bwMode="auto">
          <a:xfrm rot="-5400000">
            <a:off x="2506663" y="3633787"/>
            <a:ext cx="0" cy="3305175"/>
          </a:xfrm>
          <a:prstGeom prst="line">
            <a:avLst/>
          </a:prstGeom>
          <a:noFill/>
          <a:ln w="9525">
            <a:solidFill>
              <a:schemeClr val="tx1"/>
            </a:solidFill>
            <a:round/>
            <a:headEnd/>
            <a:tailEnd/>
          </a:ln>
          <a:effectLst/>
        </p:spPr>
        <p:txBody>
          <a:bodyPr/>
          <a:lstStyle/>
          <a:p>
            <a:endParaRPr lang="el-GR"/>
          </a:p>
        </p:txBody>
      </p:sp>
      <p:sp>
        <p:nvSpPr>
          <p:cNvPr id="10317" name="Line 77"/>
          <p:cNvSpPr>
            <a:spLocks noChangeShapeType="1"/>
          </p:cNvSpPr>
          <p:nvPr/>
        </p:nvSpPr>
        <p:spPr bwMode="auto">
          <a:xfrm>
            <a:off x="4149725" y="1738313"/>
            <a:ext cx="0" cy="1760537"/>
          </a:xfrm>
          <a:prstGeom prst="line">
            <a:avLst/>
          </a:prstGeom>
          <a:noFill/>
          <a:ln w="38100">
            <a:solidFill>
              <a:schemeClr val="tx1"/>
            </a:solidFill>
            <a:round/>
            <a:headEnd type="triangle" w="med" len="med"/>
            <a:tailEnd type="triangle" w="med" len="med"/>
          </a:ln>
          <a:effectLst/>
        </p:spPr>
        <p:txBody>
          <a:bodyPr/>
          <a:lstStyle/>
          <a:p>
            <a:endParaRPr lang="el-GR"/>
          </a:p>
        </p:txBody>
      </p:sp>
      <p:sp>
        <p:nvSpPr>
          <p:cNvPr id="10318" name="Line 78"/>
          <p:cNvSpPr>
            <a:spLocks noChangeShapeType="1"/>
          </p:cNvSpPr>
          <p:nvPr/>
        </p:nvSpPr>
        <p:spPr bwMode="auto">
          <a:xfrm>
            <a:off x="4148138" y="3543300"/>
            <a:ext cx="0" cy="1725613"/>
          </a:xfrm>
          <a:prstGeom prst="line">
            <a:avLst/>
          </a:prstGeom>
          <a:noFill/>
          <a:ln w="38100">
            <a:solidFill>
              <a:schemeClr val="tx1"/>
            </a:solidFill>
            <a:round/>
            <a:headEnd type="triangle" w="med" len="med"/>
            <a:tailEnd type="triangle" w="med" len="med"/>
          </a:ln>
          <a:effectLst/>
        </p:spPr>
        <p:txBody>
          <a:bodyPr/>
          <a:lstStyle/>
          <a:p>
            <a:endParaRPr lang="el-GR"/>
          </a:p>
        </p:txBody>
      </p:sp>
      <p:sp>
        <p:nvSpPr>
          <p:cNvPr id="10347" name="Oval 107"/>
          <p:cNvSpPr>
            <a:spLocks noChangeArrowheads="1"/>
          </p:cNvSpPr>
          <p:nvPr/>
        </p:nvSpPr>
        <p:spPr bwMode="auto">
          <a:xfrm>
            <a:off x="6545263" y="2193925"/>
            <a:ext cx="69850" cy="69850"/>
          </a:xfrm>
          <a:prstGeom prst="ellipse">
            <a:avLst/>
          </a:prstGeom>
          <a:solidFill>
            <a:schemeClr val="accent1"/>
          </a:solidFill>
          <a:ln w="9525">
            <a:solidFill>
              <a:schemeClr val="tx1"/>
            </a:solidFill>
            <a:round/>
            <a:headEnd/>
            <a:tailEnd/>
          </a:ln>
          <a:effectLst/>
        </p:spPr>
        <p:txBody>
          <a:bodyPr wrap="none" anchor="ctr"/>
          <a:lstStyle/>
          <a:p>
            <a:endParaRPr lang="el-GR"/>
          </a:p>
        </p:txBody>
      </p:sp>
      <p:sp>
        <p:nvSpPr>
          <p:cNvPr id="10348" name="Text Box 108"/>
          <p:cNvSpPr txBox="1">
            <a:spLocks noChangeArrowheads="1"/>
          </p:cNvSpPr>
          <p:nvPr/>
        </p:nvSpPr>
        <p:spPr bwMode="auto">
          <a:xfrm>
            <a:off x="6524625" y="1922463"/>
            <a:ext cx="376238" cy="336550"/>
          </a:xfrm>
          <a:prstGeom prst="rect">
            <a:avLst/>
          </a:prstGeom>
          <a:noFill/>
          <a:ln w="9525">
            <a:noFill/>
            <a:miter lim="800000"/>
            <a:headEnd/>
            <a:tailEnd/>
          </a:ln>
          <a:effectLst/>
        </p:spPr>
        <p:txBody>
          <a:bodyPr wrap="none">
            <a:spAutoFit/>
          </a:bodyPr>
          <a:lstStyle/>
          <a:p>
            <a:r>
              <a:rPr lang="en-US" sz="1600">
                <a:solidFill>
                  <a:srgbClr val="333399"/>
                </a:solidFill>
              </a:rPr>
              <a:t>Tr</a:t>
            </a:r>
            <a:endParaRPr lang="el-GR" sz="1600">
              <a:solidFill>
                <a:srgbClr val="333399"/>
              </a:solidFill>
            </a:endParaRPr>
          </a:p>
        </p:txBody>
      </p:sp>
      <p:sp>
        <p:nvSpPr>
          <p:cNvPr id="10351" name="Oval 111"/>
          <p:cNvSpPr>
            <a:spLocks noChangeArrowheads="1"/>
          </p:cNvSpPr>
          <p:nvPr/>
        </p:nvSpPr>
        <p:spPr bwMode="auto">
          <a:xfrm>
            <a:off x="6542088" y="3236913"/>
            <a:ext cx="69850" cy="69850"/>
          </a:xfrm>
          <a:prstGeom prst="ellipse">
            <a:avLst/>
          </a:prstGeom>
          <a:solidFill>
            <a:schemeClr val="accent1"/>
          </a:solidFill>
          <a:ln w="9525">
            <a:solidFill>
              <a:schemeClr val="tx1"/>
            </a:solidFill>
            <a:round/>
            <a:headEnd/>
            <a:tailEnd/>
          </a:ln>
          <a:effectLst/>
        </p:spPr>
        <p:txBody>
          <a:bodyPr wrap="none" anchor="ctr"/>
          <a:lstStyle/>
          <a:p>
            <a:endParaRPr lang="el-GR"/>
          </a:p>
        </p:txBody>
      </p:sp>
      <p:sp>
        <p:nvSpPr>
          <p:cNvPr id="10352" name="Text Box 112"/>
          <p:cNvSpPr txBox="1">
            <a:spLocks noChangeArrowheads="1"/>
          </p:cNvSpPr>
          <p:nvPr/>
        </p:nvSpPr>
        <p:spPr bwMode="auto">
          <a:xfrm>
            <a:off x="6508750" y="2933700"/>
            <a:ext cx="420688" cy="336550"/>
          </a:xfrm>
          <a:prstGeom prst="rect">
            <a:avLst/>
          </a:prstGeom>
          <a:noFill/>
          <a:ln w="9525">
            <a:noFill/>
            <a:miter lim="800000"/>
            <a:headEnd/>
            <a:tailEnd/>
          </a:ln>
          <a:effectLst/>
        </p:spPr>
        <p:txBody>
          <a:bodyPr wrap="none">
            <a:spAutoFit/>
          </a:bodyPr>
          <a:lstStyle/>
          <a:p>
            <a:r>
              <a:rPr lang="el-GR" sz="1600">
                <a:solidFill>
                  <a:srgbClr val="333399"/>
                </a:solidFill>
              </a:rPr>
              <a:t>Ν</a:t>
            </a:r>
            <a:r>
              <a:rPr lang="en-US" sz="1600">
                <a:solidFill>
                  <a:srgbClr val="333399"/>
                </a:solidFill>
              </a:rPr>
              <a:t>a</a:t>
            </a:r>
            <a:endParaRPr lang="el-GR" sz="1600">
              <a:solidFill>
                <a:srgbClr val="333399"/>
              </a:solidFill>
            </a:endParaRPr>
          </a:p>
        </p:txBody>
      </p:sp>
      <p:sp>
        <p:nvSpPr>
          <p:cNvPr id="10353" name="Oval 113"/>
          <p:cNvSpPr>
            <a:spLocks noChangeArrowheads="1"/>
          </p:cNvSpPr>
          <p:nvPr/>
        </p:nvSpPr>
        <p:spPr bwMode="auto">
          <a:xfrm>
            <a:off x="6508750" y="4195763"/>
            <a:ext cx="69850" cy="69850"/>
          </a:xfrm>
          <a:prstGeom prst="ellipse">
            <a:avLst/>
          </a:prstGeom>
          <a:solidFill>
            <a:schemeClr val="accent1"/>
          </a:solidFill>
          <a:ln w="9525">
            <a:solidFill>
              <a:schemeClr val="tx1"/>
            </a:solidFill>
            <a:round/>
            <a:headEnd/>
            <a:tailEnd/>
          </a:ln>
          <a:effectLst/>
        </p:spPr>
        <p:txBody>
          <a:bodyPr wrap="none" anchor="ctr"/>
          <a:lstStyle/>
          <a:p>
            <a:endParaRPr lang="el-GR"/>
          </a:p>
        </p:txBody>
      </p:sp>
      <p:sp>
        <p:nvSpPr>
          <p:cNvPr id="10354" name="Text Box 114"/>
          <p:cNvSpPr txBox="1">
            <a:spLocks noChangeArrowheads="1"/>
          </p:cNvSpPr>
          <p:nvPr/>
        </p:nvSpPr>
        <p:spPr bwMode="auto">
          <a:xfrm>
            <a:off x="6475413" y="3832225"/>
            <a:ext cx="398462" cy="336550"/>
          </a:xfrm>
          <a:prstGeom prst="rect">
            <a:avLst/>
          </a:prstGeom>
          <a:noFill/>
          <a:ln w="9525">
            <a:noFill/>
            <a:miter lim="800000"/>
            <a:headEnd/>
            <a:tailEnd/>
          </a:ln>
          <a:effectLst/>
        </p:spPr>
        <p:txBody>
          <a:bodyPr wrap="none">
            <a:spAutoFit/>
          </a:bodyPr>
          <a:lstStyle/>
          <a:p>
            <a:r>
              <a:rPr lang="en-US" sz="1600">
                <a:solidFill>
                  <a:srgbClr val="333399"/>
                </a:solidFill>
              </a:rPr>
              <a:t>Sn</a:t>
            </a:r>
            <a:endParaRPr lang="el-GR" sz="1600">
              <a:solidFill>
                <a:srgbClr val="333399"/>
              </a:solidFill>
            </a:endParaRPr>
          </a:p>
        </p:txBody>
      </p:sp>
      <p:sp>
        <p:nvSpPr>
          <p:cNvPr id="10355" name="Oval 115"/>
          <p:cNvSpPr>
            <a:spLocks noChangeArrowheads="1"/>
          </p:cNvSpPr>
          <p:nvPr/>
        </p:nvSpPr>
        <p:spPr bwMode="auto">
          <a:xfrm>
            <a:off x="6510338" y="5210175"/>
            <a:ext cx="69850" cy="69850"/>
          </a:xfrm>
          <a:prstGeom prst="ellipse">
            <a:avLst/>
          </a:prstGeom>
          <a:solidFill>
            <a:schemeClr val="accent1"/>
          </a:solidFill>
          <a:ln w="9525">
            <a:solidFill>
              <a:schemeClr val="tx1"/>
            </a:solidFill>
            <a:round/>
            <a:headEnd/>
            <a:tailEnd/>
          </a:ln>
          <a:effectLst/>
        </p:spPr>
        <p:txBody>
          <a:bodyPr wrap="none" anchor="ctr"/>
          <a:lstStyle/>
          <a:p>
            <a:endParaRPr lang="el-GR"/>
          </a:p>
        </p:txBody>
      </p:sp>
      <p:sp>
        <p:nvSpPr>
          <p:cNvPr id="10356" name="Text Box 116"/>
          <p:cNvSpPr txBox="1">
            <a:spLocks noChangeArrowheads="1"/>
          </p:cNvSpPr>
          <p:nvPr/>
        </p:nvSpPr>
        <p:spPr bwMode="auto">
          <a:xfrm>
            <a:off x="6126163" y="5187950"/>
            <a:ext cx="455612" cy="336550"/>
          </a:xfrm>
          <a:prstGeom prst="rect">
            <a:avLst/>
          </a:prstGeom>
          <a:noFill/>
          <a:ln w="9525">
            <a:noFill/>
            <a:miter lim="800000"/>
            <a:headEnd/>
            <a:tailEnd/>
          </a:ln>
          <a:effectLst/>
        </p:spPr>
        <p:txBody>
          <a:bodyPr wrap="none">
            <a:spAutoFit/>
          </a:bodyPr>
          <a:lstStyle/>
          <a:p>
            <a:r>
              <a:rPr lang="en-US" sz="1600">
                <a:solidFill>
                  <a:srgbClr val="333399"/>
                </a:solidFill>
              </a:rPr>
              <a:t>Me</a:t>
            </a:r>
            <a:endParaRPr lang="el-GR" sz="1600">
              <a:solidFill>
                <a:srgbClr val="333399"/>
              </a:solidFill>
            </a:endParaRPr>
          </a:p>
        </p:txBody>
      </p:sp>
      <p:sp>
        <p:nvSpPr>
          <p:cNvPr id="10358" name="Line 118"/>
          <p:cNvSpPr>
            <a:spLocks noChangeShapeType="1"/>
          </p:cNvSpPr>
          <p:nvPr/>
        </p:nvSpPr>
        <p:spPr bwMode="auto">
          <a:xfrm rot="-5400000">
            <a:off x="6545263" y="577850"/>
            <a:ext cx="0" cy="3305175"/>
          </a:xfrm>
          <a:prstGeom prst="line">
            <a:avLst/>
          </a:prstGeom>
          <a:noFill/>
          <a:ln w="9525">
            <a:solidFill>
              <a:schemeClr val="tx1"/>
            </a:solidFill>
            <a:round/>
            <a:headEnd/>
            <a:tailEnd/>
          </a:ln>
          <a:effectLst/>
        </p:spPr>
        <p:txBody>
          <a:bodyPr/>
          <a:lstStyle/>
          <a:p>
            <a:endParaRPr lang="el-GR"/>
          </a:p>
        </p:txBody>
      </p:sp>
      <p:sp>
        <p:nvSpPr>
          <p:cNvPr id="10359" name="Line 119"/>
          <p:cNvSpPr>
            <a:spLocks noChangeShapeType="1"/>
          </p:cNvSpPr>
          <p:nvPr/>
        </p:nvSpPr>
        <p:spPr bwMode="auto">
          <a:xfrm rot="-5400000">
            <a:off x="6545263" y="1616075"/>
            <a:ext cx="0" cy="3305175"/>
          </a:xfrm>
          <a:prstGeom prst="line">
            <a:avLst/>
          </a:prstGeom>
          <a:noFill/>
          <a:ln w="9525">
            <a:solidFill>
              <a:schemeClr val="tx1"/>
            </a:solidFill>
            <a:round/>
            <a:headEnd/>
            <a:tailEnd/>
          </a:ln>
          <a:effectLst/>
        </p:spPr>
        <p:txBody>
          <a:bodyPr/>
          <a:lstStyle/>
          <a:p>
            <a:endParaRPr lang="el-GR"/>
          </a:p>
        </p:txBody>
      </p:sp>
      <p:sp>
        <p:nvSpPr>
          <p:cNvPr id="10360" name="Line 120"/>
          <p:cNvSpPr>
            <a:spLocks noChangeShapeType="1"/>
          </p:cNvSpPr>
          <p:nvPr/>
        </p:nvSpPr>
        <p:spPr bwMode="auto">
          <a:xfrm rot="-5400000">
            <a:off x="6545263" y="2574925"/>
            <a:ext cx="0" cy="3305175"/>
          </a:xfrm>
          <a:prstGeom prst="line">
            <a:avLst/>
          </a:prstGeom>
          <a:noFill/>
          <a:ln w="9525">
            <a:solidFill>
              <a:schemeClr val="tx1"/>
            </a:solidFill>
            <a:round/>
            <a:headEnd/>
            <a:tailEnd/>
          </a:ln>
          <a:effectLst/>
        </p:spPr>
        <p:txBody>
          <a:bodyPr/>
          <a:lstStyle/>
          <a:p>
            <a:endParaRPr lang="el-GR"/>
          </a:p>
        </p:txBody>
      </p:sp>
      <p:sp>
        <p:nvSpPr>
          <p:cNvPr id="10361" name="Line 121"/>
          <p:cNvSpPr>
            <a:spLocks noChangeShapeType="1"/>
          </p:cNvSpPr>
          <p:nvPr/>
        </p:nvSpPr>
        <p:spPr bwMode="auto">
          <a:xfrm rot="-5400000">
            <a:off x="6545263" y="3590925"/>
            <a:ext cx="0" cy="3305175"/>
          </a:xfrm>
          <a:prstGeom prst="line">
            <a:avLst/>
          </a:prstGeom>
          <a:noFill/>
          <a:ln w="9525">
            <a:solidFill>
              <a:schemeClr val="tx1"/>
            </a:solidFill>
            <a:round/>
            <a:headEnd/>
            <a:tailEnd/>
          </a:ln>
          <a:effectLst/>
        </p:spPr>
        <p:txBody>
          <a:bodyPr/>
          <a:lstStyle/>
          <a:p>
            <a:endParaRPr lang="el-GR"/>
          </a:p>
        </p:txBody>
      </p:sp>
      <p:sp>
        <p:nvSpPr>
          <p:cNvPr id="10362" name="Line 122"/>
          <p:cNvSpPr>
            <a:spLocks noChangeShapeType="1"/>
          </p:cNvSpPr>
          <p:nvPr/>
        </p:nvSpPr>
        <p:spPr bwMode="auto">
          <a:xfrm>
            <a:off x="8216900" y="2274888"/>
            <a:ext cx="0" cy="949325"/>
          </a:xfrm>
          <a:prstGeom prst="line">
            <a:avLst/>
          </a:prstGeom>
          <a:noFill/>
          <a:ln w="38100">
            <a:solidFill>
              <a:schemeClr val="tx1"/>
            </a:solidFill>
            <a:round/>
            <a:headEnd type="triangle" w="med" len="med"/>
            <a:tailEnd type="triangle" w="med" len="med"/>
          </a:ln>
          <a:effectLst/>
        </p:spPr>
        <p:txBody>
          <a:bodyPr/>
          <a:lstStyle/>
          <a:p>
            <a:endParaRPr lang="el-GR"/>
          </a:p>
        </p:txBody>
      </p:sp>
      <p:sp>
        <p:nvSpPr>
          <p:cNvPr id="10363" name="Line 123"/>
          <p:cNvSpPr>
            <a:spLocks noChangeShapeType="1"/>
          </p:cNvSpPr>
          <p:nvPr/>
        </p:nvSpPr>
        <p:spPr bwMode="auto">
          <a:xfrm>
            <a:off x="8226425" y="3257550"/>
            <a:ext cx="0" cy="949325"/>
          </a:xfrm>
          <a:prstGeom prst="line">
            <a:avLst/>
          </a:prstGeom>
          <a:noFill/>
          <a:ln w="38100">
            <a:solidFill>
              <a:schemeClr val="tx1"/>
            </a:solidFill>
            <a:round/>
            <a:headEnd type="triangle" w="med" len="med"/>
            <a:tailEnd type="triangle" w="med" len="med"/>
          </a:ln>
          <a:effectLst/>
        </p:spPr>
        <p:txBody>
          <a:bodyPr/>
          <a:lstStyle/>
          <a:p>
            <a:endParaRPr lang="el-GR"/>
          </a:p>
        </p:txBody>
      </p:sp>
      <p:sp>
        <p:nvSpPr>
          <p:cNvPr id="10364" name="Line 124"/>
          <p:cNvSpPr>
            <a:spLocks noChangeShapeType="1"/>
          </p:cNvSpPr>
          <p:nvPr/>
        </p:nvSpPr>
        <p:spPr bwMode="auto">
          <a:xfrm>
            <a:off x="8235950" y="4240213"/>
            <a:ext cx="0" cy="949325"/>
          </a:xfrm>
          <a:prstGeom prst="line">
            <a:avLst/>
          </a:prstGeom>
          <a:noFill/>
          <a:ln w="38100">
            <a:solidFill>
              <a:schemeClr val="tx1"/>
            </a:solidFill>
            <a:round/>
            <a:headEnd type="triangle" w="med" len="med"/>
            <a:tailEnd type="triangle" w="med" len="med"/>
          </a:ln>
          <a:effectLst/>
        </p:spPr>
        <p:txBody>
          <a:bodyPr/>
          <a:lstStyle/>
          <a:p>
            <a:endParaRPr lang="el-GR"/>
          </a:p>
        </p:txBody>
      </p:sp>
      <p:grpSp>
        <p:nvGrpSpPr>
          <p:cNvPr id="10425" name="Group 185"/>
          <p:cNvGrpSpPr>
            <a:grpSpLocks/>
          </p:cNvGrpSpPr>
          <p:nvPr/>
        </p:nvGrpSpPr>
        <p:grpSpPr bwMode="auto">
          <a:xfrm>
            <a:off x="1116013" y="1716088"/>
            <a:ext cx="2760662" cy="3957637"/>
            <a:chOff x="-1316" y="980"/>
            <a:chExt cx="1739" cy="2493"/>
          </a:xfrm>
        </p:grpSpPr>
        <p:sp>
          <p:nvSpPr>
            <p:cNvPr id="10426" name="Freeform 186"/>
            <p:cNvSpPr>
              <a:spLocks/>
            </p:cNvSpPr>
            <p:nvPr/>
          </p:nvSpPr>
          <p:spPr bwMode="auto">
            <a:xfrm flipH="1">
              <a:off x="-635" y="2045"/>
              <a:ext cx="96" cy="542"/>
            </a:xfrm>
            <a:custGeom>
              <a:avLst/>
              <a:gdLst/>
              <a:ahLst/>
              <a:cxnLst>
                <a:cxn ang="0">
                  <a:pos x="44" y="0"/>
                </a:cxn>
                <a:cxn ang="0">
                  <a:pos x="0" y="114"/>
                </a:cxn>
                <a:cxn ang="0">
                  <a:pos x="18" y="234"/>
                </a:cxn>
                <a:cxn ang="0">
                  <a:pos x="70" y="350"/>
                </a:cxn>
                <a:cxn ang="0">
                  <a:pos x="93" y="456"/>
                </a:cxn>
                <a:cxn ang="0">
                  <a:pos x="75" y="513"/>
                </a:cxn>
                <a:cxn ang="0">
                  <a:pos x="16" y="542"/>
                </a:cxn>
              </a:cxnLst>
              <a:rect l="0" t="0" r="r" b="b"/>
              <a:pathLst>
                <a:path w="96" h="542">
                  <a:moveTo>
                    <a:pt x="44" y="0"/>
                  </a:moveTo>
                  <a:cubicBezTo>
                    <a:pt x="26" y="28"/>
                    <a:pt x="0" y="78"/>
                    <a:pt x="0" y="114"/>
                  </a:cubicBezTo>
                  <a:cubicBezTo>
                    <a:pt x="0" y="150"/>
                    <a:pt x="14" y="216"/>
                    <a:pt x="18" y="234"/>
                  </a:cubicBezTo>
                  <a:cubicBezTo>
                    <a:pt x="22" y="252"/>
                    <a:pt x="58" y="326"/>
                    <a:pt x="70" y="350"/>
                  </a:cubicBezTo>
                  <a:cubicBezTo>
                    <a:pt x="82" y="374"/>
                    <a:pt x="90" y="429"/>
                    <a:pt x="93" y="456"/>
                  </a:cubicBezTo>
                  <a:cubicBezTo>
                    <a:pt x="96" y="483"/>
                    <a:pt x="91" y="498"/>
                    <a:pt x="75" y="513"/>
                  </a:cubicBezTo>
                  <a:cubicBezTo>
                    <a:pt x="59" y="528"/>
                    <a:pt x="31" y="535"/>
                    <a:pt x="16" y="542"/>
                  </a:cubicBezTo>
                </a:path>
              </a:pathLst>
            </a:custGeom>
            <a:noFill/>
            <a:ln w="12700" cmpd="sng">
              <a:solidFill>
                <a:schemeClr val="tx1"/>
              </a:solidFill>
              <a:round/>
              <a:headEnd/>
              <a:tailEnd/>
            </a:ln>
            <a:effectLst/>
          </p:spPr>
          <p:txBody>
            <a:bodyPr/>
            <a:lstStyle/>
            <a:p>
              <a:endParaRPr lang="el-GR"/>
            </a:p>
          </p:txBody>
        </p:sp>
        <p:sp>
          <p:nvSpPr>
            <p:cNvPr id="10427" name="Freeform 187"/>
            <p:cNvSpPr>
              <a:spLocks/>
            </p:cNvSpPr>
            <p:nvPr/>
          </p:nvSpPr>
          <p:spPr bwMode="auto">
            <a:xfrm>
              <a:off x="-936" y="2042"/>
              <a:ext cx="316" cy="118"/>
            </a:xfrm>
            <a:custGeom>
              <a:avLst/>
              <a:gdLst/>
              <a:ahLst/>
              <a:cxnLst>
                <a:cxn ang="0">
                  <a:pos x="0" y="87"/>
                </a:cxn>
                <a:cxn ang="0">
                  <a:pos x="108" y="23"/>
                </a:cxn>
                <a:cxn ang="0">
                  <a:pos x="230" y="17"/>
                </a:cxn>
                <a:cxn ang="0">
                  <a:pos x="310" y="81"/>
                </a:cxn>
                <a:cxn ang="0">
                  <a:pos x="198" y="111"/>
                </a:cxn>
                <a:cxn ang="0">
                  <a:pos x="96" y="113"/>
                </a:cxn>
                <a:cxn ang="0">
                  <a:pos x="0" y="87"/>
                </a:cxn>
              </a:cxnLst>
              <a:rect l="0" t="0" r="r" b="b"/>
              <a:pathLst>
                <a:path w="316" h="118">
                  <a:moveTo>
                    <a:pt x="0" y="87"/>
                  </a:moveTo>
                  <a:cubicBezTo>
                    <a:pt x="42" y="55"/>
                    <a:pt x="78" y="35"/>
                    <a:pt x="108" y="23"/>
                  </a:cubicBezTo>
                  <a:cubicBezTo>
                    <a:pt x="138" y="11"/>
                    <a:pt x="194" y="0"/>
                    <a:pt x="230" y="17"/>
                  </a:cubicBezTo>
                  <a:cubicBezTo>
                    <a:pt x="266" y="34"/>
                    <a:pt x="316" y="66"/>
                    <a:pt x="310" y="81"/>
                  </a:cubicBezTo>
                  <a:cubicBezTo>
                    <a:pt x="305" y="97"/>
                    <a:pt x="234" y="106"/>
                    <a:pt x="198" y="111"/>
                  </a:cubicBezTo>
                  <a:cubicBezTo>
                    <a:pt x="156" y="114"/>
                    <a:pt x="131" y="118"/>
                    <a:pt x="96" y="113"/>
                  </a:cubicBezTo>
                  <a:cubicBezTo>
                    <a:pt x="61" y="108"/>
                    <a:pt x="45" y="108"/>
                    <a:pt x="0" y="87"/>
                  </a:cubicBezTo>
                  <a:close/>
                </a:path>
              </a:pathLst>
            </a:custGeom>
            <a:noFill/>
            <a:ln w="12700" cmpd="sng">
              <a:solidFill>
                <a:schemeClr val="tx1"/>
              </a:solidFill>
              <a:round/>
              <a:headEnd/>
              <a:tailEnd/>
            </a:ln>
            <a:effectLst/>
          </p:spPr>
          <p:txBody>
            <a:bodyPr/>
            <a:lstStyle/>
            <a:p>
              <a:endParaRPr lang="el-GR"/>
            </a:p>
          </p:txBody>
        </p:sp>
        <p:sp>
          <p:nvSpPr>
            <p:cNvPr id="10428" name="Freeform 188"/>
            <p:cNvSpPr>
              <a:spLocks/>
            </p:cNvSpPr>
            <p:nvPr/>
          </p:nvSpPr>
          <p:spPr bwMode="auto">
            <a:xfrm>
              <a:off x="-1040" y="1887"/>
              <a:ext cx="426" cy="139"/>
            </a:xfrm>
            <a:custGeom>
              <a:avLst/>
              <a:gdLst/>
              <a:ahLst/>
              <a:cxnLst>
                <a:cxn ang="0">
                  <a:pos x="426" y="114"/>
                </a:cxn>
                <a:cxn ang="0">
                  <a:pos x="258" y="76"/>
                </a:cxn>
                <a:cxn ang="0">
                  <a:pos x="124" y="86"/>
                </a:cxn>
                <a:cxn ang="0">
                  <a:pos x="0" y="130"/>
                </a:cxn>
                <a:cxn ang="0">
                  <a:pos x="82" y="34"/>
                </a:cxn>
                <a:cxn ang="0">
                  <a:pos x="226" y="4"/>
                </a:cxn>
                <a:cxn ang="0">
                  <a:pos x="382" y="34"/>
                </a:cxn>
                <a:cxn ang="0">
                  <a:pos x="426" y="114"/>
                </a:cxn>
              </a:cxnLst>
              <a:rect l="0" t="0" r="r" b="b"/>
              <a:pathLst>
                <a:path w="426" h="139">
                  <a:moveTo>
                    <a:pt x="426" y="114"/>
                  </a:moveTo>
                  <a:cubicBezTo>
                    <a:pt x="370" y="84"/>
                    <a:pt x="306" y="83"/>
                    <a:pt x="258" y="76"/>
                  </a:cubicBezTo>
                  <a:cubicBezTo>
                    <a:pt x="210" y="69"/>
                    <a:pt x="167" y="78"/>
                    <a:pt x="124" y="86"/>
                  </a:cubicBezTo>
                  <a:cubicBezTo>
                    <a:pt x="81" y="94"/>
                    <a:pt x="7" y="139"/>
                    <a:pt x="0" y="130"/>
                  </a:cubicBezTo>
                  <a:cubicBezTo>
                    <a:pt x="0" y="130"/>
                    <a:pt x="44" y="55"/>
                    <a:pt x="82" y="34"/>
                  </a:cubicBezTo>
                  <a:cubicBezTo>
                    <a:pt x="120" y="14"/>
                    <a:pt x="176" y="4"/>
                    <a:pt x="226" y="4"/>
                  </a:cubicBezTo>
                  <a:cubicBezTo>
                    <a:pt x="277" y="0"/>
                    <a:pt x="351" y="15"/>
                    <a:pt x="382" y="34"/>
                  </a:cubicBezTo>
                  <a:cubicBezTo>
                    <a:pt x="413" y="53"/>
                    <a:pt x="422" y="76"/>
                    <a:pt x="426" y="114"/>
                  </a:cubicBezTo>
                  <a:close/>
                </a:path>
              </a:pathLst>
            </a:custGeom>
            <a:noFill/>
            <a:ln w="12700" cmpd="sng">
              <a:solidFill>
                <a:schemeClr val="tx1"/>
              </a:solidFill>
              <a:round/>
              <a:headEnd/>
              <a:tailEnd/>
            </a:ln>
            <a:effectLst/>
          </p:spPr>
          <p:txBody>
            <a:bodyPr/>
            <a:lstStyle/>
            <a:p>
              <a:endParaRPr lang="el-GR"/>
            </a:p>
          </p:txBody>
        </p:sp>
        <p:sp>
          <p:nvSpPr>
            <p:cNvPr id="10429" name="Freeform 189"/>
            <p:cNvSpPr>
              <a:spLocks/>
            </p:cNvSpPr>
            <p:nvPr/>
          </p:nvSpPr>
          <p:spPr bwMode="auto">
            <a:xfrm>
              <a:off x="-613" y="2513"/>
              <a:ext cx="276" cy="70"/>
            </a:xfrm>
            <a:custGeom>
              <a:avLst/>
              <a:gdLst/>
              <a:ahLst/>
              <a:cxnLst>
                <a:cxn ang="0">
                  <a:pos x="24" y="33"/>
                </a:cxn>
                <a:cxn ang="0">
                  <a:pos x="9" y="11"/>
                </a:cxn>
                <a:cxn ang="0">
                  <a:pos x="73" y="18"/>
                </a:cxn>
                <a:cxn ang="0">
                  <a:pos x="119" y="62"/>
                </a:cxn>
                <a:cxn ang="0">
                  <a:pos x="156" y="60"/>
                </a:cxn>
                <a:cxn ang="0">
                  <a:pos x="177" y="28"/>
                </a:cxn>
                <a:cxn ang="0">
                  <a:pos x="235" y="6"/>
                </a:cxn>
                <a:cxn ang="0">
                  <a:pos x="273" y="16"/>
                </a:cxn>
                <a:cxn ang="0">
                  <a:pos x="240" y="33"/>
                </a:cxn>
              </a:cxnLst>
              <a:rect l="0" t="0" r="r" b="b"/>
              <a:pathLst>
                <a:path w="276" h="70">
                  <a:moveTo>
                    <a:pt x="24" y="33"/>
                  </a:moveTo>
                  <a:cubicBezTo>
                    <a:pt x="22" y="29"/>
                    <a:pt x="0" y="22"/>
                    <a:pt x="9" y="11"/>
                  </a:cubicBezTo>
                  <a:cubicBezTo>
                    <a:pt x="18" y="0"/>
                    <a:pt x="54" y="9"/>
                    <a:pt x="73" y="18"/>
                  </a:cubicBezTo>
                  <a:cubicBezTo>
                    <a:pt x="92" y="27"/>
                    <a:pt x="106" y="54"/>
                    <a:pt x="119" y="62"/>
                  </a:cubicBezTo>
                  <a:cubicBezTo>
                    <a:pt x="132" y="70"/>
                    <a:pt x="146" y="66"/>
                    <a:pt x="156" y="60"/>
                  </a:cubicBezTo>
                  <a:cubicBezTo>
                    <a:pt x="166" y="54"/>
                    <a:pt x="163" y="38"/>
                    <a:pt x="177" y="28"/>
                  </a:cubicBezTo>
                  <a:cubicBezTo>
                    <a:pt x="191" y="18"/>
                    <a:pt x="219" y="8"/>
                    <a:pt x="235" y="6"/>
                  </a:cubicBezTo>
                  <a:cubicBezTo>
                    <a:pt x="251" y="4"/>
                    <a:pt x="270" y="11"/>
                    <a:pt x="273" y="16"/>
                  </a:cubicBezTo>
                  <a:cubicBezTo>
                    <a:pt x="276" y="21"/>
                    <a:pt x="247" y="30"/>
                    <a:pt x="240" y="33"/>
                  </a:cubicBezTo>
                </a:path>
              </a:pathLst>
            </a:custGeom>
            <a:noFill/>
            <a:ln w="12700" cmpd="sng">
              <a:solidFill>
                <a:schemeClr val="tx1"/>
              </a:solidFill>
              <a:round/>
              <a:headEnd/>
              <a:tailEnd/>
            </a:ln>
            <a:effectLst/>
          </p:spPr>
          <p:txBody>
            <a:bodyPr/>
            <a:lstStyle/>
            <a:p>
              <a:endParaRPr lang="el-GR"/>
            </a:p>
          </p:txBody>
        </p:sp>
        <p:sp>
          <p:nvSpPr>
            <p:cNvPr id="10430" name="Freeform 190"/>
            <p:cNvSpPr>
              <a:spLocks/>
            </p:cNvSpPr>
            <p:nvPr/>
          </p:nvSpPr>
          <p:spPr bwMode="auto">
            <a:xfrm>
              <a:off x="-727" y="2708"/>
              <a:ext cx="534" cy="188"/>
            </a:xfrm>
            <a:custGeom>
              <a:avLst/>
              <a:gdLst/>
              <a:ahLst/>
              <a:cxnLst>
                <a:cxn ang="0">
                  <a:pos x="0" y="96"/>
                </a:cxn>
                <a:cxn ang="0">
                  <a:pos x="96" y="50"/>
                </a:cxn>
                <a:cxn ang="0">
                  <a:pos x="193" y="5"/>
                </a:cxn>
                <a:cxn ang="0">
                  <a:pos x="262" y="24"/>
                </a:cxn>
                <a:cxn ang="0">
                  <a:pos x="328" y="3"/>
                </a:cxn>
                <a:cxn ang="0">
                  <a:pos x="453" y="53"/>
                </a:cxn>
                <a:cxn ang="0">
                  <a:pos x="534" y="92"/>
                </a:cxn>
                <a:cxn ang="0">
                  <a:pos x="471" y="135"/>
                </a:cxn>
                <a:cxn ang="0">
                  <a:pos x="387" y="173"/>
                </a:cxn>
                <a:cxn ang="0">
                  <a:pos x="265" y="186"/>
                </a:cxn>
                <a:cxn ang="0">
                  <a:pos x="160" y="180"/>
                </a:cxn>
                <a:cxn ang="0">
                  <a:pos x="79" y="140"/>
                </a:cxn>
                <a:cxn ang="0">
                  <a:pos x="0" y="96"/>
                </a:cxn>
              </a:cxnLst>
              <a:rect l="0" t="0" r="r" b="b"/>
              <a:pathLst>
                <a:path w="534" h="188">
                  <a:moveTo>
                    <a:pt x="0" y="96"/>
                  </a:moveTo>
                  <a:cubicBezTo>
                    <a:pt x="48" y="77"/>
                    <a:pt x="96" y="50"/>
                    <a:pt x="96" y="50"/>
                  </a:cubicBezTo>
                  <a:cubicBezTo>
                    <a:pt x="128" y="35"/>
                    <a:pt x="165" y="9"/>
                    <a:pt x="193" y="5"/>
                  </a:cubicBezTo>
                  <a:cubicBezTo>
                    <a:pt x="221" y="1"/>
                    <a:pt x="241" y="23"/>
                    <a:pt x="262" y="24"/>
                  </a:cubicBezTo>
                  <a:cubicBezTo>
                    <a:pt x="283" y="25"/>
                    <a:pt x="303" y="0"/>
                    <a:pt x="328" y="3"/>
                  </a:cubicBezTo>
                  <a:cubicBezTo>
                    <a:pt x="353" y="6"/>
                    <a:pt x="418" y="38"/>
                    <a:pt x="453" y="53"/>
                  </a:cubicBezTo>
                  <a:cubicBezTo>
                    <a:pt x="488" y="68"/>
                    <a:pt x="499" y="72"/>
                    <a:pt x="534" y="92"/>
                  </a:cubicBezTo>
                  <a:cubicBezTo>
                    <a:pt x="502" y="105"/>
                    <a:pt x="492" y="122"/>
                    <a:pt x="471" y="135"/>
                  </a:cubicBezTo>
                  <a:cubicBezTo>
                    <a:pt x="450" y="148"/>
                    <a:pt x="417" y="164"/>
                    <a:pt x="387" y="173"/>
                  </a:cubicBezTo>
                  <a:cubicBezTo>
                    <a:pt x="357" y="182"/>
                    <a:pt x="305" y="184"/>
                    <a:pt x="265" y="186"/>
                  </a:cubicBezTo>
                  <a:cubicBezTo>
                    <a:pt x="225" y="188"/>
                    <a:pt x="196" y="185"/>
                    <a:pt x="160" y="180"/>
                  </a:cubicBezTo>
                  <a:cubicBezTo>
                    <a:pt x="124" y="175"/>
                    <a:pt x="106" y="155"/>
                    <a:pt x="79" y="140"/>
                  </a:cubicBezTo>
                  <a:cubicBezTo>
                    <a:pt x="52" y="125"/>
                    <a:pt x="42" y="116"/>
                    <a:pt x="0" y="96"/>
                  </a:cubicBezTo>
                  <a:close/>
                </a:path>
              </a:pathLst>
            </a:custGeom>
            <a:noFill/>
            <a:ln w="12700" cmpd="sng">
              <a:solidFill>
                <a:schemeClr val="tx1"/>
              </a:solidFill>
              <a:round/>
              <a:headEnd/>
              <a:tailEnd/>
            </a:ln>
            <a:effectLst/>
          </p:spPr>
          <p:txBody>
            <a:bodyPr/>
            <a:lstStyle/>
            <a:p>
              <a:endParaRPr lang="el-GR"/>
            </a:p>
          </p:txBody>
        </p:sp>
        <p:sp>
          <p:nvSpPr>
            <p:cNvPr id="10431" name="Freeform 191"/>
            <p:cNvSpPr>
              <a:spLocks/>
            </p:cNvSpPr>
            <p:nvPr/>
          </p:nvSpPr>
          <p:spPr bwMode="auto">
            <a:xfrm>
              <a:off x="-724" y="2784"/>
              <a:ext cx="528" cy="19"/>
            </a:xfrm>
            <a:custGeom>
              <a:avLst/>
              <a:gdLst/>
              <a:ahLst/>
              <a:cxnLst>
                <a:cxn ang="0">
                  <a:pos x="0" y="19"/>
                </a:cxn>
                <a:cxn ang="0">
                  <a:pos x="148" y="0"/>
                </a:cxn>
                <a:cxn ang="0">
                  <a:pos x="229" y="12"/>
                </a:cxn>
                <a:cxn ang="0">
                  <a:pos x="298" y="13"/>
                </a:cxn>
                <a:cxn ang="0">
                  <a:pos x="370" y="3"/>
                </a:cxn>
                <a:cxn ang="0">
                  <a:pos x="528" y="16"/>
                </a:cxn>
              </a:cxnLst>
              <a:rect l="0" t="0" r="r" b="b"/>
              <a:pathLst>
                <a:path w="528" h="19">
                  <a:moveTo>
                    <a:pt x="0" y="19"/>
                  </a:moveTo>
                  <a:cubicBezTo>
                    <a:pt x="37" y="16"/>
                    <a:pt x="127" y="0"/>
                    <a:pt x="148" y="0"/>
                  </a:cubicBezTo>
                  <a:cubicBezTo>
                    <a:pt x="169" y="0"/>
                    <a:pt x="229" y="12"/>
                    <a:pt x="229" y="12"/>
                  </a:cubicBezTo>
                  <a:cubicBezTo>
                    <a:pt x="229" y="12"/>
                    <a:pt x="275" y="14"/>
                    <a:pt x="298" y="13"/>
                  </a:cubicBezTo>
                  <a:cubicBezTo>
                    <a:pt x="321" y="12"/>
                    <a:pt x="334" y="3"/>
                    <a:pt x="370" y="3"/>
                  </a:cubicBezTo>
                  <a:cubicBezTo>
                    <a:pt x="406" y="3"/>
                    <a:pt x="460" y="15"/>
                    <a:pt x="528" y="16"/>
                  </a:cubicBezTo>
                </a:path>
              </a:pathLst>
            </a:custGeom>
            <a:noFill/>
            <a:ln w="12700" cmpd="sng">
              <a:solidFill>
                <a:schemeClr val="tx1"/>
              </a:solidFill>
              <a:round/>
              <a:headEnd/>
              <a:tailEnd/>
            </a:ln>
            <a:effectLst/>
          </p:spPr>
          <p:txBody>
            <a:bodyPr/>
            <a:lstStyle/>
            <a:p>
              <a:endParaRPr lang="el-GR"/>
            </a:p>
          </p:txBody>
        </p:sp>
        <p:sp>
          <p:nvSpPr>
            <p:cNvPr id="10432" name="Freeform 192"/>
            <p:cNvSpPr>
              <a:spLocks/>
            </p:cNvSpPr>
            <p:nvPr/>
          </p:nvSpPr>
          <p:spPr bwMode="auto">
            <a:xfrm flipH="1">
              <a:off x="-324" y="2040"/>
              <a:ext cx="316" cy="118"/>
            </a:xfrm>
            <a:custGeom>
              <a:avLst/>
              <a:gdLst/>
              <a:ahLst/>
              <a:cxnLst>
                <a:cxn ang="0">
                  <a:pos x="0" y="87"/>
                </a:cxn>
                <a:cxn ang="0">
                  <a:pos x="108" y="23"/>
                </a:cxn>
                <a:cxn ang="0">
                  <a:pos x="230" y="17"/>
                </a:cxn>
                <a:cxn ang="0">
                  <a:pos x="310" y="81"/>
                </a:cxn>
                <a:cxn ang="0">
                  <a:pos x="198" y="111"/>
                </a:cxn>
                <a:cxn ang="0">
                  <a:pos x="96" y="113"/>
                </a:cxn>
                <a:cxn ang="0">
                  <a:pos x="0" y="87"/>
                </a:cxn>
              </a:cxnLst>
              <a:rect l="0" t="0" r="r" b="b"/>
              <a:pathLst>
                <a:path w="316" h="118">
                  <a:moveTo>
                    <a:pt x="0" y="87"/>
                  </a:moveTo>
                  <a:cubicBezTo>
                    <a:pt x="42" y="55"/>
                    <a:pt x="78" y="35"/>
                    <a:pt x="108" y="23"/>
                  </a:cubicBezTo>
                  <a:cubicBezTo>
                    <a:pt x="138" y="11"/>
                    <a:pt x="194" y="0"/>
                    <a:pt x="230" y="17"/>
                  </a:cubicBezTo>
                  <a:cubicBezTo>
                    <a:pt x="266" y="34"/>
                    <a:pt x="316" y="66"/>
                    <a:pt x="310" y="81"/>
                  </a:cubicBezTo>
                  <a:cubicBezTo>
                    <a:pt x="305" y="97"/>
                    <a:pt x="234" y="106"/>
                    <a:pt x="198" y="111"/>
                  </a:cubicBezTo>
                  <a:cubicBezTo>
                    <a:pt x="156" y="114"/>
                    <a:pt x="131" y="118"/>
                    <a:pt x="96" y="113"/>
                  </a:cubicBezTo>
                  <a:cubicBezTo>
                    <a:pt x="61" y="108"/>
                    <a:pt x="45" y="108"/>
                    <a:pt x="0" y="87"/>
                  </a:cubicBezTo>
                  <a:close/>
                </a:path>
              </a:pathLst>
            </a:custGeom>
            <a:noFill/>
            <a:ln w="12700" cmpd="sng">
              <a:solidFill>
                <a:schemeClr val="tx1"/>
              </a:solidFill>
              <a:round/>
              <a:headEnd/>
              <a:tailEnd/>
            </a:ln>
            <a:effectLst/>
          </p:spPr>
          <p:txBody>
            <a:bodyPr/>
            <a:lstStyle/>
            <a:p>
              <a:endParaRPr lang="el-GR"/>
            </a:p>
          </p:txBody>
        </p:sp>
        <p:sp>
          <p:nvSpPr>
            <p:cNvPr id="10433" name="AutoShape 193"/>
            <p:cNvSpPr>
              <a:spLocks noChangeArrowheads="1"/>
            </p:cNvSpPr>
            <p:nvPr/>
          </p:nvSpPr>
          <p:spPr bwMode="auto">
            <a:xfrm flipH="1">
              <a:off x="-230" y="2047"/>
              <a:ext cx="108" cy="108"/>
            </a:xfrm>
            <a:custGeom>
              <a:avLst/>
              <a:gdLst>
                <a:gd name="G0" fmla="+- 7200 0 0"/>
                <a:gd name="G1" fmla="+- 21600 0 7200"/>
                <a:gd name="G2" fmla="+- 21600 0 72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7200" y="10800"/>
                  </a:moveTo>
                  <a:cubicBezTo>
                    <a:pt x="7200" y="12788"/>
                    <a:pt x="8812" y="14400"/>
                    <a:pt x="10800" y="14400"/>
                  </a:cubicBezTo>
                  <a:cubicBezTo>
                    <a:pt x="12788" y="14400"/>
                    <a:pt x="14400" y="12788"/>
                    <a:pt x="14400" y="10800"/>
                  </a:cubicBezTo>
                  <a:cubicBezTo>
                    <a:pt x="14400" y="8812"/>
                    <a:pt x="12788" y="7200"/>
                    <a:pt x="10800" y="7200"/>
                  </a:cubicBezTo>
                  <a:cubicBezTo>
                    <a:pt x="8812" y="7200"/>
                    <a:pt x="7200" y="8812"/>
                    <a:pt x="7200" y="10800"/>
                  </a:cubicBezTo>
                  <a:close/>
                </a:path>
              </a:pathLst>
            </a:custGeom>
            <a:solidFill>
              <a:schemeClr val="tx1"/>
            </a:solidFill>
            <a:ln w="12700">
              <a:solidFill>
                <a:schemeClr val="tx1"/>
              </a:solidFill>
              <a:round/>
              <a:headEnd/>
              <a:tailEnd/>
            </a:ln>
            <a:effectLst/>
          </p:spPr>
          <p:txBody>
            <a:bodyPr wrap="none" anchor="ctr"/>
            <a:lstStyle/>
            <a:p>
              <a:endParaRPr lang="el-GR"/>
            </a:p>
          </p:txBody>
        </p:sp>
        <p:sp>
          <p:nvSpPr>
            <p:cNvPr id="10434" name="Freeform 194"/>
            <p:cNvSpPr>
              <a:spLocks/>
            </p:cNvSpPr>
            <p:nvPr/>
          </p:nvSpPr>
          <p:spPr bwMode="auto">
            <a:xfrm flipH="1">
              <a:off x="-330" y="1885"/>
              <a:ext cx="426" cy="139"/>
            </a:xfrm>
            <a:custGeom>
              <a:avLst/>
              <a:gdLst/>
              <a:ahLst/>
              <a:cxnLst>
                <a:cxn ang="0">
                  <a:pos x="426" y="114"/>
                </a:cxn>
                <a:cxn ang="0">
                  <a:pos x="258" y="76"/>
                </a:cxn>
                <a:cxn ang="0">
                  <a:pos x="124" y="86"/>
                </a:cxn>
                <a:cxn ang="0">
                  <a:pos x="0" y="130"/>
                </a:cxn>
                <a:cxn ang="0">
                  <a:pos x="82" y="34"/>
                </a:cxn>
                <a:cxn ang="0">
                  <a:pos x="226" y="4"/>
                </a:cxn>
                <a:cxn ang="0">
                  <a:pos x="382" y="34"/>
                </a:cxn>
                <a:cxn ang="0">
                  <a:pos x="426" y="114"/>
                </a:cxn>
              </a:cxnLst>
              <a:rect l="0" t="0" r="r" b="b"/>
              <a:pathLst>
                <a:path w="426" h="139">
                  <a:moveTo>
                    <a:pt x="426" y="114"/>
                  </a:moveTo>
                  <a:cubicBezTo>
                    <a:pt x="370" y="84"/>
                    <a:pt x="306" y="83"/>
                    <a:pt x="258" y="76"/>
                  </a:cubicBezTo>
                  <a:cubicBezTo>
                    <a:pt x="210" y="69"/>
                    <a:pt x="167" y="78"/>
                    <a:pt x="124" y="86"/>
                  </a:cubicBezTo>
                  <a:cubicBezTo>
                    <a:pt x="81" y="94"/>
                    <a:pt x="7" y="139"/>
                    <a:pt x="0" y="130"/>
                  </a:cubicBezTo>
                  <a:cubicBezTo>
                    <a:pt x="0" y="130"/>
                    <a:pt x="44" y="55"/>
                    <a:pt x="82" y="34"/>
                  </a:cubicBezTo>
                  <a:cubicBezTo>
                    <a:pt x="120" y="14"/>
                    <a:pt x="176" y="4"/>
                    <a:pt x="226" y="4"/>
                  </a:cubicBezTo>
                  <a:cubicBezTo>
                    <a:pt x="277" y="0"/>
                    <a:pt x="351" y="15"/>
                    <a:pt x="382" y="34"/>
                  </a:cubicBezTo>
                  <a:cubicBezTo>
                    <a:pt x="413" y="53"/>
                    <a:pt x="422" y="76"/>
                    <a:pt x="426" y="114"/>
                  </a:cubicBezTo>
                  <a:close/>
                </a:path>
              </a:pathLst>
            </a:custGeom>
            <a:noFill/>
            <a:ln w="12700" cmpd="sng">
              <a:solidFill>
                <a:schemeClr val="tx1"/>
              </a:solidFill>
              <a:round/>
              <a:headEnd/>
              <a:tailEnd/>
            </a:ln>
            <a:effectLst/>
          </p:spPr>
          <p:txBody>
            <a:bodyPr/>
            <a:lstStyle/>
            <a:p>
              <a:endParaRPr lang="el-GR"/>
            </a:p>
          </p:txBody>
        </p:sp>
        <p:sp>
          <p:nvSpPr>
            <p:cNvPr id="10435" name="Freeform 195"/>
            <p:cNvSpPr>
              <a:spLocks/>
            </p:cNvSpPr>
            <p:nvPr/>
          </p:nvSpPr>
          <p:spPr bwMode="auto">
            <a:xfrm>
              <a:off x="-402" y="2041"/>
              <a:ext cx="96" cy="542"/>
            </a:xfrm>
            <a:custGeom>
              <a:avLst/>
              <a:gdLst/>
              <a:ahLst/>
              <a:cxnLst>
                <a:cxn ang="0">
                  <a:pos x="44" y="0"/>
                </a:cxn>
                <a:cxn ang="0">
                  <a:pos x="0" y="114"/>
                </a:cxn>
                <a:cxn ang="0">
                  <a:pos x="18" y="234"/>
                </a:cxn>
                <a:cxn ang="0">
                  <a:pos x="70" y="350"/>
                </a:cxn>
                <a:cxn ang="0">
                  <a:pos x="93" y="456"/>
                </a:cxn>
                <a:cxn ang="0">
                  <a:pos x="75" y="513"/>
                </a:cxn>
                <a:cxn ang="0">
                  <a:pos x="16" y="542"/>
                </a:cxn>
              </a:cxnLst>
              <a:rect l="0" t="0" r="r" b="b"/>
              <a:pathLst>
                <a:path w="96" h="542">
                  <a:moveTo>
                    <a:pt x="44" y="0"/>
                  </a:moveTo>
                  <a:cubicBezTo>
                    <a:pt x="26" y="28"/>
                    <a:pt x="0" y="78"/>
                    <a:pt x="0" y="114"/>
                  </a:cubicBezTo>
                  <a:cubicBezTo>
                    <a:pt x="0" y="150"/>
                    <a:pt x="14" y="216"/>
                    <a:pt x="18" y="234"/>
                  </a:cubicBezTo>
                  <a:cubicBezTo>
                    <a:pt x="22" y="252"/>
                    <a:pt x="58" y="326"/>
                    <a:pt x="70" y="350"/>
                  </a:cubicBezTo>
                  <a:cubicBezTo>
                    <a:pt x="82" y="374"/>
                    <a:pt x="90" y="429"/>
                    <a:pt x="93" y="456"/>
                  </a:cubicBezTo>
                  <a:cubicBezTo>
                    <a:pt x="96" y="483"/>
                    <a:pt x="91" y="498"/>
                    <a:pt x="75" y="513"/>
                  </a:cubicBezTo>
                  <a:cubicBezTo>
                    <a:pt x="59" y="528"/>
                    <a:pt x="31" y="535"/>
                    <a:pt x="16" y="542"/>
                  </a:cubicBezTo>
                </a:path>
              </a:pathLst>
            </a:custGeom>
            <a:noFill/>
            <a:ln w="12700" cmpd="sng">
              <a:solidFill>
                <a:schemeClr val="tx1"/>
              </a:solidFill>
              <a:round/>
              <a:headEnd/>
              <a:tailEnd/>
            </a:ln>
            <a:effectLst/>
          </p:spPr>
          <p:txBody>
            <a:bodyPr/>
            <a:lstStyle/>
            <a:p>
              <a:endParaRPr lang="el-GR"/>
            </a:p>
          </p:txBody>
        </p:sp>
        <p:sp>
          <p:nvSpPr>
            <p:cNvPr id="10436" name="Freeform 196"/>
            <p:cNvSpPr>
              <a:spLocks/>
            </p:cNvSpPr>
            <p:nvPr/>
          </p:nvSpPr>
          <p:spPr bwMode="auto">
            <a:xfrm>
              <a:off x="-1153" y="1315"/>
              <a:ext cx="679" cy="1917"/>
            </a:xfrm>
            <a:custGeom>
              <a:avLst/>
              <a:gdLst/>
              <a:ahLst/>
              <a:cxnLst>
                <a:cxn ang="0">
                  <a:pos x="659" y="4"/>
                </a:cxn>
                <a:cxn ang="0">
                  <a:pos x="296" y="52"/>
                </a:cxn>
                <a:cxn ang="0">
                  <a:pos x="89" y="319"/>
                </a:cxn>
                <a:cxn ang="0">
                  <a:pos x="26" y="511"/>
                </a:cxn>
                <a:cxn ang="0">
                  <a:pos x="17" y="733"/>
                </a:cxn>
                <a:cxn ang="0">
                  <a:pos x="5" y="919"/>
                </a:cxn>
                <a:cxn ang="0">
                  <a:pos x="17" y="1108"/>
                </a:cxn>
                <a:cxn ang="0">
                  <a:pos x="62" y="1300"/>
                </a:cxn>
                <a:cxn ang="0">
                  <a:pos x="116" y="1531"/>
                </a:cxn>
                <a:cxn ang="0">
                  <a:pos x="230" y="1696"/>
                </a:cxn>
                <a:cxn ang="0">
                  <a:pos x="473" y="1882"/>
                </a:cxn>
                <a:cxn ang="0">
                  <a:pos x="659" y="1909"/>
                </a:cxn>
              </a:cxnLst>
              <a:rect l="0" t="0" r="r" b="b"/>
              <a:pathLst>
                <a:path w="659" h="1917">
                  <a:moveTo>
                    <a:pt x="659" y="4"/>
                  </a:moveTo>
                  <a:cubicBezTo>
                    <a:pt x="598" y="12"/>
                    <a:pt x="391" y="0"/>
                    <a:pt x="296" y="52"/>
                  </a:cubicBezTo>
                  <a:cubicBezTo>
                    <a:pt x="201" y="100"/>
                    <a:pt x="134" y="242"/>
                    <a:pt x="89" y="319"/>
                  </a:cubicBezTo>
                  <a:cubicBezTo>
                    <a:pt x="44" y="396"/>
                    <a:pt x="35" y="442"/>
                    <a:pt x="26" y="511"/>
                  </a:cubicBezTo>
                  <a:cubicBezTo>
                    <a:pt x="17" y="580"/>
                    <a:pt x="22" y="665"/>
                    <a:pt x="17" y="733"/>
                  </a:cubicBezTo>
                  <a:cubicBezTo>
                    <a:pt x="12" y="801"/>
                    <a:pt x="10" y="870"/>
                    <a:pt x="5" y="919"/>
                  </a:cubicBezTo>
                  <a:cubicBezTo>
                    <a:pt x="0" y="968"/>
                    <a:pt x="6" y="1045"/>
                    <a:pt x="17" y="1108"/>
                  </a:cubicBezTo>
                  <a:cubicBezTo>
                    <a:pt x="28" y="1171"/>
                    <a:pt x="43" y="1213"/>
                    <a:pt x="62" y="1300"/>
                  </a:cubicBezTo>
                  <a:cubicBezTo>
                    <a:pt x="79" y="1374"/>
                    <a:pt x="88" y="1465"/>
                    <a:pt x="116" y="1531"/>
                  </a:cubicBezTo>
                  <a:cubicBezTo>
                    <a:pt x="144" y="1597"/>
                    <a:pt x="171" y="1638"/>
                    <a:pt x="230" y="1696"/>
                  </a:cubicBezTo>
                  <a:cubicBezTo>
                    <a:pt x="289" y="1754"/>
                    <a:pt x="397" y="1847"/>
                    <a:pt x="473" y="1882"/>
                  </a:cubicBezTo>
                  <a:cubicBezTo>
                    <a:pt x="549" y="1917"/>
                    <a:pt x="620" y="1904"/>
                    <a:pt x="659" y="1909"/>
                  </a:cubicBezTo>
                </a:path>
              </a:pathLst>
            </a:custGeom>
            <a:noFill/>
            <a:ln w="12700" cmpd="sng">
              <a:solidFill>
                <a:schemeClr val="tx1"/>
              </a:solidFill>
              <a:round/>
              <a:headEnd/>
              <a:tailEnd/>
            </a:ln>
            <a:effectLst/>
          </p:spPr>
          <p:txBody>
            <a:bodyPr/>
            <a:lstStyle/>
            <a:p>
              <a:endParaRPr lang="el-GR"/>
            </a:p>
          </p:txBody>
        </p:sp>
        <p:sp>
          <p:nvSpPr>
            <p:cNvPr id="10437" name="Freeform 197"/>
            <p:cNvSpPr>
              <a:spLocks/>
            </p:cNvSpPr>
            <p:nvPr/>
          </p:nvSpPr>
          <p:spPr bwMode="auto">
            <a:xfrm flipH="1">
              <a:off x="-475" y="1313"/>
              <a:ext cx="736" cy="1917"/>
            </a:xfrm>
            <a:custGeom>
              <a:avLst/>
              <a:gdLst/>
              <a:ahLst/>
              <a:cxnLst>
                <a:cxn ang="0">
                  <a:pos x="659" y="4"/>
                </a:cxn>
                <a:cxn ang="0">
                  <a:pos x="296" y="52"/>
                </a:cxn>
                <a:cxn ang="0">
                  <a:pos x="89" y="319"/>
                </a:cxn>
                <a:cxn ang="0">
                  <a:pos x="26" y="511"/>
                </a:cxn>
                <a:cxn ang="0">
                  <a:pos x="17" y="733"/>
                </a:cxn>
                <a:cxn ang="0">
                  <a:pos x="5" y="919"/>
                </a:cxn>
                <a:cxn ang="0">
                  <a:pos x="17" y="1108"/>
                </a:cxn>
                <a:cxn ang="0">
                  <a:pos x="62" y="1300"/>
                </a:cxn>
                <a:cxn ang="0">
                  <a:pos x="116" y="1531"/>
                </a:cxn>
                <a:cxn ang="0">
                  <a:pos x="230" y="1696"/>
                </a:cxn>
                <a:cxn ang="0">
                  <a:pos x="473" y="1882"/>
                </a:cxn>
                <a:cxn ang="0">
                  <a:pos x="659" y="1909"/>
                </a:cxn>
              </a:cxnLst>
              <a:rect l="0" t="0" r="r" b="b"/>
              <a:pathLst>
                <a:path w="659" h="1917">
                  <a:moveTo>
                    <a:pt x="659" y="4"/>
                  </a:moveTo>
                  <a:cubicBezTo>
                    <a:pt x="598" y="12"/>
                    <a:pt x="391" y="0"/>
                    <a:pt x="296" y="52"/>
                  </a:cubicBezTo>
                  <a:cubicBezTo>
                    <a:pt x="201" y="100"/>
                    <a:pt x="134" y="242"/>
                    <a:pt x="89" y="319"/>
                  </a:cubicBezTo>
                  <a:cubicBezTo>
                    <a:pt x="44" y="396"/>
                    <a:pt x="35" y="442"/>
                    <a:pt x="26" y="511"/>
                  </a:cubicBezTo>
                  <a:cubicBezTo>
                    <a:pt x="17" y="580"/>
                    <a:pt x="22" y="665"/>
                    <a:pt x="17" y="733"/>
                  </a:cubicBezTo>
                  <a:cubicBezTo>
                    <a:pt x="12" y="801"/>
                    <a:pt x="10" y="870"/>
                    <a:pt x="5" y="919"/>
                  </a:cubicBezTo>
                  <a:cubicBezTo>
                    <a:pt x="0" y="968"/>
                    <a:pt x="6" y="1045"/>
                    <a:pt x="17" y="1108"/>
                  </a:cubicBezTo>
                  <a:cubicBezTo>
                    <a:pt x="28" y="1171"/>
                    <a:pt x="43" y="1213"/>
                    <a:pt x="62" y="1300"/>
                  </a:cubicBezTo>
                  <a:cubicBezTo>
                    <a:pt x="79" y="1374"/>
                    <a:pt x="88" y="1465"/>
                    <a:pt x="116" y="1531"/>
                  </a:cubicBezTo>
                  <a:cubicBezTo>
                    <a:pt x="144" y="1597"/>
                    <a:pt x="171" y="1638"/>
                    <a:pt x="230" y="1696"/>
                  </a:cubicBezTo>
                  <a:cubicBezTo>
                    <a:pt x="289" y="1754"/>
                    <a:pt x="397" y="1847"/>
                    <a:pt x="473" y="1882"/>
                  </a:cubicBezTo>
                  <a:cubicBezTo>
                    <a:pt x="549" y="1917"/>
                    <a:pt x="620" y="1904"/>
                    <a:pt x="659" y="1909"/>
                  </a:cubicBezTo>
                </a:path>
              </a:pathLst>
            </a:custGeom>
            <a:noFill/>
            <a:ln w="12700" cmpd="sng">
              <a:solidFill>
                <a:schemeClr val="tx1"/>
              </a:solidFill>
              <a:round/>
              <a:headEnd/>
              <a:tailEnd/>
            </a:ln>
            <a:effectLst/>
          </p:spPr>
          <p:txBody>
            <a:bodyPr/>
            <a:lstStyle/>
            <a:p>
              <a:endParaRPr lang="el-GR"/>
            </a:p>
          </p:txBody>
        </p:sp>
        <p:grpSp>
          <p:nvGrpSpPr>
            <p:cNvPr id="10438" name="Group 198"/>
            <p:cNvGrpSpPr>
              <a:grpSpLocks/>
            </p:cNvGrpSpPr>
            <p:nvPr/>
          </p:nvGrpSpPr>
          <p:grpSpPr bwMode="auto">
            <a:xfrm>
              <a:off x="-1316" y="2057"/>
              <a:ext cx="224" cy="586"/>
              <a:chOff x="3240" y="2226"/>
              <a:chExt cx="224" cy="586"/>
            </a:xfrm>
          </p:grpSpPr>
          <p:sp>
            <p:nvSpPr>
              <p:cNvPr id="10439" name="Freeform 199"/>
              <p:cNvSpPr>
                <a:spLocks/>
              </p:cNvSpPr>
              <p:nvPr/>
            </p:nvSpPr>
            <p:spPr bwMode="auto">
              <a:xfrm>
                <a:off x="3240" y="2226"/>
                <a:ext cx="224" cy="586"/>
              </a:xfrm>
              <a:custGeom>
                <a:avLst/>
                <a:gdLst/>
                <a:ahLst/>
                <a:cxnLst>
                  <a:cxn ang="0">
                    <a:pos x="172" y="122"/>
                  </a:cxn>
                  <a:cxn ang="0">
                    <a:pos x="72" y="2"/>
                  </a:cxn>
                  <a:cxn ang="0">
                    <a:pos x="12" y="46"/>
                  </a:cxn>
                  <a:cxn ang="0">
                    <a:pos x="6" y="162"/>
                  </a:cxn>
                  <a:cxn ang="0">
                    <a:pos x="22" y="272"/>
                  </a:cxn>
                  <a:cxn ang="0">
                    <a:pos x="42" y="396"/>
                  </a:cxn>
                  <a:cxn ang="0">
                    <a:pos x="100" y="514"/>
                  </a:cxn>
                  <a:cxn ang="0">
                    <a:pos x="172" y="584"/>
                  </a:cxn>
                  <a:cxn ang="0">
                    <a:pos x="224" y="558"/>
                  </a:cxn>
                </a:cxnLst>
                <a:rect l="0" t="0" r="r" b="b"/>
                <a:pathLst>
                  <a:path w="224" h="586">
                    <a:moveTo>
                      <a:pt x="172" y="122"/>
                    </a:moveTo>
                    <a:cubicBezTo>
                      <a:pt x="132" y="48"/>
                      <a:pt x="100" y="15"/>
                      <a:pt x="72" y="2"/>
                    </a:cubicBezTo>
                    <a:cubicBezTo>
                      <a:pt x="28" y="0"/>
                      <a:pt x="20" y="26"/>
                      <a:pt x="12" y="46"/>
                    </a:cubicBezTo>
                    <a:cubicBezTo>
                      <a:pt x="4" y="66"/>
                      <a:pt x="0" y="130"/>
                      <a:pt x="6" y="162"/>
                    </a:cubicBezTo>
                    <a:cubicBezTo>
                      <a:pt x="12" y="194"/>
                      <a:pt x="20" y="242"/>
                      <a:pt x="22" y="272"/>
                    </a:cubicBezTo>
                    <a:cubicBezTo>
                      <a:pt x="24" y="302"/>
                      <a:pt x="29" y="356"/>
                      <a:pt x="42" y="396"/>
                    </a:cubicBezTo>
                    <a:cubicBezTo>
                      <a:pt x="55" y="436"/>
                      <a:pt x="78" y="483"/>
                      <a:pt x="100" y="514"/>
                    </a:cubicBezTo>
                    <a:cubicBezTo>
                      <a:pt x="123" y="546"/>
                      <a:pt x="140" y="586"/>
                      <a:pt x="172" y="584"/>
                    </a:cubicBezTo>
                    <a:cubicBezTo>
                      <a:pt x="204" y="582"/>
                      <a:pt x="215" y="565"/>
                      <a:pt x="224" y="558"/>
                    </a:cubicBezTo>
                  </a:path>
                </a:pathLst>
              </a:custGeom>
              <a:noFill/>
              <a:ln w="12700" cmpd="sng">
                <a:solidFill>
                  <a:schemeClr val="tx1"/>
                </a:solidFill>
                <a:round/>
                <a:headEnd/>
                <a:tailEnd/>
              </a:ln>
              <a:effectLst/>
            </p:spPr>
            <p:txBody>
              <a:bodyPr/>
              <a:lstStyle/>
              <a:p>
                <a:endParaRPr lang="el-GR"/>
              </a:p>
            </p:txBody>
          </p:sp>
          <p:sp>
            <p:nvSpPr>
              <p:cNvPr id="10440" name="Freeform 200"/>
              <p:cNvSpPr>
                <a:spLocks/>
              </p:cNvSpPr>
              <p:nvPr/>
            </p:nvSpPr>
            <p:spPr bwMode="auto">
              <a:xfrm>
                <a:off x="3264" y="2300"/>
                <a:ext cx="126" cy="104"/>
              </a:xfrm>
              <a:custGeom>
                <a:avLst/>
                <a:gdLst/>
                <a:ahLst/>
                <a:cxnLst>
                  <a:cxn ang="0">
                    <a:pos x="126" y="100"/>
                  </a:cxn>
                  <a:cxn ang="0">
                    <a:pos x="36" y="8"/>
                  </a:cxn>
                  <a:cxn ang="0">
                    <a:pos x="18" y="104"/>
                  </a:cxn>
                </a:cxnLst>
                <a:rect l="0" t="0" r="r" b="b"/>
                <a:pathLst>
                  <a:path w="126" h="104">
                    <a:moveTo>
                      <a:pt x="126" y="100"/>
                    </a:moveTo>
                    <a:cubicBezTo>
                      <a:pt x="92" y="46"/>
                      <a:pt x="54" y="7"/>
                      <a:pt x="36" y="8"/>
                    </a:cubicBezTo>
                    <a:cubicBezTo>
                      <a:pt x="0" y="0"/>
                      <a:pt x="22" y="84"/>
                      <a:pt x="18" y="104"/>
                    </a:cubicBezTo>
                  </a:path>
                </a:pathLst>
              </a:custGeom>
              <a:noFill/>
              <a:ln w="12700" cmpd="sng">
                <a:solidFill>
                  <a:schemeClr val="tx1"/>
                </a:solidFill>
                <a:round/>
                <a:headEnd/>
                <a:tailEnd/>
              </a:ln>
              <a:effectLst/>
            </p:spPr>
            <p:txBody>
              <a:bodyPr/>
              <a:lstStyle/>
              <a:p>
                <a:endParaRPr lang="el-GR"/>
              </a:p>
            </p:txBody>
          </p:sp>
          <p:sp>
            <p:nvSpPr>
              <p:cNvPr id="10441" name="Freeform 201"/>
              <p:cNvSpPr>
                <a:spLocks/>
              </p:cNvSpPr>
              <p:nvPr/>
            </p:nvSpPr>
            <p:spPr bwMode="auto">
              <a:xfrm>
                <a:off x="3277" y="2326"/>
                <a:ext cx="135" cy="334"/>
              </a:xfrm>
              <a:custGeom>
                <a:avLst/>
                <a:gdLst/>
                <a:ahLst/>
                <a:cxnLst>
                  <a:cxn ang="0">
                    <a:pos x="43" y="0"/>
                  </a:cxn>
                  <a:cxn ang="0">
                    <a:pos x="29" y="68"/>
                  </a:cxn>
                  <a:cxn ang="0">
                    <a:pos x="3" y="160"/>
                  </a:cxn>
                  <a:cxn ang="0">
                    <a:pos x="59" y="282"/>
                  </a:cxn>
                  <a:cxn ang="0">
                    <a:pos x="135" y="334"/>
                  </a:cxn>
                </a:cxnLst>
                <a:rect l="0" t="0" r="r" b="b"/>
                <a:pathLst>
                  <a:path w="135" h="334">
                    <a:moveTo>
                      <a:pt x="43" y="0"/>
                    </a:moveTo>
                    <a:cubicBezTo>
                      <a:pt x="43" y="0"/>
                      <a:pt x="36" y="41"/>
                      <a:pt x="29" y="68"/>
                    </a:cubicBezTo>
                    <a:cubicBezTo>
                      <a:pt x="21" y="95"/>
                      <a:pt x="0" y="123"/>
                      <a:pt x="3" y="160"/>
                    </a:cubicBezTo>
                    <a:cubicBezTo>
                      <a:pt x="6" y="197"/>
                      <a:pt x="41" y="252"/>
                      <a:pt x="59" y="282"/>
                    </a:cubicBezTo>
                    <a:cubicBezTo>
                      <a:pt x="77" y="312"/>
                      <a:pt x="119" y="323"/>
                      <a:pt x="135" y="334"/>
                    </a:cubicBezTo>
                  </a:path>
                </a:pathLst>
              </a:custGeom>
              <a:noFill/>
              <a:ln w="12700" cmpd="sng">
                <a:solidFill>
                  <a:schemeClr val="tx1"/>
                </a:solidFill>
                <a:round/>
                <a:headEnd/>
                <a:tailEnd/>
              </a:ln>
              <a:effectLst/>
            </p:spPr>
            <p:txBody>
              <a:bodyPr/>
              <a:lstStyle/>
              <a:p>
                <a:endParaRPr lang="el-GR"/>
              </a:p>
            </p:txBody>
          </p:sp>
          <p:sp>
            <p:nvSpPr>
              <p:cNvPr id="10442" name="Freeform 202"/>
              <p:cNvSpPr>
                <a:spLocks/>
              </p:cNvSpPr>
              <p:nvPr/>
            </p:nvSpPr>
            <p:spPr bwMode="auto">
              <a:xfrm>
                <a:off x="3308" y="2506"/>
                <a:ext cx="112" cy="84"/>
              </a:xfrm>
              <a:custGeom>
                <a:avLst/>
                <a:gdLst/>
                <a:ahLst/>
                <a:cxnLst>
                  <a:cxn ang="0">
                    <a:pos x="112" y="84"/>
                  </a:cxn>
                  <a:cxn ang="0">
                    <a:pos x="0" y="6"/>
                  </a:cxn>
                </a:cxnLst>
                <a:rect l="0" t="0" r="r" b="b"/>
                <a:pathLst>
                  <a:path w="112" h="84">
                    <a:moveTo>
                      <a:pt x="112" y="84"/>
                    </a:moveTo>
                    <a:cubicBezTo>
                      <a:pt x="76" y="38"/>
                      <a:pt x="34" y="0"/>
                      <a:pt x="0" y="6"/>
                    </a:cubicBezTo>
                  </a:path>
                </a:pathLst>
              </a:custGeom>
              <a:noFill/>
              <a:ln w="12700" cmpd="sng">
                <a:solidFill>
                  <a:schemeClr val="tx1"/>
                </a:solidFill>
                <a:round/>
                <a:headEnd/>
                <a:tailEnd/>
              </a:ln>
              <a:effectLst/>
            </p:spPr>
            <p:txBody>
              <a:bodyPr/>
              <a:lstStyle/>
              <a:p>
                <a:endParaRPr lang="el-GR"/>
              </a:p>
            </p:txBody>
          </p:sp>
        </p:grpSp>
        <p:grpSp>
          <p:nvGrpSpPr>
            <p:cNvPr id="10443" name="Group 203"/>
            <p:cNvGrpSpPr>
              <a:grpSpLocks/>
            </p:cNvGrpSpPr>
            <p:nvPr/>
          </p:nvGrpSpPr>
          <p:grpSpPr bwMode="auto">
            <a:xfrm flipH="1">
              <a:off x="199" y="2068"/>
              <a:ext cx="224" cy="586"/>
              <a:chOff x="3240" y="2226"/>
              <a:chExt cx="224" cy="586"/>
            </a:xfrm>
          </p:grpSpPr>
          <p:sp>
            <p:nvSpPr>
              <p:cNvPr id="10444" name="Freeform 204"/>
              <p:cNvSpPr>
                <a:spLocks/>
              </p:cNvSpPr>
              <p:nvPr/>
            </p:nvSpPr>
            <p:spPr bwMode="auto">
              <a:xfrm>
                <a:off x="3240" y="2226"/>
                <a:ext cx="224" cy="586"/>
              </a:xfrm>
              <a:custGeom>
                <a:avLst/>
                <a:gdLst/>
                <a:ahLst/>
                <a:cxnLst>
                  <a:cxn ang="0">
                    <a:pos x="172" y="122"/>
                  </a:cxn>
                  <a:cxn ang="0">
                    <a:pos x="72" y="2"/>
                  </a:cxn>
                  <a:cxn ang="0">
                    <a:pos x="12" y="46"/>
                  </a:cxn>
                  <a:cxn ang="0">
                    <a:pos x="6" y="162"/>
                  </a:cxn>
                  <a:cxn ang="0">
                    <a:pos x="22" y="272"/>
                  </a:cxn>
                  <a:cxn ang="0">
                    <a:pos x="42" y="396"/>
                  </a:cxn>
                  <a:cxn ang="0">
                    <a:pos x="100" y="514"/>
                  </a:cxn>
                  <a:cxn ang="0">
                    <a:pos x="172" y="584"/>
                  </a:cxn>
                  <a:cxn ang="0">
                    <a:pos x="224" y="558"/>
                  </a:cxn>
                </a:cxnLst>
                <a:rect l="0" t="0" r="r" b="b"/>
                <a:pathLst>
                  <a:path w="224" h="586">
                    <a:moveTo>
                      <a:pt x="172" y="122"/>
                    </a:moveTo>
                    <a:cubicBezTo>
                      <a:pt x="132" y="48"/>
                      <a:pt x="100" y="15"/>
                      <a:pt x="72" y="2"/>
                    </a:cubicBezTo>
                    <a:cubicBezTo>
                      <a:pt x="28" y="0"/>
                      <a:pt x="20" y="26"/>
                      <a:pt x="12" y="46"/>
                    </a:cubicBezTo>
                    <a:cubicBezTo>
                      <a:pt x="4" y="66"/>
                      <a:pt x="0" y="130"/>
                      <a:pt x="6" y="162"/>
                    </a:cubicBezTo>
                    <a:cubicBezTo>
                      <a:pt x="12" y="194"/>
                      <a:pt x="20" y="242"/>
                      <a:pt x="22" y="272"/>
                    </a:cubicBezTo>
                    <a:cubicBezTo>
                      <a:pt x="24" y="302"/>
                      <a:pt x="29" y="356"/>
                      <a:pt x="42" y="396"/>
                    </a:cubicBezTo>
                    <a:cubicBezTo>
                      <a:pt x="55" y="436"/>
                      <a:pt x="78" y="483"/>
                      <a:pt x="100" y="514"/>
                    </a:cubicBezTo>
                    <a:cubicBezTo>
                      <a:pt x="123" y="546"/>
                      <a:pt x="140" y="586"/>
                      <a:pt x="172" y="584"/>
                    </a:cubicBezTo>
                    <a:cubicBezTo>
                      <a:pt x="204" y="582"/>
                      <a:pt x="215" y="565"/>
                      <a:pt x="224" y="558"/>
                    </a:cubicBezTo>
                  </a:path>
                </a:pathLst>
              </a:custGeom>
              <a:noFill/>
              <a:ln w="12700" cmpd="sng">
                <a:solidFill>
                  <a:schemeClr val="tx1"/>
                </a:solidFill>
                <a:round/>
                <a:headEnd/>
                <a:tailEnd/>
              </a:ln>
              <a:effectLst/>
            </p:spPr>
            <p:txBody>
              <a:bodyPr/>
              <a:lstStyle/>
              <a:p>
                <a:endParaRPr lang="el-GR"/>
              </a:p>
            </p:txBody>
          </p:sp>
          <p:sp>
            <p:nvSpPr>
              <p:cNvPr id="10445" name="Freeform 205"/>
              <p:cNvSpPr>
                <a:spLocks/>
              </p:cNvSpPr>
              <p:nvPr/>
            </p:nvSpPr>
            <p:spPr bwMode="auto">
              <a:xfrm>
                <a:off x="3264" y="2300"/>
                <a:ext cx="126" cy="104"/>
              </a:xfrm>
              <a:custGeom>
                <a:avLst/>
                <a:gdLst/>
                <a:ahLst/>
                <a:cxnLst>
                  <a:cxn ang="0">
                    <a:pos x="126" y="100"/>
                  </a:cxn>
                  <a:cxn ang="0">
                    <a:pos x="36" y="8"/>
                  </a:cxn>
                  <a:cxn ang="0">
                    <a:pos x="18" y="104"/>
                  </a:cxn>
                </a:cxnLst>
                <a:rect l="0" t="0" r="r" b="b"/>
                <a:pathLst>
                  <a:path w="126" h="104">
                    <a:moveTo>
                      <a:pt x="126" y="100"/>
                    </a:moveTo>
                    <a:cubicBezTo>
                      <a:pt x="92" y="46"/>
                      <a:pt x="54" y="7"/>
                      <a:pt x="36" y="8"/>
                    </a:cubicBezTo>
                    <a:cubicBezTo>
                      <a:pt x="0" y="0"/>
                      <a:pt x="22" y="84"/>
                      <a:pt x="18" y="104"/>
                    </a:cubicBezTo>
                  </a:path>
                </a:pathLst>
              </a:custGeom>
              <a:noFill/>
              <a:ln w="12700" cmpd="sng">
                <a:solidFill>
                  <a:schemeClr val="tx1"/>
                </a:solidFill>
                <a:round/>
                <a:headEnd/>
                <a:tailEnd/>
              </a:ln>
              <a:effectLst/>
            </p:spPr>
            <p:txBody>
              <a:bodyPr/>
              <a:lstStyle/>
              <a:p>
                <a:endParaRPr lang="el-GR"/>
              </a:p>
            </p:txBody>
          </p:sp>
          <p:sp>
            <p:nvSpPr>
              <p:cNvPr id="10446" name="Freeform 206"/>
              <p:cNvSpPr>
                <a:spLocks/>
              </p:cNvSpPr>
              <p:nvPr/>
            </p:nvSpPr>
            <p:spPr bwMode="auto">
              <a:xfrm>
                <a:off x="3277" y="2326"/>
                <a:ext cx="135" cy="334"/>
              </a:xfrm>
              <a:custGeom>
                <a:avLst/>
                <a:gdLst/>
                <a:ahLst/>
                <a:cxnLst>
                  <a:cxn ang="0">
                    <a:pos x="43" y="0"/>
                  </a:cxn>
                  <a:cxn ang="0">
                    <a:pos x="29" y="68"/>
                  </a:cxn>
                  <a:cxn ang="0">
                    <a:pos x="3" y="160"/>
                  </a:cxn>
                  <a:cxn ang="0">
                    <a:pos x="59" y="282"/>
                  </a:cxn>
                  <a:cxn ang="0">
                    <a:pos x="135" y="334"/>
                  </a:cxn>
                </a:cxnLst>
                <a:rect l="0" t="0" r="r" b="b"/>
                <a:pathLst>
                  <a:path w="135" h="334">
                    <a:moveTo>
                      <a:pt x="43" y="0"/>
                    </a:moveTo>
                    <a:cubicBezTo>
                      <a:pt x="43" y="0"/>
                      <a:pt x="36" y="41"/>
                      <a:pt x="29" y="68"/>
                    </a:cubicBezTo>
                    <a:cubicBezTo>
                      <a:pt x="21" y="95"/>
                      <a:pt x="0" y="123"/>
                      <a:pt x="3" y="160"/>
                    </a:cubicBezTo>
                    <a:cubicBezTo>
                      <a:pt x="6" y="197"/>
                      <a:pt x="41" y="252"/>
                      <a:pt x="59" y="282"/>
                    </a:cubicBezTo>
                    <a:cubicBezTo>
                      <a:pt x="77" y="312"/>
                      <a:pt x="119" y="323"/>
                      <a:pt x="135" y="334"/>
                    </a:cubicBezTo>
                  </a:path>
                </a:pathLst>
              </a:custGeom>
              <a:noFill/>
              <a:ln w="12700" cmpd="sng">
                <a:solidFill>
                  <a:schemeClr val="tx1"/>
                </a:solidFill>
                <a:round/>
                <a:headEnd/>
                <a:tailEnd/>
              </a:ln>
              <a:effectLst/>
            </p:spPr>
            <p:txBody>
              <a:bodyPr/>
              <a:lstStyle/>
              <a:p>
                <a:endParaRPr lang="el-GR"/>
              </a:p>
            </p:txBody>
          </p:sp>
          <p:sp>
            <p:nvSpPr>
              <p:cNvPr id="10447" name="Freeform 207"/>
              <p:cNvSpPr>
                <a:spLocks/>
              </p:cNvSpPr>
              <p:nvPr/>
            </p:nvSpPr>
            <p:spPr bwMode="auto">
              <a:xfrm>
                <a:off x="3308" y="2506"/>
                <a:ext cx="112" cy="84"/>
              </a:xfrm>
              <a:custGeom>
                <a:avLst/>
                <a:gdLst/>
                <a:ahLst/>
                <a:cxnLst>
                  <a:cxn ang="0">
                    <a:pos x="112" y="84"/>
                  </a:cxn>
                  <a:cxn ang="0">
                    <a:pos x="0" y="6"/>
                  </a:cxn>
                </a:cxnLst>
                <a:rect l="0" t="0" r="r" b="b"/>
                <a:pathLst>
                  <a:path w="112" h="84">
                    <a:moveTo>
                      <a:pt x="112" y="84"/>
                    </a:moveTo>
                    <a:cubicBezTo>
                      <a:pt x="76" y="38"/>
                      <a:pt x="34" y="0"/>
                      <a:pt x="0" y="6"/>
                    </a:cubicBezTo>
                  </a:path>
                </a:pathLst>
              </a:custGeom>
              <a:noFill/>
              <a:ln w="12700" cmpd="sng">
                <a:solidFill>
                  <a:schemeClr val="tx1"/>
                </a:solidFill>
                <a:round/>
                <a:headEnd/>
                <a:tailEnd/>
              </a:ln>
              <a:effectLst/>
            </p:spPr>
            <p:txBody>
              <a:bodyPr/>
              <a:lstStyle/>
              <a:p>
                <a:endParaRPr lang="el-GR"/>
              </a:p>
            </p:txBody>
          </p:sp>
        </p:grpSp>
        <p:sp>
          <p:nvSpPr>
            <p:cNvPr id="10448" name="Freeform 208"/>
            <p:cNvSpPr>
              <a:spLocks/>
            </p:cNvSpPr>
            <p:nvPr/>
          </p:nvSpPr>
          <p:spPr bwMode="auto">
            <a:xfrm>
              <a:off x="-1047" y="2963"/>
              <a:ext cx="111" cy="510"/>
            </a:xfrm>
            <a:custGeom>
              <a:avLst/>
              <a:gdLst/>
              <a:ahLst/>
              <a:cxnLst>
                <a:cxn ang="0">
                  <a:pos x="85" y="0"/>
                </a:cxn>
                <a:cxn ang="0">
                  <a:pos x="0" y="510"/>
                </a:cxn>
              </a:cxnLst>
              <a:rect l="0" t="0" r="r" b="b"/>
              <a:pathLst>
                <a:path w="111" h="510">
                  <a:moveTo>
                    <a:pt x="85" y="0"/>
                  </a:moveTo>
                  <a:cubicBezTo>
                    <a:pt x="95" y="110"/>
                    <a:pt x="111" y="405"/>
                    <a:pt x="0" y="510"/>
                  </a:cubicBezTo>
                </a:path>
              </a:pathLst>
            </a:custGeom>
            <a:noFill/>
            <a:ln w="12700" cmpd="sng">
              <a:solidFill>
                <a:schemeClr val="tx1"/>
              </a:solidFill>
              <a:round/>
              <a:headEnd/>
              <a:tailEnd/>
            </a:ln>
            <a:effectLst/>
          </p:spPr>
          <p:txBody>
            <a:bodyPr/>
            <a:lstStyle/>
            <a:p>
              <a:endParaRPr lang="el-GR"/>
            </a:p>
          </p:txBody>
        </p:sp>
        <p:sp>
          <p:nvSpPr>
            <p:cNvPr id="10449" name="Freeform 209"/>
            <p:cNvSpPr>
              <a:spLocks/>
            </p:cNvSpPr>
            <p:nvPr/>
          </p:nvSpPr>
          <p:spPr bwMode="auto">
            <a:xfrm>
              <a:off x="20" y="2967"/>
              <a:ext cx="52" cy="504"/>
            </a:xfrm>
            <a:custGeom>
              <a:avLst/>
              <a:gdLst/>
              <a:ahLst/>
              <a:cxnLst>
                <a:cxn ang="0">
                  <a:pos x="27" y="0"/>
                </a:cxn>
                <a:cxn ang="0">
                  <a:pos x="52" y="464"/>
                </a:cxn>
              </a:cxnLst>
              <a:rect l="0" t="0" r="r" b="b"/>
              <a:pathLst>
                <a:path w="52" h="464">
                  <a:moveTo>
                    <a:pt x="27" y="0"/>
                  </a:moveTo>
                  <a:cubicBezTo>
                    <a:pt x="6" y="196"/>
                    <a:pt x="0" y="373"/>
                    <a:pt x="52" y="464"/>
                  </a:cubicBezTo>
                </a:path>
              </a:pathLst>
            </a:custGeom>
            <a:noFill/>
            <a:ln w="12700" cmpd="sng">
              <a:solidFill>
                <a:schemeClr val="tx1"/>
              </a:solidFill>
              <a:round/>
              <a:headEnd/>
              <a:tailEnd/>
            </a:ln>
            <a:effectLst/>
          </p:spPr>
          <p:txBody>
            <a:bodyPr/>
            <a:lstStyle/>
            <a:p>
              <a:endParaRPr lang="el-GR"/>
            </a:p>
          </p:txBody>
        </p:sp>
        <p:sp>
          <p:nvSpPr>
            <p:cNvPr id="10450" name="AutoShape 210"/>
            <p:cNvSpPr>
              <a:spLocks noChangeArrowheads="1"/>
            </p:cNvSpPr>
            <p:nvPr/>
          </p:nvSpPr>
          <p:spPr bwMode="auto">
            <a:xfrm flipH="1">
              <a:off x="-826" y="2049"/>
              <a:ext cx="108" cy="108"/>
            </a:xfrm>
            <a:custGeom>
              <a:avLst/>
              <a:gdLst>
                <a:gd name="G0" fmla="+- 7200 0 0"/>
                <a:gd name="G1" fmla="+- 21600 0 7200"/>
                <a:gd name="G2" fmla="+- 21600 0 72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7200" y="10800"/>
                  </a:moveTo>
                  <a:cubicBezTo>
                    <a:pt x="7200" y="12788"/>
                    <a:pt x="8812" y="14400"/>
                    <a:pt x="10800" y="14400"/>
                  </a:cubicBezTo>
                  <a:cubicBezTo>
                    <a:pt x="12788" y="14400"/>
                    <a:pt x="14400" y="12788"/>
                    <a:pt x="14400" y="10800"/>
                  </a:cubicBezTo>
                  <a:cubicBezTo>
                    <a:pt x="14400" y="8812"/>
                    <a:pt x="12788" y="7200"/>
                    <a:pt x="10800" y="7200"/>
                  </a:cubicBezTo>
                  <a:cubicBezTo>
                    <a:pt x="8812" y="7200"/>
                    <a:pt x="7200" y="8812"/>
                    <a:pt x="7200" y="10800"/>
                  </a:cubicBezTo>
                  <a:close/>
                </a:path>
              </a:pathLst>
            </a:custGeom>
            <a:solidFill>
              <a:schemeClr val="tx1"/>
            </a:solidFill>
            <a:ln w="12700">
              <a:solidFill>
                <a:schemeClr val="tx1"/>
              </a:solidFill>
              <a:round/>
              <a:headEnd/>
              <a:tailEnd/>
            </a:ln>
            <a:effectLst/>
          </p:spPr>
          <p:txBody>
            <a:bodyPr wrap="none" anchor="ctr"/>
            <a:lstStyle/>
            <a:p>
              <a:endParaRPr lang="el-GR"/>
            </a:p>
          </p:txBody>
        </p:sp>
        <p:sp>
          <p:nvSpPr>
            <p:cNvPr id="10451" name="Freeform 211"/>
            <p:cNvSpPr>
              <a:spLocks/>
            </p:cNvSpPr>
            <p:nvPr/>
          </p:nvSpPr>
          <p:spPr bwMode="auto">
            <a:xfrm>
              <a:off x="-1293" y="980"/>
              <a:ext cx="1695" cy="1103"/>
            </a:xfrm>
            <a:custGeom>
              <a:avLst/>
              <a:gdLst/>
              <a:ahLst/>
              <a:cxnLst>
                <a:cxn ang="0">
                  <a:pos x="69" y="1090"/>
                </a:cxn>
                <a:cxn ang="0">
                  <a:pos x="36" y="658"/>
                </a:cxn>
                <a:cxn ang="0">
                  <a:pos x="288" y="172"/>
                </a:cxn>
                <a:cxn ang="0">
                  <a:pos x="824" y="5"/>
                </a:cxn>
                <a:cxn ang="0">
                  <a:pos x="1387" y="139"/>
                </a:cxn>
                <a:cxn ang="0">
                  <a:pos x="1686" y="645"/>
                </a:cxn>
                <a:cxn ang="0">
                  <a:pos x="1616" y="1103"/>
                </a:cxn>
              </a:cxnLst>
              <a:rect l="0" t="0" r="r" b="b"/>
              <a:pathLst>
                <a:path w="1695" h="1103">
                  <a:moveTo>
                    <a:pt x="69" y="1090"/>
                  </a:moveTo>
                  <a:cubicBezTo>
                    <a:pt x="69" y="1090"/>
                    <a:pt x="0" y="811"/>
                    <a:pt x="36" y="658"/>
                  </a:cubicBezTo>
                  <a:cubicBezTo>
                    <a:pt x="50" y="501"/>
                    <a:pt x="157" y="281"/>
                    <a:pt x="288" y="172"/>
                  </a:cubicBezTo>
                  <a:cubicBezTo>
                    <a:pt x="419" y="63"/>
                    <a:pt x="641" y="10"/>
                    <a:pt x="824" y="5"/>
                  </a:cubicBezTo>
                  <a:cubicBezTo>
                    <a:pt x="1007" y="0"/>
                    <a:pt x="1243" y="32"/>
                    <a:pt x="1387" y="139"/>
                  </a:cubicBezTo>
                  <a:cubicBezTo>
                    <a:pt x="1531" y="246"/>
                    <a:pt x="1677" y="481"/>
                    <a:pt x="1686" y="645"/>
                  </a:cubicBezTo>
                  <a:cubicBezTo>
                    <a:pt x="1695" y="809"/>
                    <a:pt x="1630" y="1008"/>
                    <a:pt x="1616" y="1103"/>
                  </a:cubicBezTo>
                </a:path>
              </a:pathLst>
            </a:custGeom>
            <a:noFill/>
            <a:ln w="12700" cmpd="sng">
              <a:solidFill>
                <a:schemeClr val="tx1"/>
              </a:solidFill>
              <a:round/>
              <a:headEnd/>
              <a:tailEnd/>
            </a:ln>
            <a:effectLst/>
          </p:spPr>
          <p:txBody>
            <a:bodyPr/>
            <a:lstStyle/>
            <a:p>
              <a:endParaRPr lang="el-GR"/>
            </a:p>
          </p:txBody>
        </p:sp>
        <p:sp>
          <p:nvSpPr>
            <p:cNvPr id="10452" name="Freeform 212"/>
            <p:cNvSpPr>
              <a:spLocks/>
            </p:cNvSpPr>
            <p:nvPr/>
          </p:nvSpPr>
          <p:spPr bwMode="auto">
            <a:xfrm>
              <a:off x="-632" y="3003"/>
              <a:ext cx="310" cy="46"/>
            </a:xfrm>
            <a:custGeom>
              <a:avLst/>
              <a:gdLst/>
              <a:ahLst/>
              <a:cxnLst>
                <a:cxn ang="0">
                  <a:pos x="0" y="39"/>
                </a:cxn>
                <a:cxn ang="0">
                  <a:pos x="160" y="0"/>
                </a:cxn>
                <a:cxn ang="0">
                  <a:pos x="310" y="46"/>
                </a:cxn>
              </a:cxnLst>
              <a:rect l="0" t="0" r="r" b="b"/>
              <a:pathLst>
                <a:path w="310" h="46">
                  <a:moveTo>
                    <a:pt x="0" y="39"/>
                  </a:moveTo>
                  <a:cubicBezTo>
                    <a:pt x="27" y="33"/>
                    <a:pt x="82" y="0"/>
                    <a:pt x="160" y="0"/>
                  </a:cubicBezTo>
                  <a:cubicBezTo>
                    <a:pt x="238" y="0"/>
                    <a:pt x="279" y="37"/>
                    <a:pt x="310" y="46"/>
                  </a:cubicBezTo>
                </a:path>
              </a:pathLst>
            </a:custGeom>
            <a:noFill/>
            <a:ln w="12700" cmpd="sng">
              <a:solidFill>
                <a:schemeClr val="tx1"/>
              </a:solidFill>
              <a:round/>
              <a:headEnd/>
              <a:tailEnd/>
            </a:ln>
            <a:effectLst/>
          </p:spPr>
          <p:txBody>
            <a:bodyPr/>
            <a:lstStyle/>
            <a:p>
              <a:endParaRPr lang="el-GR"/>
            </a:p>
          </p:txBody>
        </p:sp>
      </p:grpSp>
      <p:grpSp>
        <p:nvGrpSpPr>
          <p:cNvPr id="10453" name="Group 213"/>
          <p:cNvGrpSpPr>
            <a:grpSpLocks/>
          </p:cNvGrpSpPr>
          <p:nvPr/>
        </p:nvGrpSpPr>
        <p:grpSpPr bwMode="auto">
          <a:xfrm>
            <a:off x="5203825" y="1681163"/>
            <a:ext cx="2760663" cy="3957637"/>
            <a:chOff x="-1316" y="980"/>
            <a:chExt cx="1739" cy="2493"/>
          </a:xfrm>
        </p:grpSpPr>
        <p:sp>
          <p:nvSpPr>
            <p:cNvPr id="10454" name="Freeform 214"/>
            <p:cNvSpPr>
              <a:spLocks/>
            </p:cNvSpPr>
            <p:nvPr/>
          </p:nvSpPr>
          <p:spPr bwMode="auto">
            <a:xfrm flipH="1">
              <a:off x="-635" y="2045"/>
              <a:ext cx="96" cy="542"/>
            </a:xfrm>
            <a:custGeom>
              <a:avLst/>
              <a:gdLst/>
              <a:ahLst/>
              <a:cxnLst>
                <a:cxn ang="0">
                  <a:pos x="44" y="0"/>
                </a:cxn>
                <a:cxn ang="0">
                  <a:pos x="0" y="114"/>
                </a:cxn>
                <a:cxn ang="0">
                  <a:pos x="18" y="234"/>
                </a:cxn>
                <a:cxn ang="0">
                  <a:pos x="70" y="350"/>
                </a:cxn>
                <a:cxn ang="0">
                  <a:pos x="93" y="456"/>
                </a:cxn>
                <a:cxn ang="0">
                  <a:pos x="75" y="513"/>
                </a:cxn>
                <a:cxn ang="0">
                  <a:pos x="16" y="542"/>
                </a:cxn>
              </a:cxnLst>
              <a:rect l="0" t="0" r="r" b="b"/>
              <a:pathLst>
                <a:path w="96" h="542">
                  <a:moveTo>
                    <a:pt x="44" y="0"/>
                  </a:moveTo>
                  <a:cubicBezTo>
                    <a:pt x="26" y="28"/>
                    <a:pt x="0" y="78"/>
                    <a:pt x="0" y="114"/>
                  </a:cubicBezTo>
                  <a:cubicBezTo>
                    <a:pt x="0" y="150"/>
                    <a:pt x="14" y="216"/>
                    <a:pt x="18" y="234"/>
                  </a:cubicBezTo>
                  <a:cubicBezTo>
                    <a:pt x="22" y="252"/>
                    <a:pt x="58" y="326"/>
                    <a:pt x="70" y="350"/>
                  </a:cubicBezTo>
                  <a:cubicBezTo>
                    <a:pt x="82" y="374"/>
                    <a:pt x="90" y="429"/>
                    <a:pt x="93" y="456"/>
                  </a:cubicBezTo>
                  <a:cubicBezTo>
                    <a:pt x="96" y="483"/>
                    <a:pt x="91" y="498"/>
                    <a:pt x="75" y="513"/>
                  </a:cubicBezTo>
                  <a:cubicBezTo>
                    <a:pt x="59" y="528"/>
                    <a:pt x="31" y="535"/>
                    <a:pt x="16" y="542"/>
                  </a:cubicBezTo>
                </a:path>
              </a:pathLst>
            </a:custGeom>
            <a:noFill/>
            <a:ln w="12700" cmpd="sng">
              <a:solidFill>
                <a:schemeClr val="tx1"/>
              </a:solidFill>
              <a:round/>
              <a:headEnd/>
              <a:tailEnd/>
            </a:ln>
            <a:effectLst/>
          </p:spPr>
          <p:txBody>
            <a:bodyPr/>
            <a:lstStyle/>
            <a:p>
              <a:endParaRPr lang="el-GR"/>
            </a:p>
          </p:txBody>
        </p:sp>
        <p:sp>
          <p:nvSpPr>
            <p:cNvPr id="10455" name="Freeform 215"/>
            <p:cNvSpPr>
              <a:spLocks/>
            </p:cNvSpPr>
            <p:nvPr/>
          </p:nvSpPr>
          <p:spPr bwMode="auto">
            <a:xfrm>
              <a:off x="-936" y="2042"/>
              <a:ext cx="316" cy="118"/>
            </a:xfrm>
            <a:custGeom>
              <a:avLst/>
              <a:gdLst/>
              <a:ahLst/>
              <a:cxnLst>
                <a:cxn ang="0">
                  <a:pos x="0" y="87"/>
                </a:cxn>
                <a:cxn ang="0">
                  <a:pos x="108" y="23"/>
                </a:cxn>
                <a:cxn ang="0">
                  <a:pos x="230" y="17"/>
                </a:cxn>
                <a:cxn ang="0">
                  <a:pos x="310" y="81"/>
                </a:cxn>
                <a:cxn ang="0">
                  <a:pos x="198" y="111"/>
                </a:cxn>
                <a:cxn ang="0">
                  <a:pos x="96" y="113"/>
                </a:cxn>
                <a:cxn ang="0">
                  <a:pos x="0" y="87"/>
                </a:cxn>
              </a:cxnLst>
              <a:rect l="0" t="0" r="r" b="b"/>
              <a:pathLst>
                <a:path w="316" h="118">
                  <a:moveTo>
                    <a:pt x="0" y="87"/>
                  </a:moveTo>
                  <a:cubicBezTo>
                    <a:pt x="42" y="55"/>
                    <a:pt x="78" y="35"/>
                    <a:pt x="108" y="23"/>
                  </a:cubicBezTo>
                  <a:cubicBezTo>
                    <a:pt x="138" y="11"/>
                    <a:pt x="194" y="0"/>
                    <a:pt x="230" y="17"/>
                  </a:cubicBezTo>
                  <a:cubicBezTo>
                    <a:pt x="266" y="34"/>
                    <a:pt x="316" y="66"/>
                    <a:pt x="310" y="81"/>
                  </a:cubicBezTo>
                  <a:cubicBezTo>
                    <a:pt x="305" y="97"/>
                    <a:pt x="234" y="106"/>
                    <a:pt x="198" y="111"/>
                  </a:cubicBezTo>
                  <a:cubicBezTo>
                    <a:pt x="156" y="114"/>
                    <a:pt x="131" y="118"/>
                    <a:pt x="96" y="113"/>
                  </a:cubicBezTo>
                  <a:cubicBezTo>
                    <a:pt x="61" y="108"/>
                    <a:pt x="45" y="108"/>
                    <a:pt x="0" y="87"/>
                  </a:cubicBezTo>
                  <a:close/>
                </a:path>
              </a:pathLst>
            </a:custGeom>
            <a:noFill/>
            <a:ln w="12700" cmpd="sng">
              <a:solidFill>
                <a:schemeClr val="tx1"/>
              </a:solidFill>
              <a:round/>
              <a:headEnd/>
              <a:tailEnd/>
            </a:ln>
            <a:effectLst/>
          </p:spPr>
          <p:txBody>
            <a:bodyPr/>
            <a:lstStyle/>
            <a:p>
              <a:endParaRPr lang="el-GR"/>
            </a:p>
          </p:txBody>
        </p:sp>
        <p:sp>
          <p:nvSpPr>
            <p:cNvPr id="10456" name="Freeform 216"/>
            <p:cNvSpPr>
              <a:spLocks/>
            </p:cNvSpPr>
            <p:nvPr/>
          </p:nvSpPr>
          <p:spPr bwMode="auto">
            <a:xfrm>
              <a:off x="-1040" y="1887"/>
              <a:ext cx="426" cy="139"/>
            </a:xfrm>
            <a:custGeom>
              <a:avLst/>
              <a:gdLst/>
              <a:ahLst/>
              <a:cxnLst>
                <a:cxn ang="0">
                  <a:pos x="426" y="114"/>
                </a:cxn>
                <a:cxn ang="0">
                  <a:pos x="258" y="76"/>
                </a:cxn>
                <a:cxn ang="0">
                  <a:pos x="124" y="86"/>
                </a:cxn>
                <a:cxn ang="0">
                  <a:pos x="0" y="130"/>
                </a:cxn>
                <a:cxn ang="0">
                  <a:pos x="82" y="34"/>
                </a:cxn>
                <a:cxn ang="0">
                  <a:pos x="226" y="4"/>
                </a:cxn>
                <a:cxn ang="0">
                  <a:pos x="382" y="34"/>
                </a:cxn>
                <a:cxn ang="0">
                  <a:pos x="426" y="114"/>
                </a:cxn>
              </a:cxnLst>
              <a:rect l="0" t="0" r="r" b="b"/>
              <a:pathLst>
                <a:path w="426" h="139">
                  <a:moveTo>
                    <a:pt x="426" y="114"/>
                  </a:moveTo>
                  <a:cubicBezTo>
                    <a:pt x="370" y="84"/>
                    <a:pt x="306" y="83"/>
                    <a:pt x="258" y="76"/>
                  </a:cubicBezTo>
                  <a:cubicBezTo>
                    <a:pt x="210" y="69"/>
                    <a:pt x="167" y="78"/>
                    <a:pt x="124" y="86"/>
                  </a:cubicBezTo>
                  <a:cubicBezTo>
                    <a:pt x="81" y="94"/>
                    <a:pt x="7" y="139"/>
                    <a:pt x="0" y="130"/>
                  </a:cubicBezTo>
                  <a:cubicBezTo>
                    <a:pt x="0" y="130"/>
                    <a:pt x="44" y="55"/>
                    <a:pt x="82" y="34"/>
                  </a:cubicBezTo>
                  <a:cubicBezTo>
                    <a:pt x="120" y="14"/>
                    <a:pt x="176" y="4"/>
                    <a:pt x="226" y="4"/>
                  </a:cubicBezTo>
                  <a:cubicBezTo>
                    <a:pt x="277" y="0"/>
                    <a:pt x="351" y="15"/>
                    <a:pt x="382" y="34"/>
                  </a:cubicBezTo>
                  <a:cubicBezTo>
                    <a:pt x="413" y="53"/>
                    <a:pt x="422" y="76"/>
                    <a:pt x="426" y="114"/>
                  </a:cubicBezTo>
                  <a:close/>
                </a:path>
              </a:pathLst>
            </a:custGeom>
            <a:noFill/>
            <a:ln w="12700" cmpd="sng">
              <a:solidFill>
                <a:schemeClr val="tx1"/>
              </a:solidFill>
              <a:round/>
              <a:headEnd/>
              <a:tailEnd/>
            </a:ln>
            <a:effectLst/>
          </p:spPr>
          <p:txBody>
            <a:bodyPr/>
            <a:lstStyle/>
            <a:p>
              <a:endParaRPr lang="el-GR"/>
            </a:p>
          </p:txBody>
        </p:sp>
        <p:sp>
          <p:nvSpPr>
            <p:cNvPr id="10457" name="Freeform 217"/>
            <p:cNvSpPr>
              <a:spLocks/>
            </p:cNvSpPr>
            <p:nvPr/>
          </p:nvSpPr>
          <p:spPr bwMode="auto">
            <a:xfrm>
              <a:off x="-613" y="2513"/>
              <a:ext cx="276" cy="70"/>
            </a:xfrm>
            <a:custGeom>
              <a:avLst/>
              <a:gdLst/>
              <a:ahLst/>
              <a:cxnLst>
                <a:cxn ang="0">
                  <a:pos x="24" y="33"/>
                </a:cxn>
                <a:cxn ang="0">
                  <a:pos x="9" y="11"/>
                </a:cxn>
                <a:cxn ang="0">
                  <a:pos x="73" y="18"/>
                </a:cxn>
                <a:cxn ang="0">
                  <a:pos x="119" y="62"/>
                </a:cxn>
                <a:cxn ang="0">
                  <a:pos x="156" y="60"/>
                </a:cxn>
                <a:cxn ang="0">
                  <a:pos x="177" y="28"/>
                </a:cxn>
                <a:cxn ang="0">
                  <a:pos x="235" y="6"/>
                </a:cxn>
                <a:cxn ang="0">
                  <a:pos x="273" y="16"/>
                </a:cxn>
                <a:cxn ang="0">
                  <a:pos x="240" y="33"/>
                </a:cxn>
              </a:cxnLst>
              <a:rect l="0" t="0" r="r" b="b"/>
              <a:pathLst>
                <a:path w="276" h="70">
                  <a:moveTo>
                    <a:pt x="24" y="33"/>
                  </a:moveTo>
                  <a:cubicBezTo>
                    <a:pt x="22" y="29"/>
                    <a:pt x="0" y="22"/>
                    <a:pt x="9" y="11"/>
                  </a:cubicBezTo>
                  <a:cubicBezTo>
                    <a:pt x="18" y="0"/>
                    <a:pt x="54" y="9"/>
                    <a:pt x="73" y="18"/>
                  </a:cubicBezTo>
                  <a:cubicBezTo>
                    <a:pt x="92" y="27"/>
                    <a:pt x="106" y="54"/>
                    <a:pt x="119" y="62"/>
                  </a:cubicBezTo>
                  <a:cubicBezTo>
                    <a:pt x="132" y="70"/>
                    <a:pt x="146" y="66"/>
                    <a:pt x="156" y="60"/>
                  </a:cubicBezTo>
                  <a:cubicBezTo>
                    <a:pt x="166" y="54"/>
                    <a:pt x="163" y="38"/>
                    <a:pt x="177" y="28"/>
                  </a:cubicBezTo>
                  <a:cubicBezTo>
                    <a:pt x="191" y="18"/>
                    <a:pt x="219" y="8"/>
                    <a:pt x="235" y="6"/>
                  </a:cubicBezTo>
                  <a:cubicBezTo>
                    <a:pt x="251" y="4"/>
                    <a:pt x="270" y="11"/>
                    <a:pt x="273" y="16"/>
                  </a:cubicBezTo>
                  <a:cubicBezTo>
                    <a:pt x="276" y="21"/>
                    <a:pt x="247" y="30"/>
                    <a:pt x="240" y="33"/>
                  </a:cubicBezTo>
                </a:path>
              </a:pathLst>
            </a:custGeom>
            <a:noFill/>
            <a:ln w="12700" cmpd="sng">
              <a:solidFill>
                <a:schemeClr val="tx1"/>
              </a:solidFill>
              <a:round/>
              <a:headEnd/>
              <a:tailEnd/>
            </a:ln>
            <a:effectLst/>
          </p:spPr>
          <p:txBody>
            <a:bodyPr/>
            <a:lstStyle/>
            <a:p>
              <a:endParaRPr lang="el-GR"/>
            </a:p>
          </p:txBody>
        </p:sp>
        <p:sp>
          <p:nvSpPr>
            <p:cNvPr id="10458" name="Freeform 218"/>
            <p:cNvSpPr>
              <a:spLocks/>
            </p:cNvSpPr>
            <p:nvPr/>
          </p:nvSpPr>
          <p:spPr bwMode="auto">
            <a:xfrm>
              <a:off x="-727" y="2708"/>
              <a:ext cx="534" cy="188"/>
            </a:xfrm>
            <a:custGeom>
              <a:avLst/>
              <a:gdLst/>
              <a:ahLst/>
              <a:cxnLst>
                <a:cxn ang="0">
                  <a:pos x="0" y="96"/>
                </a:cxn>
                <a:cxn ang="0">
                  <a:pos x="96" y="50"/>
                </a:cxn>
                <a:cxn ang="0">
                  <a:pos x="193" y="5"/>
                </a:cxn>
                <a:cxn ang="0">
                  <a:pos x="262" y="24"/>
                </a:cxn>
                <a:cxn ang="0">
                  <a:pos x="328" y="3"/>
                </a:cxn>
                <a:cxn ang="0">
                  <a:pos x="453" y="53"/>
                </a:cxn>
                <a:cxn ang="0">
                  <a:pos x="534" y="92"/>
                </a:cxn>
                <a:cxn ang="0">
                  <a:pos x="471" y="135"/>
                </a:cxn>
                <a:cxn ang="0">
                  <a:pos x="387" y="173"/>
                </a:cxn>
                <a:cxn ang="0">
                  <a:pos x="265" y="186"/>
                </a:cxn>
                <a:cxn ang="0">
                  <a:pos x="160" y="180"/>
                </a:cxn>
                <a:cxn ang="0">
                  <a:pos x="79" y="140"/>
                </a:cxn>
                <a:cxn ang="0">
                  <a:pos x="0" y="96"/>
                </a:cxn>
              </a:cxnLst>
              <a:rect l="0" t="0" r="r" b="b"/>
              <a:pathLst>
                <a:path w="534" h="188">
                  <a:moveTo>
                    <a:pt x="0" y="96"/>
                  </a:moveTo>
                  <a:cubicBezTo>
                    <a:pt x="48" y="77"/>
                    <a:pt x="96" y="50"/>
                    <a:pt x="96" y="50"/>
                  </a:cubicBezTo>
                  <a:cubicBezTo>
                    <a:pt x="128" y="35"/>
                    <a:pt x="165" y="9"/>
                    <a:pt x="193" y="5"/>
                  </a:cubicBezTo>
                  <a:cubicBezTo>
                    <a:pt x="221" y="1"/>
                    <a:pt x="241" y="23"/>
                    <a:pt x="262" y="24"/>
                  </a:cubicBezTo>
                  <a:cubicBezTo>
                    <a:pt x="283" y="25"/>
                    <a:pt x="303" y="0"/>
                    <a:pt x="328" y="3"/>
                  </a:cubicBezTo>
                  <a:cubicBezTo>
                    <a:pt x="353" y="6"/>
                    <a:pt x="418" y="38"/>
                    <a:pt x="453" y="53"/>
                  </a:cubicBezTo>
                  <a:cubicBezTo>
                    <a:pt x="488" y="68"/>
                    <a:pt x="499" y="72"/>
                    <a:pt x="534" y="92"/>
                  </a:cubicBezTo>
                  <a:cubicBezTo>
                    <a:pt x="502" y="105"/>
                    <a:pt x="492" y="122"/>
                    <a:pt x="471" y="135"/>
                  </a:cubicBezTo>
                  <a:cubicBezTo>
                    <a:pt x="450" y="148"/>
                    <a:pt x="417" y="164"/>
                    <a:pt x="387" y="173"/>
                  </a:cubicBezTo>
                  <a:cubicBezTo>
                    <a:pt x="357" y="182"/>
                    <a:pt x="305" y="184"/>
                    <a:pt x="265" y="186"/>
                  </a:cubicBezTo>
                  <a:cubicBezTo>
                    <a:pt x="225" y="188"/>
                    <a:pt x="196" y="185"/>
                    <a:pt x="160" y="180"/>
                  </a:cubicBezTo>
                  <a:cubicBezTo>
                    <a:pt x="124" y="175"/>
                    <a:pt x="106" y="155"/>
                    <a:pt x="79" y="140"/>
                  </a:cubicBezTo>
                  <a:cubicBezTo>
                    <a:pt x="52" y="125"/>
                    <a:pt x="42" y="116"/>
                    <a:pt x="0" y="96"/>
                  </a:cubicBezTo>
                  <a:close/>
                </a:path>
              </a:pathLst>
            </a:custGeom>
            <a:noFill/>
            <a:ln w="12700" cmpd="sng">
              <a:solidFill>
                <a:schemeClr val="tx1"/>
              </a:solidFill>
              <a:round/>
              <a:headEnd/>
              <a:tailEnd/>
            </a:ln>
            <a:effectLst/>
          </p:spPr>
          <p:txBody>
            <a:bodyPr/>
            <a:lstStyle/>
            <a:p>
              <a:endParaRPr lang="el-GR"/>
            </a:p>
          </p:txBody>
        </p:sp>
        <p:sp>
          <p:nvSpPr>
            <p:cNvPr id="10459" name="Freeform 219"/>
            <p:cNvSpPr>
              <a:spLocks/>
            </p:cNvSpPr>
            <p:nvPr/>
          </p:nvSpPr>
          <p:spPr bwMode="auto">
            <a:xfrm>
              <a:off x="-724" y="2784"/>
              <a:ext cx="528" cy="19"/>
            </a:xfrm>
            <a:custGeom>
              <a:avLst/>
              <a:gdLst/>
              <a:ahLst/>
              <a:cxnLst>
                <a:cxn ang="0">
                  <a:pos x="0" y="19"/>
                </a:cxn>
                <a:cxn ang="0">
                  <a:pos x="148" y="0"/>
                </a:cxn>
                <a:cxn ang="0">
                  <a:pos x="229" y="12"/>
                </a:cxn>
                <a:cxn ang="0">
                  <a:pos x="298" y="13"/>
                </a:cxn>
                <a:cxn ang="0">
                  <a:pos x="370" y="3"/>
                </a:cxn>
                <a:cxn ang="0">
                  <a:pos x="528" y="16"/>
                </a:cxn>
              </a:cxnLst>
              <a:rect l="0" t="0" r="r" b="b"/>
              <a:pathLst>
                <a:path w="528" h="19">
                  <a:moveTo>
                    <a:pt x="0" y="19"/>
                  </a:moveTo>
                  <a:cubicBezTo>
                    <a:pt x="37" y="16"/>
                    <a:pt x="127" y="0"/>
                    <a:pt x="148" y="0"/>
                  </a:cubicBezTo>
                  <a:cubicBezTo>
                    <a:pt x="169" y="0"/>
                    <a:pt x="229" y="12"/>
                    <a:pt x="229" y="12"/>
                  </a:cubicBezTo>
                  <a:cubicBezTo>
                    <a:pt x="229" y="12"/>
                    <a:pt x="275" y="14"/>
                    <a:pt x="298" y="13"/>
                  </a:cubicBezTo>
                  <a:cubicBezTo>
                    <a:pt x="321" y="12"/>
                    <a:pt x="334" y="3"/>
                    <a:pt x="370" y="3"/>
                  </a:cubicBezTo>
                  <a:cubicBezTo>
                    <a:pt x="406" y="3"/>
                    <a:pt x="460" y="15"/>
                    <a:pt x="528" y="16"/>
                  </a:cubicBezTo>
                </a:path>
              </a:pathLst>
            </a:custGeom>
            <a:noFill/>
            <a:ln w="12700" cmpd="sng">
              <a:solidFill>
                <a:schemeClr val="tx1"/>
              </a:solidFill>
              <a:round/>
              <a:headEnd/>
              <a:tailEnd/>
            </a:ln>
            <a:effectLst/>
          </p:spPr>
          <p:txBody>
            <a:bodyPr/>
            <a:lstStyle/>
            <a:p>
              <a:endParaRPr lang="el-GR"/>
            </a:p>
          </p:txBody>
        </p:sp>
        <p:sp>
          <p:nvSpPr>
            <p:cNvPr id="10460" name="Freeform 220"/>
            <p:cNvSpPr>
              <a:spLocks/>
            </p:cNvSpPr>
            <p:nvPr/>
          </p:nvSpPr>
          <p:spPr bwMode="auto">
            <a:xfrm flipH="1">
              <a:off x="-324" y="2040"/>
              <a:ext cx="316" cy="118"/>
            </a:xfrm>
            <a:custGeom>
              <a:avLst/>
              <a:gdLst/>
              <a:ahLst/>
              <a:cxnLst>
                <a:cxn ang="0">
                  <a:pos x="0" y="87"/>
                </a:cxn>
                <a:cxn ang="0">
                  <a:pos x="108" y="23"/>
                </a:cxn>
                <a:cxn ang="0">
                  <a:pos x="230" y="17"/>
                </a:cxn>
                <a:cxn ang="0">
                  <a:pos x="310" y="81"/>
                </a:cxn>
                <a:cxn ang="0">
                  <a:pos x="198" y="111"/>
                </a:cxn>
                <a:cxn ang="0">
                  <a:pos x="96" y="113"/>
                </a:cxn>
                <a:cxn ang="0">
                  <a:pos x="0" y="87"/>
                </a:cxn>
              </a:cxnLst>
              <a:rect l="0" t="0" r="r" b="b"/>
              <a:pathLst>
                <a:path w="316" h="118">
                  <a:moveTo>
                    <a:pt x="0" y="87"/>
                  </a:moveTo>
                  <a:cubicBezTo>
                    <a:pt x="42" y="55"/>
                    <a:pt x="78" y="35"/>
                    <a:pt x="108" y="23"/>
                  </a:cubicBezTo>
                  <a:cubicBezTo>
                    <a:pt x="138" y="11"/>
                    <a:pt x="194" y="0"/>
                    <a:pt x="230" y="17"/>
                  </a:cubicBezTo>
                  <a:cubicBezTo>
                    <a:pt x="266" y="34"/>
                    <a:pt x="316" y="66"/>
                    <a:pt x="310" y="81"/>
                  </a:cubicBezTo>
                  <a:cubicBezTo>
                    <a:pt x="305" y="97"/>
                    <a:pt x="234" y="106"/>
                    <a:pt x="198" y="111"/>
                  </a:cubicBezTo>
                  <a:cubicBezTo>
                    <a:pt x="156" y="114"/>
                    <a:pt x="131" y="118"/>
                    <a:pt x="96" y="113"/>
                  </a:cubicBezTo>
                  <a:cubicBezTo>
                    <a:pt x="61" y="108"/>
                    <a:pt x="45" y="108"/>
                    <a:pt x="0" y="87"/>
                  </a:cubicBezTo>
                  <a:close/>
                </a:path>
              </a:pathLst>
            </a:custGeom>
            <a:noFill/>
            <a:ln w="12700" cmpd="sng">
              <a:solidFill>
                <a:schemeClr val="tx1"/>
              </a:solidFill>
              <a:round/>
              <a:headEnd/>
              <a:tailEnd/>
            </a:ln>
            <a:effectLst/>
          </p:spPr>
          <p:txBody>
            <a:bodyPr/>
            <a:lstStyle/>
            <a:p>
              <a:endParaRPr lang="el-GR"/>
            </a:p>
          </p:txBody>
        </p:sp>
        <p:sp>
          <p:nvSpPr>
            <p:cNvPr id="10461" name="AutoShape 221"/>
            <p:cNvSpPr>
              <a:spLocks noChangeArrowheads="1"/>
            </p:cNvSpPr>
            <p:nvPr/>
          </p:nvSpPr>
          <p:spPr bwMode="auto">
            <a:xfrm flipH="1">
              <a:off x="-230" y="2047"/>
              <a:ext cx="108" cy="108"/>
            </a:xfrm>
            <a:custGeom>
              <a:avLst/>
              <a:gdLst>
                <a:gd name="G0" fmla="+- 7200 0 0"/>
                <a:gd name="G1" fmla="+- 21600 0 7200"/>
                <a:gd name="G2" fmla="+- 21600 0 72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7200" y="10800"/>
                  </a:moveTo>
                  <a:cubicBezTo>
                    <a:pt x="7200" y="12788"/>
                    <a:pt x="8812" y="14400"/>
                    <a:pt x="10800" y="14400"/>
                  </a:cubicBezTo>
                  <a:cubicBezTo>
                    <a:pt x="12788" y="14400"/>
                    <a:pt x="14400" y="12788"/>
                    <a:pt x="14400" y="10800"/>
                  </a:cubicBezTo>
                  <a:cubicBezTo>
                    <a:pt x="14400" y="8812"/>
                    <a:pt x="12788" y="7200"/>
                    <a:pt x="10800" y="7200"/>
                  </a:cubicBezTo>
                  <a:cubicBezTo>
                    <a:pt x="8812" y="7200"/>
                    <a:pt x="7200" y="8812"/>
                    <a:pt x="7200" y="10800"/>
                  </a:cubicBezTo>
                  <a:close/>
                </a:path>
              </a:pathLst>
            </a:custGeom>
            <a:solidFill>
              <a:schemeClr val="tx1"/>
            </a:solidFill>
            <a:ln w="12700">
              <a:solidFill>
                <a:schemeClr val="tx1"/>
              </a:solidFill>
              <a:round/>
              <a:headEnd/>
              <a:tailEnd/>
            </a:ln>
            <a:effectLst/>
          </p:spPr>
          <p:txBody>
            <a:bodyPr wrap="none" anchor="ctr"/>
            <a:lstStyle/>
            <a:p>
              <a:endParaRPr lang="el-GR"/>
            </a:p>
          </p:txBody>
        </p:sp>
        <p:sp>
          <p:nvSpPr>
            <p:cNvPr id="10462" name="Freeform 222"/>
            <p:cNvSpPr>
              <a:spLocks/>
            </p:cNvSpPr>
            <p:nvPr/>
          </p:nvSpPr>
          <p:spPr bwMode="auto">
            <a:xfrm flipH="1">
              <a:off x="-330" y="1885"/>
              <a:ext cx="426" cy="139"/>
            </a:xfrm>
            <a:custGeom>
              <a:avLst/>
              <a:gdLst/>
              <a:ahLst/>
              <a:cxnLst>
                <a:cxn ang="0">
                  <a:pos x="426" y="114"/>
                </a:cxn>
                <a:cxn ang="0">
                  <a:pos x="258" y="76"/>
                </a:cxn>
                <a:cxn ang="0">
                  <a:pos x="124" y="86"/>
                </a:cxn>
                <a:cxn ang="0">
                  <a:pos x="0" y="130"/>
                </a:cxn>
                <a:cxn ang="0">
                  <a:pos x="82" y="34"/>
                </a:cxn>
                <a:cxn ang="0">
                  <a:pos x="226" y="4"/>
                </a:cxn>
                <a:cxn ang="0">
                  <a:pos x="382" y="34"/>
                </a:cxn>
                <a:cxn ang="0">
                  <a:pos x="426" y="114"/>
                </a:cxn>
              </a:cxnLst>
              <a:rect l="0" t="0" r="r" b="b"/>
              <a:pathLst>
                <a:path w="426" h="139">
                  <a:moveTo>
                    <a:pt x="426" y="114"/>
                  </a:moveTo>
                  <a:cubicBezTo>
                    <a:pt x="370" y="84"/>
                    <a:pt x="306" y="83"/>
                    <a:pt x="258" y="76"/>
                  </a:cubicBezTo>
                  <a:cubicBezTo>
                    <a:pt x="210" y="69"/>
                    <a:pt x="167" y="78"/>
                    <a:pt x="124" y="86"/>
                  </a:cubicBezTo>
                  <a:cubicBezTo>
                    <a:pt x="81" y="94"/>
                    <a:pt x="7" y="139"/>
                    <a:pt x="0" y="130"/>
                  </a:cubicBezTo>
                  <a:cubicBezTo>
                    <a:pt x="0" y="130"/>
                    <a:pt x="44" y="55"/>
                    <a:pt x="82" y="34"/>
                  </a:cubicBezTo>
                  <a:cubicBezTo>
                    <a:pt x="120" y="14"/>
                    <a:pt x="176" y="4"/>
                    <a:pt x="226" y="4"/>
                  </a:cubicBezTo>
                  <a:cubicBezTo>
                    <a:pt x="277" y="0"/>
                    <a:pt x="351" y="15"/>
                    <a:pt x="382" y="34"/>
                  </a:cubicBezTo>
                  <a:cubicBezTo>
                    <a:pt x="413" y="53"/>
                    <a:pt x="422" y="76"/>
                    <a:pt x="426" y="114"/>
                  </a:cubicBezTo>
                  <a:close/>
                </a:path>
              </a:pathLst>
            </a:custGeom>
            <a:noFill/>
            <a:ln w="12700" cmpd="sng">
              <a:solidFill>
                <a:schemeClr val="tx1"/>
              </a:solidFill>
              <a:round/>
              <a:headEnd/>
              <a:tailEnd/>
            </a:ln>
            <a:effectLst/>
          </p:spPr>
          <p:txBody>
            <a:bodyPr/>
            <a:lstStyle/>
            <a:p>
              <a:endParaRPr lang="el-GR"/>
            </a:p>
          </p:txBody>
        </p:sp>
        <p:sp>
          <p:nvSpPr>
            <p:cNvPr id="10463" name="Freeform 223"/>
            <p:cNvSpPr>
              <a:spLocks/>
            </p:cNvSpPr>
            <p:nvPr/>
          </p:nvSpPr>
          <p:spPr bwMode="auto">
            <a:xfrm>
              <a:off x="-402" y="2041"/>
              <a:ext cx="96" cy="542"/>
            </a:xfrm>
            <a:custGeom>
              <a:avLst/>
              <a:gdLst/>
              <a:ahLst/>
              <a:cxnLst>
                <a:cxn ang="0">
                  <a:pos x="44" y="0"/>
                </a:cxn>
                <a:cxn ang="0">
                  <a:pos x="0" y="114"/>
                </a:cxn>
                <a:cxn ang="0">
                  <a:pos x="18" y="234"/>
                </a:cxn>
                <a:cxn ang="0">
                  <a:pos x="70" y="350"/>
                </a:cxn>
                <a:cxn ang="0">
                  <a:pos x="93" y="456"/>
                </a:cxn>
                <a:cxn ang="0">
                  <a:pos x="75" y="513"/>
                </a:cxn>
                <a:cxn ang="0">
                  <a:pos x="16" y="542"/>
                </a:cxn>
              </a:cxnLst>
              <a:rect l="0" t="0" r="r" b="b"/>
              <a:pathLst>
                <a:path w="96" h="542">
                  <a:moveTo>
                    <a:pt x="44" y="0"/>
                  </a:moveTo>
                  <a:cubicBezTo>
                    <a:pt x="26" y="28"/>
                    <a:pt x="0" y="78"/>
                    <a:pt x="0" y="114"/>
                  </a:cubicBezTo>
                  <a:cubicBezTo>
                    <a:pt x="0" y="150"/>
                    <a:pt x="14" y="216"/>
                    <a:pt x="18" y="234"/>
                  </a:cubicBezTo>
                  <a:cubicBezTo>
                    <a:pt x="22" y="252"/>
                    <a:pt x="58" y="326"/>
                    <a:pt x="70" y="350"/>
                  </a:cubicBezTo>
                  <a:cubicBezTo>
                    <a:pt x="82" y="374"/>
                    <a:pt x="90" y="429"/>
                    <a:pt x="93" y="456"/>
                  </a:cubicBezTo>
                  <a:cubicBezTo>
                    <a:pt x="96" y="483"/>
                    <a:pt x="91" y="498"/>
                    <a:pt x="75" y="513"/>
                  </a:cubicBezTo>
                  <a:cubicBezTo>
                    <a:pt x="59" y="528"/>
                    <a:pt x="31" y="535"/>
                    <a:pt x="16" y="542"/>
                  </a:cubicBezTo>
                </a:path>
              </a:pathLst>
            </a:custGeom>
            <a:noFill/>
            <a:ln w="12700" cmpd="sng">
              <a:solidFill>
                <a:schemeClr val="tx1"/>
              </a:solidFill>
              <a:round/>
              <a:headEnd/>
              <a:tailEnd/>
            </a:ln>
            <a:effectLst/>
          </p:spPr>
          <p:txBody>
            <a:bodyPr/>
            <a:lstStyle/>
            <a:p>
              <a:endParaRPr lang="el-GR"/>
            </a:p>
          </p:txBody>
        </p:sp>
        <p:sp>
          <p:nvSpPr>
            <p:cNvPr id="10464" name="Freeform 224"/>
            <p:cNvSpPr>
              <a:spLocks/>
            </p:cNvSpPr>
            <p:nvPr/>
          </p:nvSpPr>
          <p:spPr bwMode="auto">
            <a:xfrm>
              <a:off x="-1153" y="1315"/>
              <a:ext cx="679" cy="1917"/>
            </a:xfrm>
            <a:custGeom>
              <a:avLst/>
              <a:gdLst/>
              <a:ahLst/>
              <a:cxnLst>
                <a:cxn ang="0">
                  <a:pos x="659" y="4"/>
                </a:cxn>
                <a:cxn ang="0">
                  <a:pos x="296" y="52"/>
                </a:cxn>
                <a:cxn ang="0">
                  <a:pos x="89" y="319"/>
                </a:cxn>
                <a:cxn ang="0">
                  <a:pos x="26" y="511"/>
                </a:cxn>
                <a:cxn ang="0">
                  <a:pos x="17" y="733"/>
                </a:cxn>
                <a:cxn ang="0">
                  <a:pos x="5" y="919"/>
                </a:cxn>
                <a:cxn ang="0">
                  <a:pos x="17" y="1108"/>
                </a:cxn>
                <a:cxn ang="0">
                  <a:pos x="62" y="1300"/>
                </a:cxn>
                <a:cxn ang="0">
                  <a:pos x="116" y="1531"/>
                </a:cxn>
                <a:cxn ang="0">
                  <a:pos x="230" y="1696"/>
                </a:cxn>
                <a:cxn ang="0">
                  <a:pos x="473" y="1882"/>
                </a:cxn>
                <a:cxn ang="0">
                  <a:pos x="659" y="1909"/>
                </a:cxn>
              </a:cxnLst>
              <a:rect l="0" t="0" r="r" b="b"/>
              <a:pathLst>
                <a:path w="659" h="1917">
                  <a:moveTo>
                    <a:pt x="659" y="4"/>
                  </a:moveTo>
                  <a:cubicBezTo>
                    <a:pt x="598" y="12"/>
                    <a:pt x="391" y="0"/>
                    <a:pt x="296" y="52"/>
                  </a:cubicBezTo>
                  <a:cubicBezTo>
                    <a:pt x="201" y="100"/>
                    <a:pt x="134" y="242"/>
                    <a:pt x="89" y="319"/>
                  </a:cubicBezTo>
                  <a:cubicBezTo>
                    <a:pt x="44" y="396"/>
                    <a:pt x="35" y="442"/>
                    <a:pt x="26" y="511"/>
                  </a:cubicBezTo>
                  <a:cubicBezTo>
                    <a:pt x="17" y="580"/>
                    <a:pt x="22" y="665"/>
                    <a:pt x="17" y="733"/>
                  </a:cubicBezTo>
                  <a:cubicBezTo>
                    <a:pt x="12" y="801"/>
                    <a:pt x="10" y="870"/>
                    <a:pt x="5" y="919"/>
                  </a:cubicBezTo>
                  <a:cubicBezTo>
                    <a:pt x="0" y="968"/>
                    <a:pt x="6" y="1045"/>
                    <a:pt x="17" y="1108"/>
                  </a:cubicBezTo>
                  <a:cubicBezTo>
                    <a:pt x="28" y="1171"/>
                    <a:pt x="43" y="1213"/>
                    <a:pt x="62" y="1300"/>
                  </a:cubicBezTo>
                  <a:cubicBezTo>
                    <a:pt x="79" y="1374"/>
                    <a:pt x="88" y="1465"/>
                    <a:pt x="116" y="1531"/>
                  </a:cubicBezTo>
                  <a:cubicBezTo>
                    <a:pt x="144" y="1597"/>
                    <a:pt x="171" y="1638"/>
                    <a:pt x="230" y="1696"/>
                  </a:cubicBezTo>
                  <a:cubicBezTo>
                    <a:pt x="289" y="1754"/>
                    <a:pt x="397" y="1847"/>
                    <a:pt x="473" y="1882"/>
                  </a:cubicBezTo>
                  <a:cubicBezTo>
                    <a:pt x="549" y="1917"/>
                    <a:pt x="620" y="1904"/>
                    <a:pt x="659" y="1909"/>
                  </a:cubicBezTo>
                </a:path>
              </a:pathLst>
            </a:custGeom>
            <a:noFill/>
            <a:ln w="12700" cmpd="sng">
              <a:solidFill>
                <a:schemeClr val="tx1"/>
              </a:solidFill>
              <a:round/>
              <a:headEnd/>
              <a:tailEnd/>
            </a:ln>
            <a:effectLst/>
          </p:spPr>
          <p:txBody>
            <a:bodyPr/>
            <a:lstStyle/>
            <a:p>
              <a:endParaRPr lang="el-GR"/>
            </a:p>
          </p:txBody>
        </p:sp>
        <p:sp>
          <p:nvSpPr>
            <p:cNvPr id="10465" name="Freeform 225"/>
            <p:cNvSpPr>
              <a:spLocks/>
            </p:cNvSpPr>
            <p:nvPr/>
          </p:nvSpPr>
          <p:spPr bwMode="auto">
            <a:xfrm flipH="1">
              <a:off x="-475" y="1313"/>
              <a:ext cx="736" cy="1917"/>
            </a:xfrm>
            <a:custGeom>
              <a:avLst/>
              <a:gdLst/>
              <a:ahLst/>
              <a:cxnLst>
                <a:cxn ang="0">
                  <a:pos x="659" y="4"/>
                </a:cxn>
                <a:cxn ang="0">
                  <a:pos x="296" y="52"/>
                </a:cxn>
                <a:cxn ang="0">
                  <a:pos x="89" y="319"/>
                </a:cxn>
                <a:cxn ang="0">
                  <a:pos x="26" y="511"/>
                </a:cxn>
                <a:cxn ang="0">
                  <a:pos x="17" y="733"/>
                </a:cxn>
                <a:cxn ang="0">
                  <a:pos x="5" y="919"/>
                </a:cxn>
                <a:cxn ang="0">
                  <a:pos x="17" y="1108"/>
                </a:cxn>
                <a:cxn ang="0">
                  <a:pos x="62" y="1300"/>
                </a:cxn>
                <a:cxn ang="0">
                  <a:pos x="116" y="1531"/>
                </a:cxn>
                <a:cxn ang="0">
                  <a:pos x="230" y="1696"/>
                </a:cxn>
                <a:cxn ang="0">
                  <a:pos x="473" y="1882"/>
                </a:cxn>
                <a:cxn ang="0">
                  <a:pos x="659" y="1909"/>
                </a:cxn>
              </a:cxnLst>
              <a:rect l="0" t="0" r="r" b="b"/>
              <a:pathLst>
                <a:path w="659" h="1917">
                  <a:moveTo>
                    <a:pt x="659" y="4"/>
                  </a:moveTo>
                  <a:cubicBezTo>
                    <a:pt x="598" y="12"/>
                    <a:pt x="391" y="0"/>
                    <a:pt x="296" y="52"/>
                  </a:cubicBezTo>
                  <a:cubicBezTo>
                    <a:pt x="201" y="100"/>
                    <a:pt x="134" y="242"/>
                    <a:pt x="89" y="319"/>
                  </a:cubicBezTo>
                  <a:cubicBezTo>
                    <a:pt x="44" y="396"/>
                    <a:pt x="35" y="442"/>
                    <a:pt x="26" y="511"/>
                  </a:cubicBezTo>
                  <a:cubicBezTo>
                    <a:pt x="17" y="580"/>
                    <a:pt x="22" y="665"/>
                    <a:pt x="17" y="733"/>
                  </a:cubicBezTo>
                  <a:cubicBezTo>
                    <a:pt x="12" y="801"/>
                    <a:pt x="10" y="870"/>
                    <a:pt x="5" y="919"/>
                  </a:cubicBezTo>
                  <a:cubicBezTo>
                    <a:pt x="0" y="968"/>
                    <a:pt x="6" y="1045"/>
                    <a:pt x="17" y="1108"/>
                  </a:cubicBezTo>
                  <a:cubicBezTo>
                    <a:pt x="28" y="1171"/>
                    <a:pt x="43" y="1213"/>
                    <a:pt x="62" y="1300"/>
                  </a:cubicBezTo>
                  <a:cubicBezTo>
                    <a:pt x="79" y="1374"/>
                    <a:pt x="88" y="1465"/>
                    <a:pt x="116" y="1531"/>
                  </a:cubicBezTo>
                  <a:cubicBezTo>
                    <a:pt x="144" y="1597"/>
                    <a:pt x="171" y="1638"/>
                    <a:pt x="230" y="1696"/>
                  </a:cubicBezTo>
                  <a:cubicBezTo>
                    <a:pt x="289" y="1754"/>
                    <a:pt x="397" y="1847"/>
                    <a:pt x="473" y="1882"/>
                  </a:cubicBezTo>
                  <a:cubicBezTo>
                    <a:pt x="549" y="1917"/>
                    <a:pt x="620" y="1904"/>
                    <a:pt x="659" y="1909"/>
                  </a:cubicBezTo>
                </a:path>
              </a:pathLst>
            </a:custGeom>
            <a:noFill/>
            <a:ln w="12700" cmpd="sng">
              <a:solidFill>
                <a:schemeClr val="tx1"/>
              </a:solidFill>
              <a:round/>
              <a:headEnd/>
              <a:tailEnd/>
            </a:ln>
            <a:effectLst/>
          </p:spPr>
          <p:txBody>
            <a:bodyPr/>
            <a:lstStyle/>
            <a:p>
              <a:endParaRPr lang="el-GR"/>
            </a:p>
          </p:txBody>
        </p:sp>
        <p:grpSp>
          <p:nvGrpSpPr>
            <p:cNvPr id="10466" name="Group 226"/>
            <p:cNvGrpSpPr>
              <a:grpSpLocks/>
            </p:cNvGrpSpPr>
            <p:nvPr/>
          </p:nvGrpSpPr>
          <p:grpSpPr bwMode="auto">
            <a:xfrm>
              <a:off x="-1316" y="2057"/>
              <a:ext cx="224" cy="586"/>
              <a:chOff x="3240" y="2226"/>
              <a:chExt cx="224" cy="586"/>
            </a:xfrm>
          </p:grpSpPr>
          <p:sp>
            <p:nvSpPr>
              <p:cNvPr id="10467" name="Freeform 227"/>
              <p:cNvSpPr>
                <a:spLocks/>
              </p:cNvSpPr>
              <p:nvPr/>
            </p:nvSpPr>
            <p:spPr bwMode="auto">
              <a:xfrm>
                <a:off x="3240" y="2226"/>
                <a:ext cx="224" cy="586"/>
              </a:xfrm>
              <a:custGeom>
                <a:avLst/>
                <a:gdLst/>
                <a:ahLst/>
                <a:cxnLst>
                  <a:cxn ang="0">
                    <a:pos x="172" y="122"/>
                  </a:cxn>
                  <a:cxn ang="0">
                    <a:pos x="72" y="2"/>
                  </a:cxn>
                  <a:cxn ang="0">
                    <a:pos x="12" y="46"/>
                  </a:cxn>
                  <a:cxn ang="0">
                    <a:pos x="6" y="162"/>
                  </a:cxn>
                  <a:cxn ang="0">
                    <a:pos x="22" y="272"/>
                  </a:cxn>
                  <a:cxn ang="0">
                    <a:pos x="42" y="396"/>
                  </a:cxn>
                  <a:cxn ang="0">
                    <a:pos x="100" y="514"/>
                  </a:cxn>
                  <a:cxn ang="0">
                    <a:pos x="172" y="584"/>
                  </a:cxn>
                  <a:cxn ang="0">
                    <a:pos x="224" y="558"/>
                  </a:cxn>
                </a:cxnLst>
                <a:rect l="0" t="0" r="r" b="b"/>
                <a:pathLst>
                  <a:path w="224" h="586">
                    <a:moveTo>
                      <a:pt x="172" y="122"/>
                    </a:moveTo>
                    <a:cubicBezTo>
                      <a:pt x="132" y="48"/>
                      <a:pt x="100" y="15"/>
                      <a:pt x="72" y="2"/>
                    </a:cubicBezTo>
                    <a:cubicBezTo>
                      <a:pt x="28" y="0"/>
                      <a:pt x="20" y="26"/>
                      <a:pt x="12" y="46"/>
                    </a:cubicBezTo>
                    <a:cubicBezTo>
                      <a:pt x="4" y="66"/>
                      <a:pt x="0" y="130"/>
                      <a:pt x="6" y="162"/>
                    </a:cubicBezTo>
                    <a:cubicBezTo>
                      <a:pt x="12" y="194"/>
                      <a:pt x="20" y="242"/>
                      <a:pt x="22" y="272"/>
                    </a:cubicBezTo>
                    <a:cubicBezTo>
                      <a:pt x="24" y="302"/>
                      <a:pt x="29" y="356"/>
                      <a:pt x="42" y="396"/>
                    </a:cubicBezTo>
                    <a:cubicBezTo>
                      <a:pt x="55" y="436"/>
                      <a:pt x="78" y="483"/>
                      <a:pt x="100" y="514"/>
                    </a:cubicBezTo>
                    <a:cubicBezTo>
                      <a:pt x="123" y="546"/>
                      <a:pt x="140" y="586"/>
                      <a:pt x="172" y="584"/>
                    </a:cubicBezTo>
                    <a:cubicBezTo>
                      <a:pt x="204" y="582"/>
                      <a:pt x="215" y="565"/>
                      <a:pt x="224" y="558"/>
                    </a:cubicBezTo>
                  </a:path>
                </a:pathLst>
              </a:custGeom>
              <a:noFill/>
              <a:ln w="12700" cmpd="sng">
                <a:solidFill>
                  <a:schemeClr val="tx1"/>
                </a:solidFill>
                <a:round/>
                <a:headEnd/>
                <a:tailEnd/>
              </a:ln>
              <a:effectLst/>
            </p:spPr>
            <p:txBody>
              <a:bodyPr/>
              <a:lstStyle/>
              <a:p>
                <a:endParaRPr lang="el-GR"/>
              </a:p>
            </p:txBody>
          </p:sp>
          <p:sp>
            <p:nvSpPr>
              <p:cNvPr id="10468" name="Freeform 228"/>
              <p:cNvSpPr>
                <a:spLocks/>
              </p:cNvSpPr>
              <p:nvPr/>
            </p:nvSpPr>
            <p:spPr bwMode="auto">
              <a:xfrm>
                <a:off x="3264" y="2300"/>
                <a:ext cx="126" cy="104"/>
              </a:xfrm>
              <a:custGeom>
                <a:avLst/>
                <a:gdLst/>
                <a:ahLst/>
                <a:cxnLst>
                  <a:cxn ang="0">
                    <a:pos x="126" y="100"/>
                  </a:cxn>
                  <a:cxn ang="0">
                    <a:pos x="36" y="8"/>
                  </a:cxn>
                  <a:cxn ang="0">
                    <a:pos x="18" y="104"/>
                  </a:cxn>
                </a:cxnLst>
                <a:rect l="0" t="0" r="r" b="b"/>
                <a:pathLst>
                  <a:path w="126" h="104">
                    <a:moveTo>
                      <a:pt x="126" y="100"/>
                    </a:moveTo>
                    <a:cubicBezTo>
                      <a:pt x="92" y="46"/>
                      <a:pt x="54" y="7"/>
                      <a:pt x="36" y="8"/>
                    </a:cubicBezTo>
                    <a:cubicBezTo>
                      <a:pt x="0" y="0"/>
                      <a:pt x="22" y="84"/>
                      <a:pt x="18" y="104"/>
                    </a:cubicBezTo>
                  </a:path>
                </a:pathLst>
              </a:custGeom>
              <a:noFill/>
              <a:ln w="12700" cmpd="sng">
                <a:solidFill>
                  <a:schemeClr val="tx1"/>
                </a:solidFill>
                <a:round/>
                <a:headEnd/>
                <a:tailEnd/>
              </a:ln>
              <a:effectLst/>
            </p:spPr>
            <p:txBody>
              <a:bodyPr/>
              <a:lstStyle/>
              <a:p>
                <a:endParaRPr lang="el-GR"/>
              </a:p>
            </p:txBody>
          </p:sp>
          <p:sp>
            <p:nvSpPr>
              <p:cNvPr id="10469" name="Freeform 229"/>
              <p:cNvSpPr>
                <a:spLocks/>
              </p:cNvSpPr>
              <p:nvPr/>
            </p:nvSpPr>
            <p:spPr bwMode="auto">
              <a:xfrm>
                <a:off x="3277" y="2326"/>
                <a:ext cx="135" cy="334"/>
              </a:xfrm>
              <a:custGeom>
                <a:avLst/>
                <a:gdLst/>
                <a:ahLst/>
                <a:cxnLst>
                  <a:cxn ang="0">
                    <a:pos x="43" y="0"/>
                  </a:cxn>
                  <a:cxn ang="0">
                    <a:pos x="29" y="68"/>
                  </a:cxn>
                  <a:cxn ang="0">
                    <a:pos x="3" y="160"/>
                  </a:cxn>
                  <a:cxn ang="0">
                    <a:pos x="59" y="282"/>
                  </a:cxn>
                  <a:cxn ang="0">
                    <a:pos x="135" y="334"/>
                  </a:cxn>
                </a:cxnLst>
                <a:rect l="0" t="0" r="r" b="b"/>
                <a:pathLst>
                  <a:path w="135" h="334">
                    <a:moveTo>
                      <a:pt x="43" y="0"/>
                    </a:moveTo>
                    <a:cubicBezTo>
                      <a:pt x="43" y="0"/>
                      <a:pt x="36" y="41"/>
                      <a:pt x="29" y="68"/>
                    </a:cubicBezTo>
                    <a:cubicBezTo>
                      <a:pt x="21" y="95"/>
                      <a:pt x="0" y="123"/>
                      <a:pt x="3" y="160"/>
                    </a:cubicBezTo>
                    <a:cubicBezTo>
                      <a:pt x="6" y="197"/>
                      <a:pt x="41" y="252"/>
                      <a:pt x="59" y="282"/>
                    </a:cubicBezTo>
                    <a:cubicBezTo>
                      <a:pt x="77" y="312"/>
                      <a:pt x="119" y="323"/>
                      <a:pt x="135" y="334"/>
                    </a:cubicBezTo>
                  </a:path>
                </a:pathLst>
              </a:custGeom>
              <a:noFill/>
              <a:ln w="12700" cmpd="sng">
                <a:solidFill>
                  <a:schemeClr val="tx1"/>
                </a:solidFill>
                <a:round/>
                <a:headEnd/>
                <a:tailEnd/>
              </a:ln>
              <a:effectLst/>
            </p:spPr>
            <p:txBody>
              <a:bodyPr/>
              <a:lstStyle/>
              <a:p>
                <a:endParaRPr lang="el-GR"/>
              </a:p>
            </p:txBody>
          </p:sp>
          <p:sp>
            <p:nvSpPr>
              <p:cNvPr id="10470" name="Freeform 230"/>
              <p:cNvSpPr>
                <a:spLocks/>
              </p:cNvSpPr>
              <p:nvPr/>
            </p:nvSpPr>
            <p:spPr bwMode="auto">
              <a:xfrm>
                <a:off x="3308" y="2506"/>
                <a:ext cx="112" cy="84"/>
              </a:xfrm>
              <a:custGeom>
                <a:avLst/>
                <a:gdLst/>
                <a:ahLst/>
                <a:cxnLst>
                  <a:cxn ang="0">
                    <a:pos x="112" y="84"/>
                  </a:cxn>
                  <a:cxn ang="0">
                    <a:pos x="0" y="6"/>
                  </a:cxn>
                </a:cxnLst>
                <a:rect l="0" t="0" r="r" b="b"/>
                <a:pathLst>
                  <a:path w="112" h="84">
                    <a:moveTo>
                      <a:pt x="112" y="84"/>
                    </a:moveTo>
                    <a:cubicBezTo>
                      <a:pt x="76" y="38"/>
                      <a:pt x="34" y="0"/>
                      <a:pt x="0" y="6"/>
                    </a:cubicBezTo>
                  </a:path>
                </a:pathLst>
              </a:custGeom>
              <a:noFill/>
              <a:ln w="12700" cmpd="sng">
                <a:solidFill>
                  <a:schemeClr val="tx1"/>
                </a:solidFill>
                <a:round/>
                <a:headEnd/>
                <a:tailEnd/>
              </a:ln>
              <a:effectLst/>
            </p:spPr>
            <p:txBody>
              <a:bodyPr/>
              <a:lstStyle/>
              <a:p>
                <a:endParaRPr lang="el-GR"/>
              </a:p>
            </p:txBody>
          </p:sp>
        </p:grpSp>
        <p:grpSp>
          <p:nvGrpSpPr>
            <p:cNvPr id="10471" name="Group 231"/>
            <p:cNvGrpSpPr>
              <a:grpSpLocks/>
            </p:cNvGrpSpPr>
            <p:nvPr/>
          </p:nvGrpSpPr>
          <p:grpSpPr bwMode="auto">
            <a:xfrm flipH="1">
              <a:off x="199" y="2068"/>
              <a:ext cx="224" cy="586"/>
              <a:chOff x="3240" y="2226"/>
              <a:chExt cx="224" cy="586"/>
            </a:xfrm>
          </p:grpSpPr>
          <p:sp>
            <p:nvSpPr>
              <p:cNvPr id="10472" name="Freeform 232"/>
              <p:cNvSpPr>
                <a:spLocks/>
              </p:cNvSpPr>
              <p:nvPr/>
            </p:nvSpPr>
            <p:spPr bwMode="auto">
              <a:xfrm>
                <a:off x="3240" y="2226"/>
                <a:ext cx="224" cy="586"/>
              </a:xfrm>
              <a:custGeom>
                <a:avLst/>
                <a:gdLst/>
                <a:ahLst/>
                <a:cxnLst>
                  <a:cxn ang="0">
                    <a:pos x="172" y="122"/>
                  </a:cxn>
                  <a:cxn ang="0">
                    <a:pos x="72" y="2"/>
                  </a:cxn>
                  <a:cxn ang="0">
                    <a:pos x="12" y="46"/>
                  </a:cxn>
                  <a:cxn ang="0">
                    <a:pos x="6" y="162"/>
                  </a:cxn>
                  <a:cxn ang="0">
                    <a:pos x="22" y="272"/>
                  </a:cxn>
                  <a:cxn ang="0">
                    <a:pos x="42" y="396"/>
                  </a:cxn>
                  <a:cxn ang="0">
                    <a:pos x="100" y="514"/>
                  </a:cxn>
                  <a:cxn ang="0">
                    <a:pos x="172" y="584"/>
                  </a:cxn>
                  <a:cxn ang="0">
                    <a:pos x="224" y="558"/>
                  </a:cxn>
                </a:cxnLst>
                <a:rect l="0" t="0" r="r" b="b"/>
                <a:pathLst>
                  <a:path w="224" h="586">
                    <a:moveTo>
                      <a:pt x="172" y="122"/>
                    </a:moveTo>
                    <a:cubicBezTo>
                      <a:pt x="132" y="48"/>
                      <a:pt x="100" y="15"/>
                      <a:pt x="72" y="2"/>
                    </a:cubicBezTo>
                    <a:cubicBezTo>
                      <a:pt x="28" y="0"/>
                      <a:pt x="20" y="26"/>
                      <a:pt x="12" y="46"/>
                    </a:cubicBezTo>
                    <a:cubicBezTo>
                      <a:pt x="4" y="66"/>
                      <a:pt x="0" y="130"/>
                      <a:pt x="6" y="162"/>
                    </a:cubicBezTo>
                    <a:cubicBezTo>
                      <a:pt x="12" y="194"/>
                      <a:pt x="20" y="242"/>
                      <a:pt x="22" y="272"/>
                    </a:cubicBezTo>
                    <a:cubicBezTo>
                      <a:pt x="24" y="302"/>
                      <a:pt x="29" y="356"/>
                      <a:pt x="42" y="396"/>
                    </a:cubicBezTo>
                    <a:cubicBezTo>
                      <a:pt x="55" y="436"/>
                      <a:pt x="78" y="483"/>
                      <a:pt x="100" y="514"/>
                    </a:cubicBezTo>
                    <a:cubicBezTo>
                      <a:pt x="123" y="546"/>
                      <a:pt x="140" y="586"/>
                      <a:pt x="172" y="584"/>
                    </a:cubicBezTo>
                    <a:cubicBezTo>
                      <a:pt x="204" y="582"/>
                      <a:pt x="215" y="565"/>
                      <a:pt x="224" y="558"/>
                    </a:cubicBezTo>
                  </a:path>
                </a:pathLst>
              </a:custGeom>
              <a:noFill/>
              <a:ln w="12700" cmpd="sng">
                <a:solidFill>
                  <a:schemeClr val="tx1"/>
                </a:solidFill>
                <a:round/>
                <a:headEnd/>
                <a:tailEnd/>
              </a:ln>
              <a:effectLst/>
            </p:spPr>
            <p:txBody>
              <a:bodyPr/>
              <a:lstStyle/>
              <a:p>
                <a:endParaRPr lang="el-GR"/>
              </a:p>
            </p:txBody>
          </p:sp>
          <p:sp>
            <p:nvSpPr>
              <p:cNvPr id="10473" name="Freeform 233"/>
              <p:cNvSpPr>
                <a:spLocks/>
              </p:cNvSpPr>
              <p:nvPr/>
            </p:nvSpPr>
            <p:spPr bwMode="auto">
              <a:xfrm>
                <a:off x="3264" y="2300"/>
                <a:ext cx="126" cy="104"/>
              </a:xfrm>
              <a:custGeom>
                <a:avLst/>
                <a:gdLst/>
                <a:ahLst/>
                <a:cxnLst>
                  <a:cxn ang="0">
                    <a:pos x="126" y="100"/>
                  </a:cxn>
                  <a:cxn ang="0">
                    <a:pos x="36" y="8"/>
                  </a:cxn>
                  <a:cxn ang="0">
                    <a:pos x="18" y="104"/>
                  </a:cxn>
                </a:cxnLst>
                <a:rect l="0" t="0" r="r" b="b"/>
                <a:pathLst>
                  <a:path w="126" h="104">
                    <a:moveTo>
                      <a:pt x="126" y="100"/>
                    </a:moveTo>
                    <a:cubicBezTo>
                      <a:pt x="92" y="46"/>
                      <a:pt x="54" y="7"/>
                      <a:pt x="36" y="8"/>
                    </a:cubicBezTo>
                    <a:cubicBezTo>
                      <a:pt x="0" y="0"/>
                      <a:pt x="22" y="84"/>
                      <a:pt x="18" y="104"/>
                    </a:cubicBezTo>
                  </a:path>
                </a:pathLst>
              </a:custGeom>
              <a:noFill/>
              <a:ln w="12700" cmpd="sng">
                <a:solidFill>
                  <a:schemeClr val="tx1"/>
                </a:solidFill>
                <a:round/>
                <a:headEnd/>
                <a:tailEnd/>
              </a:ln>
              <a:effectLst/>
            </p:spPr>
            <p:txBody>
              <a:bodyPr/>
              <a:lstStyle/>
              <a:p>
                <a:endParaRPr lang="el-GR"/>
              </a:p>
            </p:txBody>
          </p:sp>
          <p:sp>
            <p:nvSpPr>
              <p:cNvPr id="10474" name="Freeform 234"/>
              <p:cNvSpPr>
                <a:spLocks/>
              </p:cNvSpPr>
              <p:nvPr/>
            </p:nvSpPr>
            <p:spPr bwMode="auto">
              <a:xfrm>
                <a:off x="3277" y="2326"/>
                <a:ext cx="135" cy="334"/>
              </a:xfrm>
              <a:custGeom>
                <a:avLst/>
                <a:gdLst/>
                <a:ahLst/>
                <a:cxnLst>
                  <a:cxn ang="0">
                    <a:pos x="43" y="0"/>
                  </a:cxn>
                  <a:cxn ang="0">
                    <a:pos x="29" y="68"/>
                  </a:cxn>
                  <a:cxn ang="0">
                    <a:pos x="3" y="160"/>
                  </a:cxn>
                  <a:cxn ang="0">
                    <a:pos x="59" y="282"/>
                  </a:cxn>
                  <a:cxn ang="0">
                    <a:pos x="135" y="334"/>
                  </a:cxn>
                </a:cxnLst>
                <a:rect l="0" t="0" r="r" b="b"/>
                <a:pathLst>
                  <a:path w="135" h="334">
                    <a:moveTo>
                      <a:pt x="43" y="0"/>
                    </a:moveTo>
                    <a:cubicBezTo>
                      <a:pt x="43" y="0"/>
                      <a:pt x="36" y="41"/>
                      <a:pt x="29" y="68"/>
                    </a:cubicBezTo>
                    <a:cubicBezTo>
                      <a:pt x="21" y="95"/>
                      <a:pt x="0" y="123"/>
                      <a:pt x="3" y="160"/>
                    </a:cubicBezTo>
                    <a:cubicBezTo>
                      <a:pt x="6" y="197"/>
                      <a:pt x="41" y="252"/>
                      <a:pt x="59" y="282"/>
                    </a:cubicBezTo>
                    <a:cubicBezTo>
                      <a:pt x="77" y="312"/>
                      <a:pt x="119" y="323"/>
                      <a:pt x="135" y="334"/>
                    </a:cubicBezTo>
                  </a:path>
                </a:pathLst>
              </a:custGeom>
              <a:noFill/>
              <a:ln w="12700" cmpd="sng">
                <a:solidFill>
                  <a:schemeClr val="tx1"/>
                </a:solidFill>
                <a:round/>
                <a:headEnd/>
                <a:tailEnd/>
              </a:ln>
              <a:effectLst/>
            </p:spPr>
            <p:txBody>
              <a:bodyPr/>
              <a:lstStyle/>
              <a:p>
                <a:endParaRPr lang="el-GR"/>
              </a:p>
            </p:txBody>
          </p:sp>
          <p:sp>
            <p:nvSpPr>
              <p:cNvPr id="10475" name="Freeform 235"/>
              <p:cNvSpPr>
                <a:spLocks/>
              </p:cNvSpPr>
              <p:nvPr/>
            </p:nvSpPr>
            <p:spPr bwMode="auto">
              <a:xfrm>
                <a:off x="3308" y="2506"/>
                <a:ext cx="112" cy="84"/>
              </a:xfrm>
              <a:custGeom>
                <a:avLst/>
                <a:gdLst/>
                <a:ahLst/>
                <a:cxnLst>
                  <a:cxn ang="0">
                    <a:pos x="112" y="84"/>
                  </a:cxn>
                  <a:cxn ang="0">
                    <a:pos x="0" y="6"/>
                  </a:cxn>
                </a:cxnLst>
                <a:rect l="0" t="0" r="r" b="b"/>
                <a:pathLst>
                  <a:path w="112" h="84">
                    <a:moveTo>
                      <a:pt x="112" y="84"/>
                    </a:moveTo>
                    <a:cubicBezTo>
                      <a:pt x="76" y="38"/>
                      <a:pt x="34" y="0"/>
                      <a:pt x="0" y="6"/>
                    </a:cubicBezTo>
                  </a:path>
                </a:pathLst>
              </a:custGeom>
              <a:noFill/>
              <a:ln w="12700" cmpd="sng">
                <a:solidFill>
                  <a:schemeClr val="tx1"/>
                </a:solidFill>
                <a:round/>
                <a:headEnd/>
                <a:tailEnd/>
              </a:ln>
              <a:effectLst/>
            </p:spPr>
            <p:txBody>
              <a:bodyPr/>
              <a:lstStyle/>
              <a:p>
                <a:endParaRPr lang="el-GR"/>
              </a:p>
            </p:txBody>
          </p:sp>
        </p:grpSp>
        <p:sp>
          <p:nvSpPr>
            <p:cNvPr id="10476" name="Freeform 236"/>
            <p:cNvSpPr>
              <a:spLocks/>
            </p:cNvSpPr>
            <p:nvPr/>
          </p:nvSpPr>
          <p:spPr bwMode="auto">
            <a:xfrm>
              <a:off x="-1047" y="2963"/>
              <a:ext cx="111" cy="510"/>
            </a:xfrm>
            <a:custGeom>
              <a:avLst/>
              <a:gdLst/>
              <a:ahLst/>
              <a:cxnLst>
                <a:cxn ang="0">
                  <a:pos x="85" y="0"/>
                </a:cxn>
                <a:cxn ang="0">
                  <a:pos x="0" y="510"/>
                </a:cxn>
              </a:cxnLst>
              <a:rect l="0" t="0" r="r" b="b"/>
              <a:pathLst>
                <a:path w="111" h="510">
                  <a:moveTo>
                    <a:pt x="85" y="0"/>
                  </a:moveTo>
                  <a:cubicBezTo>
                    <a:pt x="95" y="110"/>
                    <a:pt x="111" y="405"/>
                    <a:pt x="0" y="510"/>
                  </a:cubicBezTo>
                </a:path>
              </a:pathLst>
            </a:custGeom>
            <a:noFill/>
            <a:ln w="12700" cmpd="sng">
              <a:solidFill>
                <a:schemeClr val="tx1"/>
              </a:solidFill>
              <a:round/>
              <a:headEnd/>
              <a:tailEnd/>
            </a:ln>
            <a:effectLst/>
          </p:spPr>
          <p:txBody>
            <a:bodyPr/>
            <a:lstStyle/>
            <a:p>
              <a:endParaRPr lang="el-GR"/>
            </a:p>
          </p:txBody>
        </p:sp>
        <p:sp>
          <p:nvSpPr>
            <p:cNvPr id="10477" name="Freeform 237"/>
            <p:cNvSpPr>
              <a:spLocks/>
            </p:cNvSpPr>
            <p:nvPr/>
          </p:nvSpPr>
          <p:spPr bwMode="auto">
            <a:xfrm>
              <a:off x="20" y="2967"/>
              <a:ext cx="52" cy="504"/>
            </a:xfrm>
            <a:custGeom>
              <a:avLst/>
              <a:gdLst/>
              <a:ahLst/>
              <a:cxnLst>
                <a:cxn ang="0">
                  <a:pos x="27" y="0"/>
                </a:cxn>
                <a:cxn ang="0">
                  <a:pos x="52" y="464"/>
                </a:cxn>
              </a:cxnLst>
              <a:rect l="0" t="0" r="r" b="b"/>
              <a:pathLst>
                <a:path w="52" h="464">
                  <a:moveTo>
                    <a:pt x="27" y="0"/>
                  </a:moveTo>
                  <a:cubicBezTo>
                    <a:pt x="6" y="196"/>
                    <a:pt x="0" y="373"/>
                    <a:pt x="52" y="464"/>
                  </a:cubicBezTo>
                </a:path>
              </a:pathLst>
            </a:custGeom>
            <a:noFill/>
            <a:ln w="12700" cmpd="sng">
              <a:solidFill>
                <a:schemeClr val="tx1"/>
              </a:solidFill>
              <a:round/>
              <a:headEnd/>
              <a:tailEnd/>
            </a:ln>
            <a:effectLst/>
          </p:spPr>
          <p:txBody>
            <a:bodyPr/>
            <a:lstStyle/>
            <a:p>
              <a:endParaRPr lang="el-GR"/>
            </a:p>
          </p:txBody>
        </p:sp>
        <p:sp>
          <p:nvSpPr>
            <p:cNvPr id="10478" name="AutoShape 238"/>
            <p:cNvSpPr>
              <a:spLocks noChangeArrowheads="1"/>
            </p:cNvSpPr>
            <p:nvPr/>
          </p:nvSpPr>
          <p:spPr bwMode="auto">
            <a:xfrm flipH="1">
              <a:off x="-826" y="2049"/>
              <a:ext cx="108" cy="108"/>
            </a:xfrm>
            <a:custGeom>
              <a:avLst/>
              <a:gdLst>
                <a:gd name="G0" fmla="+- 7200 0 0"/>
                <a:gd name="G1" fmla="+- 21600 0 7200"/>
                <a:gd name="G2" fmla="+- 21600 0 72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7200" y="10800"/>
                  </a:moveTo>
                  <a:cubicBezTo>
                    <a:pt x="7200" y="12788"/>
                    <a:pt x="8812" y="14400"/>
                    <a:pt x="10800" y="14400"/>
                  </a:cubicBezTo>
                  <a:cubicBezTo>
                    <a:pt x="12788" y="14400"/>
                    <a:pt x="14400" y="12788"/>
                    <a:pt x="14400" y="10800"/>
                  </a:cubicBezTo>
                  <a:cubicBezTo>
                    <a:pt x="14400" y="8812"/>
                    <a:pt x="12788" y="7200"/>
                    <a:pt x="10800" y="7200"/>
                  </a:cubicBezTo>
                  <a:cubicBezTo>
                    <a:pt x="8812" y="7200"/>
                    <a:pt x="7200" y="8812"/>
                    <a:pt x="7200" y="10800"/>
                  </a:cubicBezTo>
                  <a:close/>
                </a:path>
              </a:pathLst>
            </a:custGeom>
            <a:solidFill>
              <a:schemeClr val="tx1"/>
            </a:solidFill>
            <a:ln w="12700">
              <a:solidFill>
                <a:schemeClr val="tx1"/>
              </a:solidFill>
              <a:round/>
              <a:headEnd/>
              <a:tailEnd/>
            </a:ln>
            <a:effectLst/>
          </p:spPr>
          <p:txBody>
            <a:bodyPr wrap="none" anchor="ctr"/>
            <a:lstStyle/>
            <a:p>
              <a:endParaRPr lang="el-GR"/>
            </a:p>
          </p:txBody>
        </p:sp>
        <p:sp>
          <p:nvSpPr>
            <p:cNvPr id="10479" name="Freeform 239"/>
            <p:cNvSpPr>
              <a:spLocks/>
            </p:cNvSpPr>
            <p:nvPr/>
          </p:nvSpPr>
          <p:spPr bwMode="auto">
            <a:xfrm>
              <a:off x="-1293" y="980"/>
              <a:ext cx="1695" cy="1103"/>
            </a:xfrm>
            <a:custGeom>
              <a:avLst/>
              <a:gdLst/>
              <a:ahLst/>
              <a:cxnLst>
                <a:cxn ang="0">
                  <a:pos x="69" y="1090"/>
                </a:cxn>
                <a:cxn ang="0">
                  <a:pos x="36" y="658"/>
                </a:cxn>
                <a:cxn ang="0">
                  <a:pos x="288" y="172"/>
                </a:cxn>
                <a:cxn ang="0">
                  <a:pos x="824" y="5"/>
                </a:cxn>
                <a:cxn ang="0">
                  <a:pos x="1387" y="139"/>
                </a:cxn>
                <a:cxn ang="0">
                  <a:pos x="1686" y="645"/>
                </a:cxn>
                <a:cxn ang="0">
                  <a:pos x="1616" y="1103"/>
                </a:cxn>
              </a:cxnLst>
              <a:rect l="0" t="0" r="r" b="b"/>
              <a:pathLst>
                <a:path w="1695" h="1103">
                  <a:moveTo>
                    <a:pt x="69" y="1090"/>
                  </a:moveTo>
                  <a:cubicBezTo>
                    <a:pt x="69" y="1090"/>
                    <a:pt x="0" y="811"/>
                    <a:pt x="36" y="658"/>
                  </a:cubicBezTo>
                  <a:cubicBezTo>
                    <a:pt x="50" y="501"/>
                    <a:pt x="157" y="281"/>
                    <a:pt x="288" y="172"/>
                  </a:cubicBezTo>
                  <a:cubicBezTo>
                    <a:pt x="419" y="63"/>
                    <a:pt x="641" y="10"/>
                    <a:pt x="824" y="5"/>
                  </a:cubicBezTo>
                  <a:cubicBezTo>
                    <a:pt x="1007" y="0"/>
                    <a:pt x="1243" y="32"/>
                    <a:pt x="1387" y="139"/>
                  </a:cubicBezTo>
                  <a:cubicBezTo>
                    <a:pt x="1531" y="246"/>
                    <a:pt x="1677" y="481"/>
                    <a:pt x="1686" y="645"/>
                  </a:cubicBezTo>
                  <a:cubicBezTo>
                    <a:pt x="1695" y="809"/>
                    <a:pt x="1630" y="1008"/>
                    <a:pt x="1616" y="1103"/>
                  </a:cubicBezTo>
                </a:path>
              </a:pathLst>
            </a:custGeom>
            <a:noFill/>
            <a:ln w="12700" cmpd="sng">
              <a:solidFill>
                <a:schemeClr val="tx1"/>
              </a:solidFill>
              <a:round/>
              <a:headEnd/>
              <a:tailEnd/>
            </a:ln>
            <a:effectLst/>
          </p:spPr>
          <p:txBody>
            <a:bodyPr/>
            <a:lstStyle/>
            <a:p>
              <a:endParaRPr lang="el-GR"/>
            </a:p>
          </p:txBody>
        </p:sp>
        <p:sp>
          <p:nvSpPr>
            <p:cNvPr id="10480" name="Freeform 240"/>
            <p:cNvSpPr>
              <a:spLocks/>
            </p:cNvSpPr>
            <p:nvPr/>
          </p:nvSpPr>
          <p:spPr bwMode="auto">
            <a:xfrm>
              <a:off x="-632" y="3003"/>
              <a:ext cx="310" cy="46"/>
            </a:xfrm>
            <a:custGeom>
              <a:avLst/>
              <a:gdLst/>
              <a:ahLst/>
              <a:cxnLst>
                <a:cxn ang="0">
                  <a:pos x="0" y="39"/>
                </a:cxn>
                <a:cxn ang="0">
                  <a:pos x="160" y="0"/>
                </a:cxn>
                <a:cxn ang="0">
                  <a:pos x="310" y="46"/>
                </a:cxn>
              </a:cxnLst>
              <a:rect l="0" t="0" r="r" b="b"/>
              <a:pathLst>
                <a:path w="310" h="46">
                  <a:moveTo>
                    <a:pt x="0" y="39"/>
                  </a:moveTo>
                  <a:cubicBezTo>
                    <a:pt x="27" y="33"/>
                    <a:pt x="82" y="0"/>
                    <a:pt x="160" y="0"/>
                  </a:cubicBezTo>
                  <a:cubicBezTo>
                    <a:pt x="238" y="0"/>
                    <a:pt x="279" y="37"/>
                    <a:pt x="310" y="46"/>
                  </a:cubicBezTo>
                </a:path>
              </a:pathLst>
            </a:custGeom>
            <a:noFill/>
            <a:ln w="12700" cmpd="sng">
              <a:solidFill>
                <a:schemeClr val="tx1"/>
              </a:solidFill>
              <a:round/>
              <a:headEnd/>
              <a:tailEnd/>
            </a:ln>
            <a:effectLst/>
          </p:spPr>
          <p:txBody>
            <a:bodyPr/>
            <a:lstStyle/>
            <a:p>
              <a:endParaRPr lang="el-GR"/>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46" name="Rectangle 58"/>
          <p:cNvSpPr>
            <a:spLocks noGrp="1" noChangeArrowheads="1"/>
          </p:cNvSpPr>
          <p:nvPr>
            <p:ph type="title"/>
          </p:nvPr>
        </p:nvSpPr>
        <p:spPr/>
        <p:txBody>
          <a:bodyPr/>
          <a:lstStyle/>
          <a:p>
            <a:r>
              <a:rPr lang="el-GR"/>
              <a:t>Νεοκλασικοί κανόνες</a:t>
            </a:r>
          </a:p>
        </p:txBody>
      </p:sp>
      <p:sp>
        <p:nvSpPr>
          <p:cNvPr id="37947" name="Oval 59"/>
          <p:cNvSpPr>
            <a:spLocks noChangeArrowheads="1"/>
          </p:cNvSpPr>
          <p:nvPr/>
        </p:nvSpPr>
        <p:spPr bwMode="auto">
          <a:xfrm>
            <a:off x="2479675" y="1681163"/>
            <a:ext cx="69850" cy="69850"/>
          </a:xfrm>
          <a:prstGeom prst="ellipse">
            <a:avLst/>
          </a:prstGeom>
          <a:solidFill>
            <a:schemeClr val="accent1"/>
          </a:solidFill>
          <a:ln w="9525">
            <a:solidFill>
              <a:schemeClr val="tx1"/>
            </a:solidFill>
            <a:round/>
            <a:headEnd/>
            <a:tailEnd/>
          </a:ln>
          <a:effectLst/>
        </p:spPr>
        <p:txBody>
          <a:bodyPr wrap="none" anchor="ctr"/>
          <a:lstStyle/>
          <a:p>
            <a:endParaRPr lang="el-GR"/>
          </a:p>
        </p:txBody>
      </p:sp>
      <p:sp>
        <p:nvSpPr>
          <p:cNvPr id="37948" name="Text Box 60"/>
          <p:cNvSpPr txBox="1">
            <a:spLocks noChangeArrowheads="1"/>
          </p:cNvSpPr>
          <p:nvPr/>
        </p:nvSpPr>
        <p:spPr bwMode="auto">
          <a:xfrm>
            <a:off x="2481263" y="1409700"/>
            <a:ext cx="330200" cy="336550"/>
          </a:xfrm>
          <a:prstGeom prst="rect">
            <a:avLst/>
          </a:prstGeom>
          <a:noFill/>
          <a:ln w="9525">
            <a:noFill/>
            <a:miter lim="800000"/>
            <a:headEnd/>
            <a:tailEnd/>
          </a:ln>
          <a:effectLst/>
        </p:spPr>
        <p:txBody>
          <a:bodyPr wrap="none">
            <a:spAutoFit/>
          </a:bodyPr>
          <a:lstStyle/>
          <a:p>
            <a:r>
              <a:rPr lang="en-US" sz="1600">
                <a:solidFill>
                  <a:srgbClr val="333399"/>
                </a:solidFill>
              </a:rPr>
              <a:t>V</a:t>
            </a:r>
            <a:endParaRPr lang="el-GR" sz="1600">
              <a:solidFill>
                <a:srgbClr val="333399"/>
              </a:solidFill>
            </a:endParaRPr>
          </a:p>
        </p:txBody>
      </p:sp>
      <p:sp>
        <p:nvSpPr>
          <p:cNvPr id="37949" name="Oval 61"/>
          <p:cNvSpPr>
            <a:spLocks noChangeArrowheads="1"/>
          </p:cNvSpPr>
          <p:nvPr/>
        </p:nvSpPr>
        <p:spPr bwMode="auto">
          <a:xfrm>
            <a:off x="2168525" y="3495675"/>
            <a:ext cx="69850" cy="69850"/>
          </a:xfrm>
          <a:prstGeom prst="ellipse">
            <a:avLst/>
          </a:prstGeom>
          <a:solidFill>
            <a:schemeClr val="accent1"/>
          </a:solidFill>
          <a:ln w="9525">
            <a:solidFill>
              <a:schemeClr val="tx1"/>
            </a:solidFill>
            <a:round/>
            <a:headEnd/>
            <a:tailEnd/>
          </a:ln>
          <a:effectLst/>
        </p:spPr>
        <p:txBody>
          <a:bodyPr wrap="none" anchor="ctr"/>
          <a:lstStyle/>
          <a:p>
            <a:endParaRPr lang="el-GR"/>
          </a:p>
        </p:txBody>
      </p:sp>
      <p:sp>
        <p:nvSpPr>
          <p:cNvPr id="37950" name="Text Box 62"/>
          <p:cNvSpPr txBox="1">
            <a:spLocks noChangeArrowheads="1"/>
          </p:cNvSpPr>
          <p:nvPr/>
        </p:nvSpPr>
        <p:spPr bwMode="auto">
          <a:xfrm>
            <a:off x="1965325" y="3514725"/>
            <a:ext cx="409575" cy="336550"/>
          </a:xfrm>
          <a:prstGeom prst="rect">
            <a:avLst/>
          </a:prstGeom>
          <a:noFill/>
          <a:ln w="9525">
            <a:noFill/>
            <a:miter lim="800000"/>
            <a:headEnd/>
            <a:tailEnd/>
          </a:ln>
          <a:effectLst/>
        </p:spPr>
        <p:txBody>
          <a:bodyPr wrap="none">
            <a:spAutoFit/>
          </a:bodyPr>
          <a:lstStyle/>
          <a:p>
            <a:r>
              <a:rPr lang="en-US" sz="1600">
                <a:solidFill>
                  <a:srgbClr val="333399"/>
                </a:solidFill>
              </a:rPr>
              <a:t>En</a:t>
            </a:r>
            <a:endParaRPr lang="el-GR" sz="1600">
              <a:solidFill>
                <a:srgbClr val="333399"/>
              </a:solidFill>
            </a:endParaRPr>
          </a:p>
        </p:txBody>
      </p:sp>
      <p:sp>
        <p:nvSpPr>
          <p:cNvPr id="37951" name="Oval 63"/>
          <p:cNvSpPr>
            <a:spLocks noChangeArrowheads="1"/>
          </p:cNvSpPr>
          <p:nvPr/>
        </p:nvSpPr>
        <p:spPr bwMode="auto">
          <a:xfrm>
            <a:off x="2425700" y="5249863"/>
            <a:ext cx="69850" cy="69850"/>
          </a:xfrm>
          <a:prstGeom prst="ellipse">
            <a:avLst/>
          </a:prstGeom>
          <a:solidFill>
            <a:schemeClr val="accent1"/>
          </a:solidFill>
          <a:ln w="9525">
            <a:solidFill>
              <a:schemeClr val="tx1"/>
            </a:solidFill>
            <a:round/>
            <a:headEnd/>
            <a:tailEnd/>
          </a:ln>
          <a:effectLst/>
        </p:spPr>
        <p:txBody>
          <a:bodyPr wrap="none" anchor="ctr"/>
          <a:lstStyle/>
          <a:p>
            <a:endParaRPr lang="el-GR"/>
          </a:p>
        </p:txBody>
      </p:sp>
      <p:sp>
        <p:nvSpPr>
          <p:cNvPr id="37952" name="Text Box 64"/>
          <p:cNvSpPr txBox="1">
            <a:spLocks noChangeArrowheads="1"/>
          </p:cNvSpPr>
          <p:nvPr/>
        </p:nvSpPr>
        <p:spPr bwMode="auto">
          <a:xfrm>
            <a:off x="2041525" y="5227638"/>
            <a:ext cx="455613" cy="336550"/>
          </a:xfrm>
          <a:prstGeom prst="rect">
            <a:avLst/>
          </a:prstGeom>
          <a:noFill/>
          <a:ln w="9525">
            <a:noFill/>
            <a:miter lim="800000"/>
            <a:headEnd/>
            <a:tailEnd/>
          </a:ln>
          <a:effectLst/>
        </p:spPr>
        <p:txBody>
          <a:bodyPr wrap="none">
            <a:spAutoFit/>
          </a:bodyPr>
          <a:lstStyle/>
          <a:p>
            <a:r>
              <a:rPr lang="en-US" sz="1600">
                <a:solidFill>
                  <a:srgbClr val="333399"/>
                </a:solidFill>
              </a:rPr>
              <a:t>Me</a:t>
            </a:r>
            <a:endParaRPr lang="el-GR" sz="1600">
              <a:solidFill>
                <a:srgbClr val="333399"/>
              </a:solidFill>
            </a:endParaRPr>
          </a:p>
        </p:txBody>
      </p:sp>
      <p:sp>
        <p:nvSpPr>
          <p:cNvPr id="37953" name="Line 65"/>
          <p:cNvSpPr>
            <a:spLocks noChangeShapeType="1"/>
          </p:cNvSpPr>
          <p:nvPr/>
        </p:nvSpPr>
        <p:spPr bwMode="auto">
          <a:xfrm rot="-5400000">
            <a:off x="2506663" y="1874837"/>
            <a:ext cx="0" cy="3305175"/>
          </a:xfrm>
          <a:prstGeom prst="line">
            <a:avLst/>
          </a:prstGeom>
          <a:noFill/>
          <a:ln w="9525">
            <a:solidFill>
              <a:schemeClr val="tx1"/>
            </a:solidFill>
            <a:round/>
            <a:headEnd/>
            <a:tailEnd/>
          </a:ln>
          <a:effectLst/>
        </p:spPr>
        <p:txBody>
          <a:bodyPr/>
          <a:lstStyle/>
          <a:p>
            <a:endParaRPr lang="el-GR"/>
          </a:p>
        </p:txBody>
      </p:sp>
      <p:sp>
        <p:nvSpPr>
          <p:cNvPr id="37954" name="Line 66"/>
          <p:cNvSpPr>
            <a:spLocks noChangeShapeType="1"/>
          </p:cNvSpPr>
          <p:nvPr/>
        </p:nvSpPr>
        <p:spPr bwMode="auto">
          <a:xfrm rot="-5400000">
            <a:off x="2506663" y="57150"/>
            <a:ext cx="0" cy="3305175"/>
          </a:xfrm>
          <a:prstGeom prst="line">
            <a:avLst/>
          </a:prstGeom>
          <a:noFill/>
          <a:ln w="9525">
            <a:solidFill>
              <a:schemeClr val="tx1"/>
            </a:solidFill>
            <a:round/>
            <a:headEnd/>
            <a:tailEnd/>
          </a:ln>
          <a:effectLst/>
        </p:spPr>
        <p:txBody>
          <a:bodyPr/>
          <a:lstStyle/>
          <a:p>
            <a:endParaRPr lang="el-GR"/>
          </a:p>
        </p:txBody>
      </p:sp>
      <p:sp>
        <p:nvSpPr>
          <p:cNvPr id="37955" name="Line 67"/>
          <p:cNvSpPr>
            <a:spLocks noChangeShapeType="1"/>
          </p:cNvSpPr>
          <p:nvPr/>
        </p:nvSpPr>
        <p:spPr bwMode="auto">
          <a:xfrm rot="-5400000">
            <a:off x="2506663" y="3633787"/>
            <a:ext cx="0" cy="3305175"/>
          </a:xfrm>
          <a:prstGeom prst="line">
            <a:avLst/>
          </a:prstGeom>
          <a:noFill/>
          <a:ln w="9525">
            <a:solidFill>
              <a:schemeClr val="tx1"/>
            </a:solidFill>
            <a:round/>
            <a:headEnd/>
            <a:tailEnd/>
          </a:ln>
          <a:effectLst/>
        </p:spPr>
        <p:txBody>
          <a:bodyPr/>
          <a:lstStyle/>
          <a:p>
            <a:endParaRPr lang="el-GR"/>
          </a:p>
        </p:txBody>
      </p:sp>
      <p:sp>
        <p:nvSpPr>
          <p:cNvPr id="37956" name="Line 68"/>
          <p:cNvSpPr>
            <a:spLocks noChangeShapeType="1"/>
          </p:cNvSpPr>
          <p:nvPr/>
        </p:nvSpPr>
        <p:spPr bwMode="auto">
          <a:xfrm>
            <a:off x="4149725" y="1738313"/>
            <a:ext cx="0" cy="1760537"/>
          </a:xfrm>
          <a:prstGeom prst="line">
            <a:avLst/>
          </a:prstGeom>
          <a:noFill/>
          <a:ln w="38100">
            <a:solidFill>
              <a:schemeClr val="tx1"/>
            </a:solidFill>
            <a:round/>
            <a:headEnd type="triangle" w="med" len="med"/>
            <a:tailEnd type="triangle" w="med" len="med"/>
          </a:ln>
          <a:effectLst/>
        </p:spPr>
        <p:txBody>
          <a:bodyPr/>
          <a:lstStyle/>
          <a:p>
            <a:endParaRPr lang="el-GR"/>
          </a:p>
        </p:txBody>
      </p:sp>
      <p:sp>
        <p:nvSpPr>
          <p:cNvPr id="37957" name="Line 69"/>
          <p:cNvSpPr>
            <a:spLocks noChangeShapeType="1"/>
          </p:cNvSpPr>
          <p:nvPr/>
        </p:nvSpPr>
        <p:spPr bwMode="auto">
          <a:xfrm>
            <a:off x="4148138" y="3543300"/>
            <a:ext cx="0" cy="1725613"/>
          </a:xfrm>
          <a:prstGeom prst="line">
            <a:avLst/>
          </a:prstGeom>
          <a:noFill/>
          <a:ln w="38100">
            <a:solidFill>
              <a:schemeClr val="tx1"/>
            </a:solidFill>
            <a:round/>
            <a:headEnd type="triangle" w="med" len="med"/>
            <a:tailEnd type="triangle" w="med" len="med"/>
          </a:ln>
          <a:effectLst/>
        </p:spPr>
        <p:txBody>
          <a:bodyPr/>
          <a:lstStyle/>
          <a:p>
            <a:endParaRPr lang="el-GR"/>
          </a:p>
        </p:txBody>
      </p:sp>
      <p:sp>
        <p:nvSpPr>
          <p:cNvPr id="37958" name="Oval 70"/>
          <p:cNvSpPr>
            <a:spLocks noChangeArrowheads="1"/>
          </p:cNvSpPr>
          <p:nvPr/>
        </p:nvSpPr>
        <p:spPr bwMode="auto">
          <a:xfrm>
            <a:off x="6545263" y="2193925"/>
            <a:ext cx="69850" cy="69850"/>
          </a:xfrm>
          <a:prstGeom prst="ellipse">
            <a:avLst/>
          </a:prstGeom>
          <a:solidFill>
            <a:schemeClr val="accent1"/>
          </a:solidFill>
          <a:ln w="9525">
            <a:solidFill>
              <a:schemeClr val="tx1"/>
            </a:solidFill>
            <a:round/>
            <a:headEnd/>
            <a:tailEnd/>
          </a:ln>
          <a:effectLst/>
        </p:spPr>
        <p:txBody>
          <a:bodyPr wrap="none" anchor="ctr"/>
          <a:lstStyle/>
          <a:p>
            <a:endParaRPr lang="el-GR"/>
          </a:p>
        </p:txBody>
      </p:sp>
      <p:sp>
        <p:nvSpPr>
          <p:cNvPr id="37959" name="Text Box 71"/>
          <p:cNvSpPr txBox="1">
            <a:spLocks noChangeArrowheads="1"/>
          </p:cNvSpPr>
          <p:nvPr/>
        </p:nvSpPr>
        <p:spPr bwMode="auto">
          <a:xfrm>
            <a:off x="6524625" y="1922463"/>
            <a:ext cx="376238" cy="336550"/>
          </a:xfrm>
          <a:prstGeom prst="rect">
            <a:avLst/>
          </a:prstGeom>
          <a:noFill/>
          <a:ln w="9525">
            <a:noFill/>
            <a:miter lim="800000"/>
            <a:headEnd/>
            <a:tailEnd/>
          </a:ln>
          <a:effectLst/>
        </p:spPr>
        <p:txBody>
          <a:bodyPr wrap="none">
            <a:spAutoFit/>
          </a:bodyPr>
          <a:lstStyle/>
          <a:p>
            <a:r>
              <a:rPr lang="en-US" sz="1600">
                <a:solidFill>
                  <a:srgbClr val="333399"/>
                </a:solidFill>
              </a:rPr>
              <a:t>Tr</a:t>
            </a:r>
            <a:endParaRPr lang="el-GR" sz="1600">
              <a:solidFill>
                <a:srgbClr val="333399"/>
              </a:solidFill>
            </a:endParaRPr>
          </a:p>
        </p:txBody>
      </p:sp>
      <p:sp>
        <p:nvSpPr>
          <p:cNvPr id="37960" name="Oval 72"/>
          <p:cNvSpPr>
            <a:spLocks noChangeArrowheads="1"/>
          </p:cNvSpPr>
          <p:nvPr/>
        </p:nvSpPr>
        <p:spPr bwMode="auto">
          <a:xfrm>
            <a:off x="6542088" y="3236913"/>
            <a:ext cx="69850" cy="69850"/>
          </a:xfrm>
          <a:prstGeom prst="ellipse">
            <a:avLst/>
          </a:prstGeom>
          <a:solidFill>
            <a:schemeClr val="accent1"/>
          </a:solidFill>
          <a:ln w="9525">
            <a:solidFill>
              <a:schemeClr val="tx1"/>
            </a:solidFill>
            <a:round/>
            <a:headEnd/>
            <a:tailEnd/>
          </a:ln>
          <a:effectLst/>
        </p:spPr>
        <p:txBody>
          <a:bodyPr wrap="none" anchor="ctr"/>
          <a:lstStyle/>
          <a:p>
            <a:endParaRPr lang="el-GR"/>
          </a:p>
        </p:txBody>
      </p:sp>
      <p:sp>
        <p:nvSpPr>
          <p:cNvPr id="37961" name="Text Box 73"/>
          <p:cNvSpPr txBox="1">
            <a:spLocks noChangeArrowheads="1"/>
          </p:cNvSpPr>
          <p:nvPr/>
        </p:nvSpPr>
        <p:spPr bwMode="auto">
          <a:xfrm>
            <a:off x="6508750" y="2933700"/>
            <a:ext cx="420688" cy="336550"/>
          </a:xfrm>
          <a:prstGeom prst="rect">
            <a:avLst/>
          </a:prstGeom>
          <a:noFill/>
          <a:ln w="9525">
            <a:noFill/>
            <a:miter lim="800000"/>
            <a:headEnd/>
            <a:tailEnd/>
          </a:ln>
          <a:effectLst/>
        </p:spPr>
        <p:txBody>
          <a:bodyPr wrap="none">
            <a:spAutoFit/>
          </a:bodyPr>
          <a:lstStyle/>
          <a:p>
            <a:r>
              <a:rPr lang="el-GR" sz="1600">
                <a:solidFill>
                  <a:srgbClr val="333399"/>
                </a:solidFill>
              </a:rPr>
              <a:t>Ν</a:t>
            </a:r>
            <a:r>
              <a:rPr lang="en-US" sz="1600">
                <a:solidFill>
                  <a:srgbClr val="333399"/>
                </a:solidFill>
              </a:rPr>
              <a:t>a</a:t>
            </a:r>
            <a:endParaRPr lang="el-GR" sz="1600">
              <a:solidFill>
                <a:srgbClr val="333399"/>
              </a:solidFill>
            </a:endParaRPr>
          </a:p>
        </p:txBody>
      </p:sp>
      <p:sp>
        <p:nvSpPr>
          <p:cNvPr id="37962" name="Oval 74"/>
          <p:cNvSpPr>
            <a:spLocks noChangeArrowheads="1"/>
          </p:cNvSpPr>
          <p:nvPr/>
        </p:nvSpPr>
        <p:spPr bwMode="auto">
          <a:xfrm>
            <a:off x="6508750" y="4195763"/>
            <a:ext cx="69850" cy="69850"/>
          </a:xfrm>
          <a:prstGeom prst="ellipse">
            <a:avLst/>
          </a:prstGeom>
          <a:solidFill>
            <a:schemeClr val="accent1"/>
          </a:solidFill>
          <a:ln w="9525">
            <a:solidFill>
              <a:schemeClr val="tx1"/>
            </a:solidFill>
            <a:round/>
            <a:headEnd/>
            <a:tailEnd/>
          </a:ln>
          <a:effectLst/>
        </p:spPr>
        <p:txBody>
          <a:bodyPr wrap="none" anchor="ctr"/>
          <a:lstStyle/>
          <a:p>
            <a:endParaRPr lang="el-GR"/>
          </a:p>
        </p:txBody>
      </p:sp>
      <p:sp>
        <p:nvSpPr>
          <p:cNvPr id="37963" name="Text Box 75"/>
          <p:cNvSpPr txBox="1">
            <a:spLocks noChangeArrowheads="1"/>
          </p:cNvSpPr>
          <p:nvPr/>
        </p:nvSpPr>
        <p:spPr bwMode="auto">
          <a:xfrm>
            <a:off x="6475413" y="3832225"/>
            <a:ext cx="398462" cy="336550"/>
          </a:xfrm>
          <a:prstGeom prst="rect">
            <a:avLst/>
          </a:prstGeom>
          <a:noFill/>
          <a:ln w="9525">
            <a:noFill/>
            <a:miter lim="800000"/>
            <a:headEnd/>
            <a:tailEnd/>
          </a:ln>
          <a:effectLst/>
        </p:spPr>
        <p:txBody>
          <a:bodyPr wrap="none">
            <a:spAutoFit/>
          </a:bodyPr>
          <a:lstStyle/>
          <a:p>
            <a:r>
              <a:rPr lang="en-US" sz="1600">
                <a:solidFill>
                  <a:srgbClr val="333399"/>
                </a:solidFill>
              </a:rPr>
              <a:t>Sn</a:t>
            </a:r>
            <a:endParaRPr lang="el-GR" sz="1600">
              <a:solidFill>
                <a:srgbClr val="333399"/>
              </a:solidFill>
            </a:endParaRPr>
          </a:p>
        </p:txBody>
      </p:sp>
      <p:sp>
        <p:nvSpPr>
          <p:cNvPr id="37964" name="Oval 76"/>
          <p:cNvSpPr>
            <a:spLocks noChangeArrowheads="1"/>
          </p:cNvSpPr>
          <p:nvPr/>
        </p:nvSpPr>
        <p:spPr bwMode="auto">
          <a:xfrm>
            <a:off x="6510338" y="5210175"/>
            <a:ext cx="69850" cy="69850"/>
          </a:xfrm>
          <a:prstGeom prst="ellipse">
            <a:avLst/>
          </a:prstGeom>
          <a:solidFill>
            <a:schemeClr val="accent1"/>
          </a:solidFill>
          <a:ln w="9525">
            <a:solidFill>
              <a:schemeClr val="tx1"/>
            </a:solidFill>
            <a:round/>
            <a:headEnd/>
            <a:tailEnd/>
          </a:ln>
          <a:effectLst/>
        </p:spPr>
        <p:txBody>
          <a:bodyPr wrap="none" anchor="ctr"/>
          <a:lstStyle/>
          <a:p>
            <a:endParaRPr lang="el-GR"/>
          </a:p>
        </p:txBody>
      </p:sp>
      <p:sp>
        <p:nvSpPr>
          <p:cNvPr id="37965" name="Text Box 77"/>
          <p:cNvSpPr txBox="1">
            <a:spLocks noChangeArrowheads="1"/>
          </p:cNvSpPr>
          <p:nvPr/>
        </p:nvSpPr>
        <p:spPr bwMode="auto">
          <a:xfrm>
            <a:off x="6126163" y="5187950"/>
            <a:ext cx="455612" cy="336550"/>
          </a:xfrm>
          <a:prstGeom prst="rect">
            <a:avLst/>
          </a:prstGeom>
          <a:noFill/>
          <a:ln w="9525">
            <a:noFill/>
            <a:miter lim="800000"/>
            <a:headEnd/>
            <a:tailEnd/>
          </a:ln>
          <a:effectLst/>
        </p:spPr>
        <p:txBody>
          <a:bodyPr wrap="none">
            <a:spAutoFit/>
          </a:bodyPr>
          <a:lstStyle/>
          <a:p>
            <a:r>
              <a:rPr lang="en-US" sz="1600">
                <a:solidFill>
                  <a:srgbClr val="333399"/>
                </a:solidFill>
              </a:rPr>
              <a:t>Me</a:t>
            </a:r>
            <a:endParaRPr lang="el-GR" sz="1600">
              <a:solidFill>
                <a:srgbClr val="333399"/>
              </a:solidFill>
            </a:endParaRPr>
          </a:p>
        </p:txBody>
      </p:sp>
      <p:sp>
        <p:nvSpPr>
          <p:cNvPr id="37966" name="Line 78"/>
          <p:cNvSpPr>
            <a:spLocks noChangeShapeType="1"/>
          </p:cNvSpPr>
          <p:nvPr/>
        </p:nvSpPr>
        <p:spPr bwMode="auto">
          <a:xfrm rot="-5400000">
            <a:off x="6545263" y="577850"/>
            <a:ext cx="0" cy="3305175"/>
          </a:xfrm>
          <a:prstGeom prst="line">
            <a:avLst/>
          </a:prstGeom>
          <a:noFill/>
          <a:ln w="9525">
            <a:solidFill>
              <a:schemeClr val="tx1"/>
            </a:solidFill>
            <a:round/>
            <a:headEnd/>
            <a:tailEnd/>
          </a:ln>
          <a:effectLst/>
        </p:spPr>
        <p:txBody>
          <a:bodyPr/>
          <a:lstStyle/>
          <a:p>
            <a:endParaRPr lang="el-GR"/>
          </a:p>
        </p:txBody>
      </p:sp>
      <p:sp>
        <p:nvSpPr>
          <p:cNvPr id="37967" name="Line 79"/>
          <p:cNvSpPr>
            <a:spLocks noChangeShapeType="1"/>
          </p:cNvSpPr>
          <p:nvPr/>
        </p:nvSpPr>
        <p:spPr bwMode="auto">
          <a:xfrm rot="-5400000">
            <a:off x="6545263" y="1616075"/>
            <a:ext cx="0" cy="3305175"/>
          </a:xfrm>
          <a:prstGeom prst="line">
            <a:avLst/>
          </a:prstGeom>
          <a:noFill/>
          <a:ln w="9525">
            <a:solidFill>
              <a:schemeClr val="tx1"/>
            </a:solidFill>
            <a:round/>
            <a:headEnd/>
            <a:tailEnd/>
          </a:ln>
          <a:effectLst/>
        </p:spPr>
        <p:txBody>
          <a:bodyPr/>
          <a:lstStyle/>
          <a:p>
            <a:endParaRPr lang="el-GR"/>
          </a:p>
        </p:txBody>
      </p:sp>
      <p:sp>
        <p:nvSpPr>
          <p:cNvPr id="37968" name="Line 80"/>
          <p:cNvSpPr>
            <a:spLocks noChangeShapeType="1"/>
          </p:cNvSpPr>
          <p:nvPr/>
        </p:nvSpPr>
        <p:spPr bwMode="auto">
          <a:xfrm rot="-5400000">
            <a:off x="6545263" y="2574925"/>
            <a:ext cx="0" cy="3305175"/>
          </a:xfrm>
          <a:prstGeom prst="line">
            <a:avLst/>
          </a:prstGeom>
          <a:noFill/>
          <a:ln w="9525">
            <a:solidFill>
              <a:schemeClr val="tx1"/>
            </a:solidFill>
            <a:round/>
            <a:headEnd/>
            <a:tailEnd/>
          </a:ln>
          <a:effectLst/>
        </p:spPr>
        <p:txBody>
          <a:bodyPr/>
          <a:lstStyle/>
          <a:p>
            <a:endParaRPr lang="el-GR"/>
          </a:p>
        </p:txBody>
      </p:sp>
      <p:sp>
        <p:nvSpPr>
          <p:cNvPr id="37969" name="Line 81"/>
          <p:cNvSpPr>
            <a:spLocks noChangeShapeType="1"/>
          </p:cNvSpPr>
          <p:nvPr/>
        </p:nvSpPr>
        <p:spPr bwMode="auto">
          <a:xfrm rot="-5400000">
            <a:off x="6545263" y="3590925"/>
            <a:ext cx="0" cy="3305175"/>
          </a:xfrm>
          <a:prstGeom prst="line">
            <a:avLst/>
          </a:prstGeom>
          <a:noFill/>
          <a:ln w="9525">
            <a:solidFill>
              <a:schemeClr val="tx1"/>
            </a:solidFill>
            <a:round/>
            <a:headEnd/>
            <a:tailEnd/>
          </a:ln>
          <a:effectLst/>
        </p:spPr>
        <p:txBody>
          <a:bodyPr/>
          <a:lstStyle/>
          <a:p>
            <a:endParaRPr lang="el-GR"/>
          </a:p>
        </p:txBody>
      </p:sp>
      <p:sp>
        <p:nvSpPr>
          <p:cNvPr id="37970" name="Line 82"/>
          <p:cNvSpPr>
            <a:spLocks noChangeShapeType="1"/>
          </p:cNvSpPr>
          <p:nvPr/>
        </p:nvSpPr>
        <p:spPr bwMode="auto">
          <a:xfrm>
            <a:off x="8216900" y="2274888"/>
            <a:ext cx="0" cy="949325"/>
          </a:xfrm>
          <a:prstGeom prst="line">
            <a:avLst/>
          </a:prstGeom>
          <a:noFill/>
          <a:ln w="38100">
            <a:solidFill>
              <a:schemeClr val="tx1"/>
            </a:solidFill>
            <a:round/>
            <a:headEnd type="triangle" w="med" len="med"/>
            <a:tailEnd type="triangle" w="med" len="med"/>
          </a:ln>
          <a:effectLst/>
        </p:spPr>
        <p:txBody>
          <a:bodyPr/>
          <a:lstStyle/>
          <a:p>
            <a:endParaRPr lang="el-GR"/>
          </a:p>
        </p:txBody>
      </p:sp>
      <p:sp>
        <p:nvSpPr>
          <p:cNvPr id="37971" name="Line 83"/>
          <p:cNvSpPr>
            <a:spLocks noChangeShapeType="1"/>
          </p:cNvSpPr>
          <p:nvPr/>
        </p:nvSpPr>
        <p:spPr bwMode="auto">
          <a:xfrm>
            <a:off x="8226425" y="3257550"/>
            <a:ext cx="0" cy="949325"/>
          </a:xfrm>
          <a:prstGeom prst="line">
            <a:avLst/>
          </a:prstGeom>
          <a:noFill/>
          <a:ln w="38100">
            <a:solidFill>
              <a:schemeClr val="tx1"/>
            </a:solidFill>
            <a:round/>
            <a:headEnd type="triangle" w="med" len="med"/>
            <a:tailEnd type="triangle" w="med" len="med"/>
          </a:ln>
          <a:effectLst/>
        </p:spPr>
        <p:txBody>
          <a:bodyPr/>
          <a:lstStyle/>
          <a:p>
            <a:endParaRPr lang="el-GR"/>
          </a:p>
        </p:txBody>
      </p:sp>
      <p:sp>
        <p:nvSpPr>
          <p:cNvPr id="37972" name="Line 84"/>
          <p:cNvSpPr>
            <a:spLocks noChangeShapeType="1"/>
          </p:cNvSpPr>
          <p:nvPr/>
        </p:nvSpPr>
        <p:spPr bwMode="auto">
          <a:xfrm>
            <a:off x="8235950" y="4240213"/>
            <a:ext cx="0" cy="949325"/>
          </a:xfrm>
          <a:prstGeom prst="line">
            <a:avLst/>
          </a:prstGeom>
          <a:noFill/>
          <a:ln w="38100">
            <a:solidFill>
              <a:schemeClr val="tx1"/>
            </a:solidFill>
            <a:round/>
            <a:headEnd type="triangle" w="med" len="med"/>
            <a:tailEnd type="triangle" w="med" len="med"/>
          </a:ln>
          <a:effectLst/>
        </p:spPr>
        <p:txBody>
          <a:bodyPr/>
          <a:lstStyle/>
          <a:p>
            <a:endParaRPr lang="el-GR"/>
          </a:p>
        </p:txBody>
      </p:sp>
      <p:sp>
        <p:nvSpPr>
          <p:cNvPr id="37973" name="Line 85"/>
          <p:cNvSpPr>
            <a:spLocks noChangeShapeType="1"/>
          </p:cNvSpPr>
          <p:nvPr/>
        </p:nvSpPr>
        <p:spPr bwMode="auto">
          <a:xfrm>
            <a:off x="5329238" y="4572000"/>
            <a:ext cx="2457450" cy="0"/>
          </a:xfrm>
          <a:prstGeom prst="line">
            <a:avLst/>
          </a:prstGeom>
          <a:noFill/>
          <a:ln w="9525">
            <a:solidFill>
              <a:schemeClr val="tx1"/>
            </a:solidFill>
            <a:prstDash val="dash"/>
            <a:round/>
            <a:headEnd/>
            <a:tailEnd/>
          </a:ln>
          <a:effectLst/>
        </p:spPr>
        <p:txBody>
          <a:bodyPr/>
          <a:lstStyle/>
          <a:p>
            <a:endParaRPr lang="el-GR"/>
          </a:p>
        </p:txBody>
      </p:sp>
      <p:sp>
        <p:nvSpPr>
          <p:cNvPr id="37974" name="Line 86"/>
          <p:cNvSpPr>
            <a:spLocks noChangeShapeType="1"/>
          </p:cNvSpPr>
          <p:nvPr/>
        </p:nvSpPr>
        <p:spPr bwMode="auto">
          <a:xfrm>
            <a:off x="5327650" y="4921250"/>
            <a:ext cx="2457450" cy="0"/>
          </a:xfrm>
          <a:prstGeom prst="line">
            <a:avLst/>
          </a:prstGeom>
          <a:noFill/>
          <a:ln w="9525">
            <a:solidFill>
              <a:schemeClr val="tx1"/>
            </a:solidFill>
            <a:prstDash val="dash"/>
            <a:round/>
            <a:headEnd/>
            <a:tailEnd/>
          </a:ln>
          <a:effectLst/>
        </p:spPr>
        <p:txBody>
          <a:bodyPr/>
          <a:lstStyle/>
          <a:p>
            <a:endParaRPr lang="el-GR"/>
          </a:p>
        </p:txBody>
      </p:sp>
      <p:sp>
        <p:nvSpPr>
          <p:cNvPr id="37975" name="Line 87"/>
          <p:cNvSpPr>
            <a:spLocks noChangeShapeType="1"/>
          </p:cNvSpPr>
          <p:nvPr/>
        </p:nvSpPr>
        <p:spPr bwMode="auto">
          <a:xfrm>
            <a:off x="5867400" y="4232275"/>
            <a:ext cx="0" cy="319088"/>
          </a:xfrm>
          <a:prstGeom prst="line">
            <a:avLst/>
          </a:prstGeom>
          <a:noFill/>
          <a:ln w="28575">
            <a:solidFill>
              <a:schemeClr val="tx1"/>
            </a:solidFill>
            <a:round/>
            <a:headEnd type="triangle" w="med" len="med"/>
            <a:tailEnd type="triangle" w="med" len="med"/>
          </a:ln>
          <a:effectLst/>
        </p:spPr>
        <p:txBody>
          <a:bodyPr/>
          <a:lstStyle/>
          <a:p>
            <a:endParaRPr lang="el-GR"/>
          </a:p>
        </p:txBody>
      </p:sp>
      <p:sp>
        <p:nvSpPr>
          <p:cNvPr id="37976" name="Line 88"/>
          <p:cNvSpPr>
            <a:spLocks noChangeShapeType="1"/>
          </p:cNvSpPr>
          <p:nvPr/>
        </p:nvSpPr>
        <p:spPr bwMode="auto">
          <a:xfrm>
            <a:off x="5867400" y="4586288"/>
            <a:ext cx="0" cy="319087"/>
          </a:xfrm>
          <a:prstGeom prst="line">
            <a:avLst/>
          </a:prstGeom>
          <a:noFill/>
          <a:ln w="28575">
            <a:solidFill>
              <a:schemeClr val="tx1"/>
            </a:solidFill>
            <a:round/>
            <a:headEnd type="triangle" w="med" len="med"/>
            <a:tailEnd type="triangle" w="med" len="med"/>
          </a:ln>
          <a:effectLst/>
        </p:spPr>
        <p:txBody>
          <a:bodyPr/>
          <a:lstStyle/>
          <a:p>
            <a:endParaRPr lang="el-GR"/>
          </a:p>
        </p:txBody>
      </p:sp>
      <p:sp>
        <p:nvSpPr>
          <p:cNvPr id="37977" name="Line 89"/>
          <p:cNvSpPr>
            <a:spLocks noChangeShapeType="1"/>
          </p:cNvSpPr>
          <p:nvPr/>
        </p:nvSpPr>
        <p:spPr bwMode="auto">
          <a:xfrm>
            <a:off x="5867400" y="4927600"/>
            <a:ext cx="0" cy="319088"/>
          </a:xfrm>
          <a:prstGeom prst="line">
            <a:avLst/>
          </a:prstGeom>
          <a:noFill/>
          <a:ln w="28575">
            <a:solidFill>
              <a:schemeClr val="tx1"/>
            </a:solidFill>
            <a:round/>
            <a:headEnd type="triangle" w="med" len="med"/>
            <a:tailEnd type="triangle" w="med" len="med"/>
          </a:ln>
          <a:effectLst/>
        </p:spPr>
        <p:txBody>
          <a:bodyPr/>
          <a:lstStyle/>
          <a:p>
            <a:endParaRPr lang="el-GR"/>
          </a:p>
        </p:txBody>
      </p:sp>
      <p:sp>
        <p:nvSpPr>
          <p:cNvPr id="37978" name="Oval 90"/>
          <p:cNvSpPr>
            <a:spLocks noChangeArrowheads="1"/>
          </p:cNvSpPr>
          <p:nvPr/>
        </p:nvSpPr>
        <p:spPr bwMode="auto">
          <a:xfrm>
            <a:off x="6527800" y="4537075"/>
            <a:ext cx="69850" cy="69850"/>
          </a:xfrm>
          <a:prstGeom prst="ellipse">
            <a:avLst/>
          </a:prstGeom>
          <a:solidFill>
            <a:schemeClr val="accent1"/>
          </a:solidFill>
          <a:ln w="9525">
            <a:solidFill>
              <a:schemeClr val="tx1"/>
            </a:solidFill>
            <a:round/>
            <a:headEnd/>
            <a:tailEnd/>
          </a:ln>
          <a:effectLst/>
        </p:spPr>
        <p:txBody>
          <a:bodyPr wrap="none" anchor="ctr"/>
          <a:lstStyle/>
          <a:p>
            <a:endParaRPr lang="el-GR"/>
          </a:p>
        </p:txBody>
      </p:sp>
      <p:sp>
        <p:nvSpPr>
          <p:cNvPr id="37979" name="Text Box 91"/>
          <p:cNvSpPr txBox="1">
            <a:spLocks noChangeArrowheads="1"/>
          </p:cNvSpPr>
          <p:nvPr/>
        </p:nvSpPr>
        <p:spPr bwMode="auto">
          <a:xfrm>
            <a:off x="6713538" y="4433888"/>
            <a:ext cx="169862" cy="244475"/>
          </a:xfrm>
          <a:prstGeom prst="rect">
            <a:avLst/>
          </a:prstGeom>
          <a:solidFill>
            <a:schemeClr val="bg1"/>
          </a:solidFill>
          <a:ln w="9525">
            <a:noFill/>
            <a:miter lim="800000"/>
            <a:headEnd/>
            <a:tailEnd/>
          </a:ln>
          <a:effectLst/>
        </p:spPr>
        <p:txBody>
          <a:bodyPr wrap="none" lIns="0" tIns="0" rIns="0" bIns="0">
            <a:spAutoFit/>
          </a:bodyPr>
          <a:lstStyle/>
          <a:p>
            <a:r>
              <a:rPr lang="en-US" sz="1600">
                <a:solidFill>
                  <a:srgbClr val="333399"/>
                </a:solidFill>
              </a:rPr>
              <a:t>St</a:t>
            </a:r>
            <a:endParaRPr lang="el-GR" sz="1600">
              <a:solidFill>
                <a:srgbClr val="333399"/>
              </a:solidFill>
            </a:endParaRPr>
          </a:p>
        </p:txBody>
      </p:sp>
      <p:grpSp>
        <p:nvGrpSpPr>
          <p:cNvPr id="38036" name="Group 148"/>
          <p:cNvGrpSpPr>
            <a:grpSpLocks/>
          </p:cNvGrpSpPr>
          <p:nvPr/>
        </p:nvGrpSpPr>
        <p:grpSpPr bwMode="auto">
          <a:xfrm>
            <a:off x="1116013" y="1716088"/>
            <a:ext cx="2760662" cy="3957637"/>
            <a:chOff x="-1316" y="980"/>
            <a:chExt cx="1739" cy="2493"/>
          </a:xfrm>
        </p:grpSpPr>
        <p:sp>
          <p:nvSpPr>
            <p:cNvPr id="38037" name="Freeform 149"/>
            <p:cNvSpPr>
              <a:spLocks/>
            </p:cNvSpPr>
            <p:nvPr/>
          </p:nvSpPr>
          <p:spPr bwMode="auto">
            <a:xfrm flipH="1">
              <a:off x="-635" y="2045"/>
              <a:ext cx="96" cy="542"/>
            </a:xfrm>
            <a:custGeom>
              <a:avLst/>
              <a:gdLst/>
              <a:ahLst/>
              <a:cxnLst>
                <a:cxn ang="0">
                  <a:pos x="44" y="0"/>
                </a:cxn>
                <a:cxn ang="0">
                  <a:pos x="0" y="114"/>
                </a:cxn>
                <a:cxn ang="0">
                  <a:pos x="18" y="234"/>
                </a:cxn>
                <a:cxn ang="0">
                  <a:pos x="70" y="350"/>
                </a:cxn>
                <a:cxn ang="0">
                  <a:pos x="93" y="456"/>
                </a:cxn>
                <a:cxn ang="0">
                  <a:pos x="75" y="513"/>
                </a:cxn>
                <a:cxn ang="0">
                  <a:pos x="16" y="542"/>
                </a:cxn>
              </a:cxnLst>
              <a:rect l="0" t="0" r="r" b="b"/>
              <a:pathLst>
                <a:path w="96" h="542">
                  <a:moveTo>
                    <a:pt x="44" y="0"/>
                  </a:moveTo>
                  <a:cubicBezTo>
                    <a:pt x="26" y="28"/>
                    <a:pt x="0" y="78"/>
                    <a:pt x="0" y="114"/>
                  </a:cubicBezTo>
                  <a:cubicBezTo>
                    <a:pt x="0" y="150"/>
                    <a:pt x="14" y="216"/>
                    <a:pt x="18" y="234"/>
                  </a:cubicBezTo>
                  <a:cubicBezTo>
                    <a:pt x="22" y="252"/>
                    <a:pt x="58" y="326"/>
                    <a:pt x="70" y="350"/>
                  </a:cubicBezTo>
                  <a:cubicBezTo>
                    <a:pt x="82" y="374"/>
                    <a:pt x="90" y="429"/>
                    <a:pt x="93" y="456"/>
                  </a:cubicBezTo>
                  <a:cubicBezTo>
                    <a:pt x="96" y="483"/>
                    <a:pt x="91" y="498"/>
                    <a:pt x="75" y="513"/>
                  </a:cubicBezTo>
                  <a:cubicBezTo>
                    <a:pt x="59" y="528"/>
                    <a:pt x="31" y="535"/>
                    <a:pt x="16" y="542"/>
                  </a:cubicBezTo>
                </a:path>
              </a:pathLst>
            </a:custGeom>
            <a:noFill/>
            <a:ln w="12700" cmpd="sng">
              <a:solidFill>
                <a:schemeClr val="tx1"/>
              </a:solidFill>
              <a:round/>
              <a:headEnd/>
              <a:tailEnd/>
            </a:ln>
            <a:effectLst/>
          </p:spPr>
          <p:txBody>
            <a:bodyPr/>
            <a:lstStyle/>
            <a:p>
              <a:endParaRPr lang="el-GR"/>
            </a:p>
          </p:txBody>
        </p:sp>
        <p:sp>
          <p:nvSpPr>
            <p:cNvPr id="38038" name="Freeform 150"/>
            <p:cNvSpPr>
              <a:spLocks/>
            </p:cNvSpPr>
            <p:nvPr/>
          </p:nvSpPr>
          <p:spPr bwMode="auto">
            <a:xfrm>
              <a:off x="-936" y="2042"/>
              <a:ext cx="316" cy="118"/>
            </a:xfrm>
            <a:custGeom>
              <a:avLst/>
              <a:gdLst/>
              <a:ahLst/>
              <a:cxnLst>
                <a:cxn ang="0">
                  <a:pos x="0" y="87"/>
                </a:cxn>
                <a:cxn ang="0">
                  <a:pos x="108" y="23"/>
                </a:cxn>
                <a:cxn ang="0">
                  <a:pos x="230" y="17"/>
                </a:cxn>
                <a:cxn ang="0">
                  <a:pos x="310" y="81"/>
                </a:cxn>
                <a:cxn ang="0">
                  <a:pos x="198" y="111"/>
                </a:cxn>
                <a:cxn ang="0">
                  <a:pos x="96" y="113"/>
                </a:cxn>
                <a:cxn ang="0">
                  <a:pos x="0" y="87"/>
                </a:cxn>
              </a:cxnLst>
              <a:rect l="0" t="0" r="r" b="b"/>
              <a:pathLst>
                <a:path w="316" h="118">
                  <a:moveTo>
                    <a:pt x="0" y="87"/>
                  </a:moveTo>
                  <a:cubicBezTo>
                    <a:pt x="42" y="55"/>
                    <a:pt x="78" y="35"/>
                    <a:pt x="108" y="23"/>
                  </a:cubicBezTo>
                  <a:cubicBezTo>
                    <a:pt x="138" y="11"/>
                    <a:pt x="194" y="0"/>
                    <a:pt x="230" y="17"/>
                  </a:cubicBezTo>
                  <a:cubicBezTo>
                    <a:pt x="266" y="34"/>
                    <a:pt x="316" y="66"/>
                    <a:pt x="310" y="81"/>
                  </a:cubicBezTo>
                  <a:cubicBezTo>
                    <a:pt x="305" y="97"/>
                    <a:pt x="234" y="106"/>
                    <a:pt x="198" y="111"/>
                  </a:cubicBezTo>
                  <a:cubicBezTo>
                    <a:pt x="156" y="114"/>
                    <a:pt x="131" y="118"/>
                    <a:pt x="96" y="113"/>
                  </a:cubicBezTo>
                  <a:cubicBezTo>
                    <a:pt x="61" y="108"/>
                    <a:pt x="45" y="108"/>
                    <a:pt x="0" y="87"/>
                  </a:cubicBezTo>
                  <a:close/>
                </a:path>
              </a:pathLst>
            </a:custGeom>
            <a:noFill/>
            <a:ln w="12700" cmpd="sng">
              <a:solidFill>
                <a:schemeClr val="tx1"/>
              </a:solidFill>
              <a:round/>
              <a:headEnd/>
              <a:tailEnd/>
            </a:ln>
            <a:effectLst/>
          </p:spPr>
          <p:txBody>
            <a:bodyPr/>
            <a:lstStyle/>
            <a:p>
              <a:endParaRPr lang="el-GR"/>
            </a:p>
          </p:txBody>
        </p:sp>
        <p:sp>
          <p:nvSpPr>
            <p:cNvPr id="38039" name="Freeform 151"/>
            <p:cNvSpPr>
              <a:spLocks/>
            </p:cNvSpPr>
            <p:nvPr/>
          </p:nvSpPr>
          <p:spPr bwMode="auto">
            <a:xfrm>
              <a:off x="-1040" y="1887"/>
              <a:ext cx="426" cy="139"/>
            </a:xfrm>
            <a:custGeom>
              <a:avLst/>
              <a:gdLst/>
              <a:ahLst/>
              <a:cxnLst>
                <a:cxn ang="0">
                  <a:pos x="426" y="114"/>
                </a:cxn>
                <a:cxn ang="0">
                  <a:pos x="258" y="76"/>
                </a:cxn>
                <a:cxn ang="0">
                  <a:pos x="124" y="86"/>
                </a:cxn>
                <a:cxn ang="0">
                  <a:pos x="0" y="130"/>
                </a:cxn>
                <a:cxn ang="0">
                  <a:pos x="82" y="34"/>
                </a:cxn>
                <a:cxn ang="0">
                  <a:pos x="226" y="4"/>
                </a:cxn>
                <a:cxn ang="0">
                  <a:pos x="382" y="34"/>
                </a:cxn>
                <a:cxn ang="0">
                  <a:pos x="426" y="114"/>
                </a:cxn>
              </a:cxnLst>
              <a:rect l="0" t="0" r="r" b="b"/>
              <a:pathLst>
                <a:path w="426" h="139">
                  <a:moveTo>
                    <a:pt x="426" y="114"/>
                  </a:moveTo>
                  <a:cubicBezTo>
                    <a:pt x="370" y="84"/>
                    <a:pt x="306" y="83"/>
                    <a:pt x="258" y="76"/>
                  </a:cubicBezTo>
                  <a:cubicBezTo>
                    <a:pt x="210" y="69"/>
                    <a:pt x="167" y="78"/>
                    <a:pt x="124" y="86"/>
                  </a:cubicBezTo>
                  <a:cubicBezTo>
                    <a:pt x="81" y="94"/>
                    <a:pt x="7" y="139"/>
                    <a:pt x="0" y="130"/>
                  </a:cubicBezTo>
                  <a:cubicBezTo>
                    <a:pt x="0" y="130"/>
                    <a:pt x="44" y="55"/>
                    <a:pt x="82" y="34"/>
                  </a:cubicBezTo>
                  <a:cubicBezTo>
                    <a:pt x="120" y="14"/>
                    <a:pt x="176" y="4"/>
                    <a:pt x="226" y="4"/>
                  </a:cubicBezTo>
                  <a:cubicBezTo>
                    <a:pt x="277" y="0"/>
                    <a:pt x="351" y="15"/>
                    <a:pt x="382" y="34"/>
                  </a:cubicBezTo>
                  <a:cubicBezTo>
                    <a:pt x="413" y="53"/>
                    <a:pt x="422" y="76"/>
                    <a:pt x="426" y="114"/>
                  </a:cubicBezTo>
                  <a:close/>
                </a:path>
              </a:pathLst>
            </a:custGeom>
            <a:noFill/>
            <a:ln w="12700" cmpd="sng">
              <a:solidFill>
                <a:schemeClr val="tx1"/>
              </a:solidFill>
              <a:round/>
              <a:headEnd/>
              <a:tailEnd/>
            </a:ln>
            <a:effectLst/>
          </p:spPr>
          <p:txBody>
            <a:bodyPr/>
            <a:lstStyle/>
            <a:p>
              <a:endParaRPr lang="el-GR"/>
            </a:p>
          </p:txBody>
        </p:sp>
        <p:sp>
          <p:nvSpPr>
            <p:cNvPr id="38040" name="Freeform 152"/>
            <p:cNvSpPr>
              <a:spLocks/>
            </p:cNvSpPr>
            <p:nvPr/>
          </p:nvSpPr>
          <p:spPr bwMode="auto">
            <a:xfrm>
              <a:off x="-613" y="2513"/>
              <a:ext cx="276" cy="70"/>
            </a:xfrm>
            <a:custGeom>
              <a:avLst/>
              <a:gdLst/>
              <a:ahLst/>
              <a:cxnLst>
                <a:cxn ang="0">
                  <a:pos x="24" y="33"/>
                </a:cxn>
                <a:cxn ang="0">
                  <a:pos x="9" y="11"/>
                </a:cxn>
                <a:cxn ang="0">
                  <a:pos x="73" y="18"/>
                </a:cxn>
                <a:cxn ang="0">
                  <a:pos x="119" y="62"/>
                </a:cxn>
                <a:cxn ang="0">
                  <a:pos x="156" y="60"/>
                </a:cxn>
                <a:cxn ang="0">
                  <a:pos x="177" y="28"/>
                </a:cxn>
                <a:cxn ang="0">
                  <a:pos x="235" y="6"/>
                </a:cxn>
                <a:cxn ang="0">
                  <a:pos x="273" y="16"/>
                </a:cxn>
                <a:cxn ang="0">
                  <a:pos x="240" y="33"/>
                </a:cxn>
              </a:cxnLst>
              <a:rect l="0" t="0" r="r" b="b"/>
              <a:pathLst>
                <a:path w="276" h="70">
                  <a:moveTo>
                    <a:pt x="24" y="33"/>
                  </a:moveTo>
                  <a:cubicBezTo>
                    <a:pt x="22" y="29"/>
                    <a:pt x="0" y="22"/>
                    <a:pt x="9" y="11"/>
                  </a:cubicBezTo>
                  <a:cubicBezTo>
                    <a:pt x="18" y="0"/>
                    <a:pt x="54" y="9"/>
                    <a:pt x="73" y="18"/>
                  </a:cubicBezTo>
                  <a:cubicBezTo>
                    <a:pt x="92" y="27"/>
                    <a:pt x="106" y="54"/>
                    <a:pt x="119" y="62"/>
                  </a:cubicBezTo>
                  <a:cubicBezTo>
                    <a:pt x="132" y="70"/>
                    <a:pt x="146" y="66"/>
                    <a:pt x="156" y="60"/>
                  </a:cubicBezTo>
                  <a:cubicBezTo>
                    <a:pt x="166" y="54"/>
                    <a:pt x="163" y="38"/>
                    <a:pt x="177" y="28"/>
                  </a:cubicBezTo>
                  <a:cubicBezTo>
                    <a:pt x="191" y="18"/>
                    <a:pt x="219" y="8"/>
                    <a:pt x="235" y="6"/>
                  </a:cubicBezTo>
                  <a:cubicBezTo>
                    <a:pt x="251" y="4"/>
                    <a:pt x="270" y="11"/>
                    <a:pt x="273" y="16"/>
                  </a:cubicBezTo>
                  <a:cubicBezTo>
                    <a:pt x="276" y="21"/>
                    <a:pt x="247" y="30"/>
                    <a:pt x="240" y="33"/>
                  </a:cubicBezTo>
                </a:path>
              </a:pathLst>
            </a:custGeom>
            <a:noFill/>
            <a:ln w="12700" cmpd="sng">
              <a:solidFill>
                <a:schemeClr val="tx1"/>
              </a:solidFill>
              <a:round/>
              <a:headEnd/>
              <a:tailEnd/>
            </a:ln>
            <a:effectLst/>
          </p:spPr>
          <p:txBody>
            <a:bodyPr/>
            <a:lstStyle/>
            <a:p>
              <a:endParaRPr lang="el-GR"/>
            </a:p>
          </p:txBody>
        </p:sp>
        <p:sp>
          <p:nvSpPr>
            <p:cNvPr id="38041" name="Freeform 153"/>
            <p:cNvSpPr>
              <a:spLocks/>
            </p:cNvSpPr>
            <p:nvPr/>
          </p:nvSpPr>
          <p:spPr bwMode="auto">
            <a:xfrm>
              <a:off x="-727" y="2708"/>
              <a:ext cx="534" cy="188"/>
            </a:xfrm>
            <a:custGeom>
              <a:avLst/>
              <a:gdLst/>
              <a:ahLst/>
              <a:cxnLst>
                <a:cxn ang="0">
                  <a:pos x="0" y="96"/>
                </a:cxn>
                <a:cxn ang="0">
                  <a:pos x="96" y="50"/>
                </a:cxn>
                <a:cxn ang="0">
                  <a:pos x="193" y="5"/>
                </a:cxn>
                <a:cxn ang="0">
                  <a:pos x="262" y="24"/>
                </a:cxn>
                <a:cxn ang="0">
                  <a:pos x="328" y="3"/>
                </a:cxn>
                <a:cxn ang="0">
                  <a:pos x="453" y="53"/>
                </a:cxn>
                <a:cxn ang="0">
                  <a:pos x="534" y="92"/>
                </a:cxn>
                <a:cxn ang="0">
                  <a:pos x="471" y="135"/>
                </a:cxn>
                <a:cxn ang="0">
                  <a:pos x="387" y="173"/>
                </a:cxn>
                <a:cxn ang="0">
                  <a:pos x="265" y="186"/>
                </a:cxn>
                <a:cxn ang="0">
                  <a:pos x="160" y="180"/>
                </a:cxn>
                <a:cxn ang="0">
                  <a:pos x="79" y="140"/>
                </a:cxn>
                <a:cxn ang="0">
                  <a:pos x="0" y="96"/>
                </a:cxn>
              </a:cxnLst>
              <a:rect l="0" t="0" r="r" b="b"/>
              <a:pathLst>
                <a:path w="534" h="188">
                  <a:moveTo>
                    <a:pt x="0" y="96"/>
                  </a:moveTo>
                  <a:cubicBezTo>
                    <a:pt x="48" y="77"/>
                    <a:pt x="96" y="50"/>
                    <a:pt x="96" y="50"/>
                  </a:cubicBezTo>
                  <a:cubicBezTo>
                    <a:pt x="128" y="35"/>
                    <a:pt x="165" y="9"/>
                    <a:pt x="193" y="5"/>
                  </a:cubicBezTo>
                  <a:cubicBezTo>
                    <a:pt x="221" y="1"/>
                    <a:pt x="241" y="23"/>
                    <a:pt x="262" y="24"/>
                  </a:cubicBezTo>
                  <a:cubicBezTo>
                    <a:pt x="283" y="25"/>
                    <a:pt x="303" y="0"/>
                    <a:pt x="328" y="3"/>
                  </a:cubicBezTo>
                  <a:cubicBezTo>
                    <a:pt x="353" y="6"/>
                    <a:pt x="418" y="38"/>
                    <a:pt x="453" y="53"/>
                  </a:cubicBezTo>
                  <a:cubicBezTo>
                    <a:pt x="488" y="68"/>
                    <a:pt x="499" y="72"/>
                    <a:pt x="534" y="92"/>
                  </a:cubicBezTo>
                  <a:cubicBezTo>
                    <a:pt x="502" y="105"/>
                    <a:pt x="492" y="122"/>
                    <a:pt x="471" y="135"/>
                  </a:cubicBezTo>
                  <a:cubicBezTo>
                    <a:pt x="450" y="148"/>
                    <a:pt x="417" y="164"/>
                    <a:pt x="387" y="173"/>
                  </a:cubicBezTo>
                  <a:cubicBezTo>
                    <a:pt x="357" y="182"/>
                    <a:pt x="305" y="184"/>
                    <a:pt x="265" y="186"/>
                  </a:cubicBezTo>
                  <a:cubicBezTo>
                    <a:pt x="225" y="188"/>
                    <a:pt x="196" y="185"/>
                    <a:pt x="160" y="180"/>
                  </a:cubicBezTo>
                  <a:cubicBezTo>
                    <a:pt x="124" y="175"/>
                    <a:pt x="106" y="155"/>
                    <a:pt x="79" y="140"/>
                  </a:cubicBezTo>
                  <a:cubicBezTo>
                    <a:pt x="52" y="125"/>
                    <a:pt x="42" y="116"/>
                    <a:pt x="0" y="96"/>
                  </a:cubicBezTo>
                  <a:close/>
                </a:path>
              </a:pathLst>
            </a:custGeom>
            <a:noFill/>
            <a:ln w="12700" cmpd="sng">
              <a:solidFill>
                <a:schemeClr val="tx1"/>
              </a:solidFill>
              <a:round/>
              <a:headEnd/>
              <a:tailEnd/>
            </a:ln>
            <a:effectLst/>
          </p:spPr>
          <p:txBody>
            <a:bodyPr/>
            <a:lstStyle/>
            <a:p>
              <a:endParaRPr lang="el-GR"/>
            </a:p>
          </p:txBody>
        </p:sp>
        <p:sp>
          <p:nvSpPr>
            <p:cNvPr id="38042" name="Freeform 154"/>
            <p:cNvSpPr>
              <a:spLocks/>
            </p:cNvSpPr>
            <p:nvPr/>
          </p:nvSpPr>
          <p:spPr bwMode="auto">
            <a:xfrm>
              <a:off x="-724" y="2784"/>
              <a:ext cx="528" cy="19"/>
            </a:xfrm>
            <a:custGeom>
              <a:avLst/>
              <a:gdLst/>
              <a:ahLst/>
              <a:cxnLst>
                <a:cxn ang="0">
                  <a:pos x="0" y="19"/>
                </a:cxn>
                <a:cxn ang="0">
                  <a:pos x="148" y="0"/>
                </a:cxn>
                <a:cxn ang="0">
                  <a:pos x="229" y="12"/>
                </a:cxn>
                <a:cxn ang="0">
                  <a:pos x="298" y="13"/>
                </a:cxn>
                <a:cxn ang="0">
                  <a:pos x="370" y="3"/>
                </a:cxn>
                <a:cxn ang="0">
                  <a:pos x="528" y="16"/>
                </a:cxn>
              </a:cxnLst>
              <a:rect l="0" t="0" r="r" b="b"/>
              <a:pathLst>
                <a:path w="528" h="19">
                  <a:moveTo>
                    <a:pt x="0" y="19"/>
                  </a:moveTo>
                  <a:cubicBezTo>
                    <a:pt x="37" y="16"/>
                    <a:pt x="127" y="0"/>
                    <a:pt x="148" y="0"/>
                  </a:cubicBezTo>
                  <a:cubicBezTo>
                    <a:pt x="169" y="0"/>
                    <a:pt x="229" y="12"/>
                    <a:pt x="229" y="12"/>
                  </a:cubicBezTo>
                  <a:cubicBezTo>
                    <a:pt x="229" y="12"/>
                    <a:pt x="275" y="14"/>
                    <a:pt x="298" y="13"/>
                  </a:cubicBezTo>
                  <a:cubicBezTo>
                    <a:pt x="321" y="12"/>
                    <a:pt x="334" y="3"/>
                    <a:pt x="370" y="3"/>
                  </a:cubicBezTo>
                  <a:cubicBezTo>
                    <a:pt x="406" y="3"/>
                    <a:pt x="460" y="15"/>
                    <a:pt x="528" y="16"/>
                  </a:cubicBezTo>
                </a:path>
              </a:pathLst>
            </a:custGeom>
            <a:noFill/>
            <a:ln w="12700" cmpd="sng">
              <a:solidFill>
                <a:schemeClr val="tx1"/>
              </a:solidFill>
              <a:round/>
              <a:headEnd/>
              <a:tailEnd/>
            </a:ln>
            <a:effectLst/>
          </p:spPr>
          <p:txBody>
            <a:bodyPr/>
            <a:lstStyle/>
            <a:p>
              <a:endParaRPr lang="el-GR"/>
            </a:p>
          </p:txBody>
        </p:sp>
        <p:sp>
          <p:nvSpPr>
            <p:cNvPr id="38043" name="Freeform 155"/>
            <p:cNvSpPr>
              <a:spLocks/>
            </p:cNvSpPr>
            <p:nvPr/>
          </p:nvSpPr>
          <p:spPr bwMode="auto">
            <a:xfrm flipH="1">
              <a:off x="-324" y="2040"/>
              <a:ext cx="316" cy="118"/>
            </a:xfrm>
            <a:custGeom>
              <a:avLst/>
              <a:gdLst/>
              <a:ahLst/>
              <a:cxnLst>
                <a:cxn ang="0">
                  <a:pos x="0" y="87"/>
                </a:cxn>
                <a:cxn ang="0">
                  <a:pos x="108" y="23"/>
                </a:cxn>
                <a:cxn ang="0">
                  <a:pos x="230" y="17"/>
                </a:cxn>
                <a:cxn ang="0">
                  <a:pos x="310" y="81"/>
                </a:cxn>
                <a:cxn ang="0">
                  <a:pos x="198" y="111"/>
                </a:cxn>
                <a:cxn ang="0">
                  <a:pos x="96" y="113"/>
                </a:cxn>
                <a:cxn ang="0">
                  <a:pos x="0" y="87"/>
                </a:cxn>
              </a:cxnLst>
              <a:rect l="0" t="0" r="r" b="b"/>
              <a:pathLst>
                <a:path w="316" h="118">
                  <a:moveTo>
                    <a:pt x="0" y="87"/>
                  </a:moveTo>
                  <a:cubicBezTo>
                    <a:pt x="42" y="55"/>
                    <a:pt x="78" y="35"/>
                    <a:pt x="108" y="23"/>
                  </a:cubicBezTo>
                  <a:cubicBezTo>
                    <a:pt x="138" y="11"/>
                    <a:pt x="194" y="0"/>
                    <a:pt x="230" y="17"/>
                  </a:cubicBezTo>
                  <a:cubicBezTo>
                    <a:pt x="266" y="34"/>
                    <a:pt x="316" y="66"/>
                    <a:pt x="310" y="81"/>
                  </a:cubicBezTo>
                  <a:cubicBezTo>
                    <a:pt x="305" y="97"/>
                    <a:pt x="234" y="106"/>
                    <a:pt x="198" y="111"/>
                  </a:cubicBezTo>
                  <a:cubicBezTo>
                    <a:pt x="156" y="114"/>
                    <a:pt x="131" y="118"/>
                    <a:pt x="96" y="113"/>
                  </a:cubicBezTo>
                  <a:cubicBezTo>
                    <a:pt x="61" y="108"/>
                    <a:pt x="45" y="108"/>
                    <a:pt x="0" y="87"/>
                  </a:cubicBezTo>
                  <a:close/>
                </a:path>
              </a:pathLst>
            </a:custGeom>
            <a:noFill/>
            <a:ln w="12700" cmpd="sng">
              <a:solidFill>
                <a:schemeClr val="tx1"/>
              </a:solidFill>
              <a:round/>
              <a:headEnd/>
              <a:tailEnd/>
            </a:ln>
            <a:effectLst/>
          </p:spPr>
          <p:txBody>
            <a:bodyPr/>
            <a:lstStyle/>
            <a:p>
              <a:endParaRPr lang="el-GR"/>
            </a:p>
          </p:txBody>
        </p:sp>
        <p:sp>
          <p:nvSpPr>
            <p:cNvPr id="38044" name="AutoShape 156"/>
            <p:cNvSpPr>
              <a:spLocks noChangeArrowheads="1"/>
            </p:cNvSpPr>
            <p:nvPr/>
          </p:nvSpPr>
          <p:spPr bwMode="auto">
            <a:xfrm flipH="1">
              <a:off x="-230" y="2047"/>
              <a:ext cx="108" cy="108"/>
            </a:xfrm>
            <a:custGeom>
              <a:avLst/>
              <a:gdLst>
                <a:gd name="G0" fmla="+- 7200 0 0"/>
                <a:gd name="G1" fmla="+- 21600 0 7200"/>
                <a:gd name="G2" fmla="+- 21600 0 72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7200" y="10800"/>
                  </a:moveTo>
                  <a:cubicBezTo>
                    <a:pt x="7200" y="12788"/>
                    <a:pt x="8812" y="14400"/>
                    <a:pt x="10800" y="14400"/>
                  </a:cubicBezTo>
                  <a:cubicBezTo>
                    <a:pt x="12788" y="14400"/>
                    <a:pt x="14400" y="12788"/>
                    <a:pt x="14400" y="10800"/>
                  </a:cubicBezTo>
                  <a:cubicBezTo>
                    <a:pt x="14400" y="8812"/>
                    <a:pt x="12788" y="7200"/>
                    <a:pt x="10800" y="7200"/>
                  </a:cubicBezTo>
                  <a:cubicBezTo>
                    <a:pt x="8812" y="7200"/>
                    <a:pt x="7200" y="8812"/>
                    <a:pt x="7200" y="10800"/>
                  </a:cubicBezTo>
                  <a:close/>
                </a:path>
              </a:pathLst>
            </a:custGeom>
            <a:solidFill>
              <a:schemeClr val="tx1"/>
            </a:solidFill>
            <a:ln w="12700">
              <a:solidFill>
                <a:schemeClr val="tx1"/>
              </a:solidFill>
              <a:round/>
              <a:headEnd/>
              <a:tailEnd/>
            </a:ln>
            <a:effectLst/>
          </p:spPr>
          <p:txBody>
            <a:bodyPr wrap="none" anchor="ctr"/>
            <a:lstStyle/>
            <a:p>
              <a:endParaRPr lang="el-GR"/>
            </a:p>
          </p:txBody>
        </p:sp>
        <p:sp>
          <p:nvSpPr>
            <p:cNvPr id="38045" name="Freeform 157"/>
            <p:cNvSpPr>
              <a:spLocks/>
            </p:cNvSpPr>
            <p:nvPr/>
          </p:nvSpPr>
          <p:spPr bwMode="auto">
            <a:xfrm flipH="1">
              <a:off x="-330" y="1885"/>
              <a:ext cx="426" cy="139"/>
            </a:xfrm>
            <a:custGeom>
              <a:avLst/>
              <a:gdLst/>
              <a:ahLst/>
              <a:cxnLst>
                <a:cxn ang="0">
                  <a:pos x="426" y="114"/>
                </a:cxn>
                <a:cxn ang="0">
                  <a:pos x="258" y="76"/>
                </a:cxn>
                <a:cxn ang="0">
                  <a:pos x="124" y="86"/>
                </a:cxn>
                <a:cxn ang="0">
                  <a:pos x="0" y="130"/>
                </a:cxn>
                <a:cxn ang="0">
                  <a:pos x="82" y="34"/>
                </a:cxn>
                <a:cxn ang="0">
                  <a:pos x="226" y="4"/>
                </a:cxn>
                <a:cxn ang="0">
                  <a:pos x="382" y="34"/>
                </a:cxn>
                <a:cxn ang="0">
                  <a:pos x="426" y="114"/>
                </a:cxn>
              </a:cxnLst>
              <a:rect l="0" t="0" r="r" b="b"/>
              <a:pathLst>
                <a:path w="426" h="139">
                  <a:moveTo>
                    <a:pt x="426" y="114"/>
                  </a:moveTo>
                  <a:cubicBezTo>
                    <a:pt x="370" y="84"/>
                    <a:pt x="306" y="83"/>
                    <a:pt x="258" y="76"/>
                  </a:cubicBezTo>
                  <a:cubicBezTo>
                    <a:pt x="210" y="69"/>
                    <a:pt x="167" y="78"/>
                    <a:pt x="124" y="86"/>
                  </a:cubicBezTo>
                  <a:cubicBezTo>
                    <a:pt x="81" y="94"/>
                    <a:pt x="7" y="139"/>
                    <a:pt x="0" y="130"/>
                  </a:cubicBezTo>
                  <a:cubicBezTo>
                    <a:pt x="0" y="130"/>
                    <a:pt x="44" y="55"/>
                    <a:pt x="82" y="34"/>
                  </a:cubicBezTo>
                  <a:cubicBezTo>
                    <a:pt x="120" y="14"/>
                    <a:pt x="176" y="4"/>
                    <a:pt x="226" y="4"/>
                  </a:cubicBezTo>
                  <a:cubicBezTo>
                    <a:pt x="277" y="0"/>
                    <a:pt x="351" y="15"/>
                    <a:pt x="382" y="34"/>
                  </a:cubicBezTo>
                  <a:cubicBezTo>
                    <a:pt x="413" y="53"/>
                    <a:pt x="422" y="76"/>
                    <a:pt x="426" y="114"/>
                  </a:cubicBezTo>
                  <a:close/>
                </a:path>
              </a:pathLst>
            </a:custGeom>
            <a:noFill/>
            <a:ln w="12700" cmpd="sng">
              <a:solidFill>
                <a:schemeClr val="tx1"/>
              </a:solidFill>
              <a:round/>
              <a:headEnd/>
              <a:tailEnd/>
            </a:ln>
            <a:effectLst/>
          </p:spPr>
          <p:txBody>
            <a:bodyPr/>
            <a:lstStyle/>
            <a:p>
              <a:endParaRPr lang="el-GR"/>
            </a:p>
          </p:txBody>
        </p:sp>
        <p:sp>
          <p:nvSpPr>
            <p:cNvPr id="38046" name="Freeform 158"/>
            <p:cNvSpPr>
              <a:spLocks/>
            </p:cNvSpPr>
            <p:nvPr/>
          </p:nvSpPr>
          <p:spPr bwMode="auto">
            <a:xfrm>
              <a:off x="-402" y="2041"/>
              <a:ext cx="96" cy="542"/>
            </a:xfrm>
            <a:custGeom>
              <a:avLst/>
              <a:gdLst/>
              <a:ahLst/>
              <a:cxnLst>
                <a:cxn ang="0">
                  <a:pos x="44" y="0"/>
                </a:cxn>
                <a:cxn ang="0">
                  <a:pos x="0" y="114"/>
                </a:cxn>
                <a:cxn ang="0">
                  <a:pos x="18" y="234"/>
                </a:cxn>
                <a:cxn ang="0">
                  <a:pos x="70" y="350"/>
                </a:cxn>
                <a:cxn ang="0">
                  <a:pos x="93" y="456"/>
                </a:cxn>
                <a:cxn ang="0">
                  <a:pos x="75" y="513"/>
                </a:cxn>
                <a:cxn ang="0">
                  <a:pos x="16" y="542"/>
                </a:cxn>
              </a:cxnLst>
              <a:rect l="0" t="0" r="r" b="b"/>
              <a:pathLst>
                <a:path w="96" h="542">
                  <a:moveTo>
                    <a:pt x="44" y="0"/>
                  </a:moveTo>
                  <a:cubicBezTo>
                    <a:pt x="26" y="28"/>
                    <a:pt x="0" y="78"/>
                    <a:pt x="0" y="114"/>
                  </a:cubicBezTo>
                  <a:cubicBezTo>
                    <a:pt x="0" y="150"/>
                    <a:pt x="14" y="216"/>
                    <a:pt x="18" y="234"/>
                  </a:cubicBezTo>
                  <a:cubicBezTo>
                    <a:pt x="22" y="252"/>
                    <a:pt x="58" y="326"/>
                    <a:pt x="70" y="350"/>
                  </a:cubicBezTo>
                  <a:cubicBezTo>
                    <a:pt x="82" y="374"/>
                    <a:pt x="90" y="429"/>
                    <a:pt x="93" y="456"/>
                  </a:cubicBezTo>
                  <a:cubicBezTo>
                    <a:pt x="96" y="483"/>
                    <a:pt x="91" y="498"/>
                    <a:pt x="75" y="513"/>
                  </a:cubicBezTo>
                  <a:cubicBezTo>
                    <a:pt x="59" y="528"/>
                    <a:pt x="31" y="535"/>
                    <a:pt x="16" y="542"/>
                  </a:cubicBezTo>
                </a:path>
              </a:pathLst>
            </a:custGeom>
            <a:noFill/>
            <a:ln w="12700" cmpd="sng">
              <a:solidFill>
                <a:schemeClr val="tx1"/>
              </a:solidFill>
              <a:round/>
              <a:headEnd/>
              <a:tailEnd/>
            </a:ln>
            <a:effectLst/>
          </p:spPr>
          <p:txBody>
            <a:bodyPr/>
            <a:lstStyle/>
            <a:p>
              <a:endParaRPr lang="el-GR"/>
            </a:p>
          </p:txBody>
        </p:sp>
        <p:sp>
          <p:nvSpPr>
            <p:cNvPr id="38047" name="Freeform 159"/>
            <p:cNvSpPr>
              <a:spLocks/>
            </p:cNvSpPr>
            <p:nvPr/>
          </p:nvSpPr>
          <p:spPr bwMode="auto">
            <a:xfrm>
              <a:off x="-1153" y="1315"/>
              <a:ext cx="679" cy="1917"/>
            </a:xfrm>
            <a:custGeom>
              <a:avLst/>
              <a:gdLst/>
              <a:ahLst/>
              <a:cxnLst>
                <a:cxn ang="0">
                  <a:pos x="659" y="4"/>
                </a:cxn>
                <a:cxn ang="0">
                  <a:pos x="296" y="52"/>
                </a:cxn>
                <a:cxn ang="0">
                  <a:pos x="89" y="319"/>
                </a:cxn>
                <a:cxn ang="0">
                  <a:pos x="26" y="511"/>
                </a:cxn>
                <a:cxn ang="0">
                  <a:pos x="17" y="733"/>
                </a:cxn>
                <a:cxn ang="0">
                  <a:pos x="5" y="919"/>
                </a:cxn>
                <a:cxn ang="0">
                  <a:pos x="17" y="1108"/>
                </a:cxn>
                <a:cxn ang="0">
                  <a:pos x="62" y="1300"/>
                </a:cxn>
                <a:cxn ang="0">
                  <a:pos x="116" y="1531"/>
                </a:cxn>
                <a:cxn ang="0">
                  <a:pos x="230" y="1696"/>
                </a:cxn>
                <a:cxn ang="0">
                  <a:pos x="473" y="1882"/>
                </a:cxn>
                <a:cxn ang="0">
                  <a:pos x="659" y="1909"/>
                </a:cxn>
              </a:cxnLst>
              <a:rect l="0" t="0" r="r" b="b"/>
              <a:pathLst>
                <a:path w="659" h="1917">
                  <a:moveTo>
                    <a:pt x="659" y="4"/>
                  </a:moveTo>
                  <a:cubicBezTo>
                    <a:pt x="598" y="12"/>
                    <a:pt x="391" y="0"/>
                    <a:pt x="296" y="52"/>
                  </a:cubicBezTo>
                  <a:cubicBezTo>
                    <a:pt x="201" y="100"/>
                    <a:pt x="134" y="242"/>
                    <a:pt x="89" y="319"/>
                  </a:cubicBezTo>
                  <a:cubicBezTo>
                    <a:pt x="44" y="396"/>
                    <a:pt x="35" y="442"/>
                    <a:pt x="26" y="511"/>
                  </a:cubicBezTo>
                  <a:cubicBezTo>
                    <a:pt x="17" y="580"/>
                    <a:pt x="22" y="665"/>
                    <a:pt x="17" y="733"/>
                  </a:cubicBezTo>
                  <a:cubicBezTo>
                    <a:pt x="12" y="801"/>
                    <a:pt x="10" y="870"/>
                    <a:pt x="5" y="919"/>
                  </a:cubicBezTo>
                  <a:cubicBezTo>
                    <a:pt x="0" y="968"/>
                    <a:pt x="6" y="1045"/>
                    <a:pt x="17" y="1108"/>
                  </a:cubicBezTo>
                  <a:cubicBezTo>
                    <a:pt x="28" y="1171"/>
                    <a:pt x="43" y="1213"/>
                    <a:pt x="62" y="1300"/>
                  </a:cubicBezTo>
                  <a:cubicBezTo>
                    <a:pt x="79" y="1374"/>
                    <a:pt x="88" y="1465"/>
                    <a:pt x="116" y="1531"/>
                  </a:cubicBezTo>
                  <a:cubicBezTo>
                    <a:pt x="144" y="1597"/>
                    <a:pt x="171" y="1638"/>
                    <a:pt x="230" y="1696"/>
                  </a:cubicBezTo>
                  <a:cubicBezTo>
                    <a:pt x="289" y="1754"/>
                    <a:pt x="397" y="1847"/>
                    <a:pt x="473" y="1882"/>
                  </a:cubicBezTo>
                  <a:cubicBezTo>
                    <a:pt x="549" y="1917"/>
                    <a:pt x="620" y="1904"/>
                    <a:pt x="659" y="1909"/>
                  </a:cubicBezTo>
                </a:path>
              </a:pathLst>
            </a:custGeom>
            <a:noFill/>
            <a:ln w="12700" cmpd="sng">
              <a:solidFill>
                <a:schemeClr val="tx1"/>
              </a:solidFill>
              <a:round/>
              <a:headEnd/>
              <a:tailEnd/>
            </a:ln>
            <a:effectLst/>
          </p:spPr>
          <p:txBody>
            <a:bodyPr/>
            <a:lstStyle/>
            <a:p>
              <a:endParaRPr lang="el-GR"/>
            </a:p>
          </p:txBody>
        </p:sp>
        <p:sp>
          <p:nvSpPr>
            <p:cNvPr id="38048" name="Freeform 160"/>
            <p:cNvSpPr>
              <a:spLocks/>
            </p:cNvSpPr>
            <p:nvPr/>
          </p:nvSpPr>
          <p:spPr bwMode="auto">
            <a:xfrm flipH="1">
              <a:off x="-475" y="1313"/>
              <a:ext cx="736" cy="1917"/>
            </a:xfrm>
            <a:custGeom>
              <a:avLst/>
              <a:gdLst/>
              <a:ahLst/>
              <a:cxnLst>
                <a:cxn ang="0">
                  <a:pos x="659" y="4"/>
                </a:cxn>
                <a:cxn ang="0">
                  <a:pos x="296" y="52"/>
                </a:cxn>
                <a:cxn ang="0">
                  <a:pos x="89" y="319"/>
                </a:cxn>
                <a:cxn ang="0">
                  <a:pos x="26" y="511"/>
                </a:cxn>
                <a:cxn ang="0">
                  <a:pos x="17" y="733"/>
                </a:cxn>
                <a:cxn ang="0">
                  <a:pos x="5" y="919"/>
                </a:cxn>
                <a:cxn ang="0">
                  <a:pos x="17" y="1108"/>
                </a:cxn>
                <a:cxn ang="0">
                  <a:pos x="62" y="1300"/>
                </a:cxn>
                <a:cxn ang="0">
                  <a:pos x="116" y="1531"/>
                </a:cxn>
                <a:cxn ang="0">
                  <a:pos x="230" y="1696"/>
                </a:cxn>
                <a:cxn ang="0">
                  <a:pos x="473" y="1882"/>
                </a:cxn>
                <a:cxn ang="0">
                  <a:pos x="659" y="1909"/>
                </a:cxn>
              </a:cxnLst>
              <a:rect l="0" t="0" r="r" b="b"/>
              <a:pathLst>
                <a:path w="659" h="1917">
                  <a:moveTo>
                    <a:pt x="659" y="4"/>
                  </a:moveTo>
                  <a:cubicBezTo>
                    <a:pt x="598" y="12"/>
                    <a:pt x="391" y="0"/>
                    <a:pt x="296" y="52"/>
                  </a:cubicBezTo>
                  <a:cubicBezTo>
                    <a:pt x="201" y="100"/>
                    <a:pt x="134" y="242"/>
                    <a:pt x="89" y="319"/>
                  </a:cubicBezTo>
                  <a:cubicBezTo>
                    <a:pt x="44" y="396"/>
                    <a:pt x="35" y="442"/>
                    <a:pt x="26" y="511"/>
                  </a:cubicBezTo>
                  <a:cubicBezTo>
                    <a:pt x="17" y="580"/>
                    <a:pt x="22" y="665"/>
                    <a:pt x="17" y="733"/>
                  </a:cubicBezTo>
                  <a:cubicBezTo>
                    <a:pt x="12" y="801"/>
                    <a:pt x="10" y="870"/>
                    <a:pt x="5" y="919"/>
                  </a:cubicBezTo>
                  <a:cubicBezTo>
                    <a:pt x="0" y="968"/>
                    <a:pt x="6" y="1045"/>
                    <a:pt x="17" y="1108"/>
                  </a:cubicBezTo>
                  <a:cubicBezTo>
                    <a:pt x="28" y="1171"/>
                    <a:pt x="43" y="1213"/>
                    <a:pt x="62" y="1300"/>
                  </a:cubicBezTo>
                  <a:cubicBezTo>
                    <a:pt x="79" y="1374"/>
                    <a:pt x="88" y="1465"/>
                    <a:pt x="116" y="1531"/>
                  </a:cubicBezTo>
                  <a:cubicBezTo>
                    <a:pt x="144" y="1597"/>
                    <a:pt x="171" y="1638"/>
                    <a:pt x="230" y="1696"/>
                  </a:cubicBezTo>
                  <a:cubicBezTo>
                    <a:pt x="289" y="1754"/>
                    <a:pt x="397" y="1847"/>
                    <a:pt x="473" y="1882"/>
                  </a:cubicBezTo>
                  <a:cubicBezTo>
                    <a:pt x="549" y="1917"/>
                    <a:pt x="620" y="1904"/>
                    <a:pt x="659" y="1909"/>
                  </a:cubicBezTo>
                </a:path>
              </a:pathLst>
            </a:custGeom>
            <a:noFill/>
            <a:ln w="12700" cmpd="sng">
              <a:solidFill>
                <a:schemeClr val="tx1"/>
              </a:solidFill>
              <a:round/>
              <a:headEnd/>
              <a:tailEnd/>
            </a:ln>
            <a:effectLst/>
          </p:spPr>
          <p:txBody>
            <a:bodyPr/>
            <a:lstStyle/>
            <a:p>
              <a:endParaRPr lang="el-GR"/>
            </a:p>
          </p:txBody>
        </p:sp>
        <p:grpSp>
          <p:nvGrpSpPr>
            <p:cNvPr id="38049" name="Group 161"/>
            <p:cNvGrpSpPr>
              <a:grpSpLocks/>
            </p:cNvGrpSpPr>
            <p:nvPr/>
          </p:nvGrpSpPr>
          <p:grpSpPr bwMode="auto">
            <a:xfrm>
              <a:off x="-1316" y="2057"/>
              <a:ext cx="224" cy="586"/>
              <a:chOff x="3240" y="2226"/>
              <a:chExt cx="224" cy="586"/>
            </a:xfrm>
          </p:grpSpPr>
          <p:sp>
            <p:nvSpPr>
              <p:cNvPr id="38050" name="Freeform 162"/>
              <p:cNvSpPr>
                <a:spLocks/>
              </p:cNvSpPr>
              <p:nvPr/>
            </p:nvSpPr>
            <p:spPr bwMode="auto">
              <a:xfrm>
                <a:off x="3240" y="2226"/>
                <a:ext cx="224" cy="586"/>
              </a:xfrm>
              <a:custGeom>
                <a:avLst/>
                <a:gdLst/>
                <a:ahLst/>
                <a:cxnLst>
                  <a:cxn ang="0">
                    <a:pos x="172" y="122"/>
                  </a:cxn>
                  <a:cxn ang="0">
                    <a:pos x="72" y="2"/>
                  </a:cxn>
                  <a:cxn ang="0">
                    <a:pos x="12" y="46"/>
                  </a:cxn>
                  <a:cxn ang="0">
                    <a:pos x="6" y="162"/>
                  </a:cxn>
                  <a:cxn ang="0">
                    <a:pos x="22" y="272"/>
                  </a:cxn>
                  <a:cxn ang="0">
                    <a:pos x="42" y="396"/>
                  </a:cxn>
                  <a:cxn ang="0">
                    <a:pos x="100" y="514"/>
                  </a:cxn>
                  <a:cxn ang="0">
                    <a:pos x="172" y="584"/>
                  </a:cxn>
                  <a:cxn ang="0">
                    <a:pos x="224" y="558"/>
                  </a:cxn>
                </a:cxnLst>
                <a:rect l="0" t="0" r="r" b="b"/>
                <a:pathLst>
                  <a:path w="224" h="586">
                    <a:moveTo>
                      <a:pt x="172" y="122"/>
                    </a:moveTo>
                    <a:cubicBezTo>
                      <a:pt x="132" y="48"/>
                      <a:pt x="100" y="15"/>
                      <a:pt x="72" y="2"/>
                    </a:cubicBezTo>
                    <a:cubicBezTo>
                      <a:pt x="28" y="0"/>
                      <a:pt x="20" y="26"/>
                      <a:pt x="12" y="46"/>
                    </a:cubicBezTo>
                    <a:cubicBezTo>
                      <a:pt x="4" y="66"/>
                      <a:pt x="0" y="130"/>
                      <a:pt x="6" y="162"/>
                    </a:cubicBezTo>
                    <a:cubicBezTo>
                      <a:pt x="12" y="194"/>
                      <a:pt x="20" y="242"/>
                      <a:pt x="22" y="272"/>
                    </a:cubicBezTo>
                    <a:cubicBezTo>
                      <a:pt x="24" y="302"/>
                      <a:pt x="29" y="356"/>
                      <a:pt x="42" y="396"/>
                    </a:cubicBezTo>
                    <a:cubicBezTo>
                      <a:pt x="55" y="436"/>
                      <a:pt x="78" y="483"/>
                      <a:pt x="100" y="514"/>
                    </a:cubicBezTo>
                    <a:cubicBezTo>
                      <a:pt x="123" y="546"/>
                      <a:pt x="140" y="586"/>
                      <a:pt x="172" y="584"/>
                    </a:cubicBezTo>
                    <a:cubicBezTo>
                      <a:pt x="204" y="582"/>
                      <a:pt x="215" y="565"/>
                      <a:pt x="224" y="558"/>
                    </a:cubicBezTo>
                  </a:path>
                </a:pathLst>
              </a:custGeom>
              <a:noFill/>
              <a:ln w="12700" cmpd="sng">
                <a:solidFill>
                  <a:schemeClr val="tx1"/>
                </a:solidFill>
                <a:round/>
                <a:headEnd/>
                <a:tailEnd/>
              </a:ln>
              <a:effectLst/>
            </p:spPr>
            <p:txBody>
              <a:bodyPr/>
              <a:lstStyle/>
              <a:p>
                <a:endParaRPr lang="el-GR"/>
              </a:p>
            </p:txBody>
          </p:sp>
          <p:sp>
            <p:nvSpPr>
              <p:cNvPr id="38051" name="Freeform 163"/>
              <p:cNvSpPr>
                <a:spLocks/>
              </p:cNvSpPr>
              <p:nvPr/>
            </p:nvSpPr>
            <p:spPr bwMode="auto">
              <a:xfrm>
                <a:off x="3264" y="2300"/>
                <a:ext cx="126" cy="104"/>
              </a:xfrm>
              <a:custGeom>
                <a:avLst/>
                <a:gdLst/>
                <a:ahLst/>
                <a:cxnLst>
                  <a:cxn ang="0">
                    <a:pos x="126" y="100"/>
                  </a:cxn>
                  <a:cxn ang="0">
                    <a:pos x="36" y="8"/>
                  </a:cxn>
                  <a:cxn ang="0">
                    <a:pos x="18" y="104"/>
                  </a:cxn>
                </a:cxnLst>
                <a:rect l="0" t="0" r="r" b="b"/>
                <a:pathLst>
                  <a:path w="126" h="104">
                    <a:moveTo>
                      <a:pt x="126" y="100"/>
                    </a:moveTo>
                    <a:cubicBezTo>
                      <a:pt x="92" y="46"/>
                      <a:pt x="54" y="7"/>
                      <a:pt x="36" y="8"/>
                    </a:cubicBezTo>
                    <a:cubicBezTo>
                      <a:pt x="0" y="0"/>
                      <a:pt x="22" y="84"/>
                      <a:pt x="18" y="104"/>
                    </a:cubicBezTo>
                  </a:path>
                </a:pathLst>
              </a:custGeom>
              <a:noFill/>
              <a:ln w="12700" cmpd="sng">
                <a:solidFill>
                  <a:schemeClr val="tx1"/>
                </a:solidFill>
                <a:round/>
                <a:headEnd/>
                <a:tailEnd/>
              </a:ln>
              <a:effectLst/>
            </p:spPr>
            <p:txBody>
              <a:bodyPr/>
              <a:lstStyle/>
              <a:p>
                <a:endParaRPr lang="el-GR"/>
              </a:p>
            </p:txBody>
          </p:sp>
          <p:sp>
            <p:nvSpPr>
              <p:cNvPr id="38052" name="Freeform 164"/>
              <p:cNvSpPr>
                <a:spLocks/>
              </p:cNvSpPr>
              <p:nvPr/>
            </p:nvSpPr>
            <p:spPr bwMode="auto">
              <a:xfrm>
                <a:off x="3277" y="2326"/>
                <a:ext cx="135" cy="334"/>
              </a:xfrm>
              <a:custGeom>
                <a:avLst/>
                <a:gdLst/>
                <a:ahLst/>
                <a:cxnLst>
                  <a:cxn ang="0">
                    <a:pos x="43" y="0"/>
                  </a:cxn>
                  <a:cxn ang="0">
                    <a:pos x="29" y="68"/>
                  </a:cxn>
                  <a:cxn ang="0">
                    <a:pos x="3" y="160"/>
                  </a:cxn>
                  <a:cxn ang="0">
                    <a:pos x="59" y="282"/>
                  </a:cxn>
                  <a:cxn ang="0">
                    <a:pos x="135" y="334"/>
                  </a:cxn>
                </a:cxnLst>
                <a:rect l="0" t="0" r="r" b="b"/>
                <a:pathLst>
                  <a:path w="135" h="334">
                    <a:moveTo>
                      <a:pt x="43" y="0"/>
                    </a:moveTo>
                    <a:cubicBezTo>
                      <a:pt x="43" y="0"/>
                      <a:pt x="36" y="41"/>
                      <a:pt x="29" y="68"/>
                    </a:cubicBezTo>
                    <a:cubicBezTo>
                      <a:pt x="21" y="95"/>
                      <a:pt x="0" y="123"/>
                      <a:pt x="3" y="160"/>
                    </a:cubicBezTo>
                    <a:cubicBezTo>
                      <a:pt x="6" y="197"/>
                      <a:pt x="41" y="252"/>
                      <a:pt x="59" y="282"/>
                    </a:cubicBezTo>
                    <a:cubicBezTo>
                      <a:pt x="77" y="312"/>
                      <a:pt x="119" y="323"/>
                      <a:pt x="135" y="334"/>
                    </a:cubicBezTo>
                  </a:path>
                </a:pathLst>
              </a:custGeom>
              <a:noFill/>
              <a:ln w="12700" cmpd="sng">
                <a:solidFill>
                  <a:schemeClr val="tx1"/>
                </a:solidFill>
                <a:round/>
                <a:headEnd/>
                <a:tailEnd/>
              </a:ln>
              <a:effectLst/>
            </p:spPr>
            <p:txBody>
              <a:bodyPr/>
              <a:lstStyle/>
              <a:p>
                <a:endParaRPr lang="el-GR"/>
              </a:p>
            </p:txBody>
          </p:sp>
          <p:sp>
            <p:nvSpPr>
              <p:cNvPr id="38053" name="Freeform 165"/>
              <p:cNvSpPr>
                <a:spLocks/>
              </p:cNvSpPr>
              <p:nvPr/>
            </p:nvSpPr>
            <p:spPr bwMode="auto">
              <a:xfrm>
                <a:off x="3308" y="2506"/>
                <a:ext cx="112" cy="84"/>
              </a:xfrm>
              <a:custGeom>
                <a:avLst/>
                <a:gdLst/>
                <a:ahLst/>
                <a:cxnLst>
                  <a:cxn ang="0">
                    <a:pos x="112" y="84"/>
                  </a:cxn>
                  <a:cxn ang="0">
                    <a:pos x="0" y="6"/>
                  </a:cxn>
                </a:cxnLst>
                <a:rect l="0" t="0" r="r" b="b"/>
                <a:pathLst>
                  <a:path w="112" h="84">
                    <a:moveTo>
                      <a:pt x="112" y="84"/>
                    </a:moveTo>
                    <a:cubicBezTo>
                      <a:pt x="76" y="38"/>
                      <a:pt x="34" y="0"/>
                      <a:pt x="0" y="6"/>
                    </a:cubicBezTo>
                  </a:path>
                </a:pathLst>
              </a:custGeom>
              <a:noFill/>
              <a:ln w="12700" cmpd="sng">
                <a:solidFill>
                  <a:schemeClr val="tx1"/>
                </a:solidFill>
                <a:round/>
                <a:headEnd/>
                <a:tailEnd/>
              </a:ln>
              <a:effectLst/>
            </p:spPr>
            <p:txBody>
              <a:bodyPr/>
              <a:lstStyle/>
              <a:p>
                <a:endParaRPr lang="el-GR"/>
              </a:p>
            </p:txBody>
          </p:sp>
        </p:grpSp>
        <p:grpSp>
          <p:nvGrpSpPr>
            <p:cNvPr id="38054" name="Group 166"/>
            <p:cNvGrpSpPr>
              <a:grpSpLocks/>
            </p:cNvGrpSpPr>
            <p:nvPr/>
          </p:nvGrpSpPr>
          <p:grpSpPr bwMode="auto">
            <a:xfrm flipH="1">
              <a:off x="199" y="2068"/>
              <a:ext cx="224" cy="586"/>
              <a:chOff x="3240" y="2226"/>
              <a:chExt cx="224" cy="586"/>
            </a:xfrm>
          </p:grpSpPr>
          <p:sp>
            <p:nvSpPr>
              <p:cNvPr id="38055" name="Freeform 167"/>
              <p:cNvSpPr>
                <a:spLocks/>
              </p:cNvSpPr>
              <p:nvPr/>
            </p:nvSpPr>
            <p:spPr bwMode="auto">
              <a:xfrm>
                <a:off x="3240" y="2226"/>
                <a:ext cx="224" cy="586"/>
              </a:xfrm>
              <a:custGeom>
                <a:avLst/>
                <a:gdLst/>
                <a:ahLst/>
                <a:cxnLst>
                  <a:cxn ang="0">
                    <a:pos x="172" y="122"/>
                  </a:cxn>
                  <a:cxn ang="0">
                    <a:pos x="72" y="2"/>
                  </a:cxn>
                  <a:cxn ang="0">
                    <a:pos x="12" y="46"/>
                  </a:cxn>
                  <a:cxn ang="0">
                    <a:pos x="6" y="162"/>
                  </a:cxn>
                  <a:cxn ang="0">
                    <a:pos x="22" y="272"/>
                  </a:cxn>
                  <a:cxn ang="0">
                    <a:pos x="42" y="396"/>
                  </a:cxn>
                  <a:cxn ang="0">
                    <a:pos x="100" y="514"/>
                  </a:cxn>
                  <a:cxn ang="0">
                    <a:pos x="172" y="584"/>
                  </a:cxn>
                  <a:cxn ang="0">
                    <a:pos x="224" y="558"/>
                  </a:cxn>
                </a:cxnLst>
                <a:rect l="0" t="0" r="r" b="b"/>
                <a:pathLst>
                  <a:path w="224" h="586">
                    <a:moveTo>
                      <a:pt x="172" y="122"/>
                    </a:moveTo>
                    <a:cubicBezTo>
                      <a:pt x="132" y="48"/>
                      <a:pt x="100" y="15"/>
                      <a:pt x="72" y="2"/>
                    </a:cubicBezTo>
                    <a:cubicBezTo>
                      <a:pt x="28" y="0"/>
                      <a:pt x="20" y="26"/>
                      <a:pt x="12" y="46"/>
                    </a:cubicBezTo>
                    <a:cubicBezTo>
                      <a:pt x="4" y="66"/>
                      <a:pt x="0" y="130"/>
                      <a:pt x="6" y="162"/>
                    </a:cubicBezTo>
                    <a:cubicBezTo>
                      <a:pt x="12" y="194"/>
                      <a:pt x="20" y="242"/>
                      <a:pt x="22" y="272"/>
                    </a:cubicBezTo>
                    <a:cubicBezTo>
                      <a:pt x="24" y="302"/>
                      <a:pt x="29" y="356"/>
                      <a:pt x="42" y="396"/>
                    </a:cubicBezTo>
                    <a:cubicBezTo>
                      <a:pt x="55" y="436"/>
                      <a:pt x="78" y="483"/>
                      <a:pt x="100" y="514"/>
                    </a:cubicBezTo>
                    <a:cubicBezTo>
                      <a:pt x="123" y="546"/>
                      <a:pt x="140" y="586"/>
                      <a:pt x="172" y="584"/>
                    </a:cubicBezTo>
                    <a:cubicBezTo>
                      <a:pt x="204" y="582"/>
                      <a:pt x="215" y="565"/>
                      <a:pt x="224" y="558"/>
                    </a:cubicBezTo>
                  </a:path>
                </a:pathLst>
              </a:custGeom>
              <a:noFill/>
              <a:ln w="12700" cmpd="sng">
                <a:solidFill>
                  <a:schemeClr val="tx1"/>
                </a:solidFill>
                <a:round/>
                <a:headEnd/>
                <a:tailEnd/>
              </a:ln>
              <a:effectLst/>
            </p:spPr>
            <p:txBody>
              <a:bodyPr/>
              <a:lstStyle/>
              <a:p>
                <a:endParaRPr lang="el-GR"/>
              </a:p>
            </p:txBody>
          </p:sp>
          <p:sp>
            <p:nvSpPr>
              <p:cNvPr id="38056" name="Freeform 168"/>
              <p:cNvSpPr>
                <a:spLocks/>
              </p:cNvSpPr>
              <p:nvPr/>
            </p:nvSpPr>
            <p:spPr bwMode="auto">
              <a:xfrm>
                <a:off x="3264" y="2300"/>
                <a:ext cx="126" cy="104"/>
              </a:xfrm>
              <a:custGeom>
                <a:avLst/>
                <a:gdLst/>
                <a:ahLst/>
                <a:cxnLst>
                  <a:cxn ang="0">
                    <a:pos x="126" y="100"/>
                  </a:cxn>
                  <a:cxn ang="0">
                    <a:pos x="36" y="8"/>
                  </a:cxn>
                  <a:cxn ang="0">
                    <a:pos x="18" y="104"/>
                  </a:cxn>
                </a:cxnLst>
                <a:rect l="0" t="0" r="r" b="b"/>
                <a:pathLst>
                  <a:path w="126" h="104">
                    <a:moveTo>
                      <a:pt x="126" y="100"/>
                    </a:moveTo>
                    <a:cubicBezTo>
                      <a:pt x="92" y="46"/>
                      <a:pt x="54" y="7"/>
                      <a:pt x="36" y="8"/>
                    </a:cubicBezTo>
                    <a:cubicBezTo>
                      <a:pt x="0" y="0"/>
                      <a:pt x="22" y="84"/>
                      <a:pt x="18" y="104"/>
                    </a:cubicBezTo>
                  </a:path>
                </a:pathLst>
              </a:custGeom>
              <a:noFill/>
              <a:ln w="12700" cmpd="sng">
                <a:solidFill>
                  <a:schemeClr val="tx1"/>
                </a:solidFill>
                <a:round/>
                <a:headEnd/>
                <a:tailEnd/>
              </a:ln>
              <a:effectLst/>
            </p:spPr>
            <p:txBody>
              <a:bodyPr/>
              <a:lstStyle/>
              <a:p>
                <a:endParaRPr lang="el-GR"/>
              </a:p>
            </p:txBody>
          </p:sp>
          <p:sp>
            <p:nvSpPr>
              <p:cNvPr id="38057" name="Freeform 169"/>
              <p:cNvSpPr>
                <a:spLocks/>
              </p:cNvSpPr>
              <p:nvPr/>
            </p:nvSpPr>
            <p:spPr bwMode="auto">
              <a:xfrm>
                <a:off x="3277" y="2326"/>
                <a:ext cx="135" cy="334"/>
              </a:xfrm>
              <a:custGeom>
                <a:avLst/>
                <a:gdLst/>
                <a:ahLst/>
                <a:cxnLst>
                  <a:cxn ang="0">
                    <a:pos x="43" y="0"/>
                  </a:cxn>
                  <a:cxn ang="0">
                    <a:pos x="29" y="68"/>
                  </a:cxn>
                  <a:cxn ang="0">
                    <a:pos x="3" y="160"/>
                  </a:cxn>
                  <a:cxn ang="0">
                    <a:pos x="59" y="282"/>
                  </a:cxn>
                  <a:cxn ang="0">
                    <a:pos x="135" y="334"/>
                  </a:cxn>
                </a:cxnLst>
                <a:rect l="0" t="0" r="r" b="b"/>
                <a:pathLst>
                  <a:path w="135" h="334">
                    <a:moveTo>
                      <a:pt x="43" y="0"/>
                    </a:moveTo>
                    <a:cubicBezTo>
                      <a:pt x="43" y="0"/>
                      <a:pt x="36" y="41"/>
                      <a:pt x="29" y="68"/>
                    </a:cubicBezTo>
                    <a:cubicBezTo>
                      <a:pt x="21" y="95"/>
                      <a:pt x="0" y="123"/>
                      <a:pt x="3" y="160"/>
                    </a:cubicBezTo>
                    <a:cubicBezTo>
                      <a:pt x="6" y="197"/>
                      <a:pt x="41" y="252"/>
                      <a:pt x="59" y="282"/>
                    </a:cubicBezTo>
                    <a:cubicBezTo>
                      <a:pt x="77" y="312"/>
                      <a:pt x="119" y="323"/>
                      <a:pt x="135" y="334"/>
                    </a:cubicBezTo>
                  </a:path>
                </a:pathLst>
              </a:custGeom>
              <a:noFill/>
              <a:ln w="12700" cmpd="sng">
                <a:solidFill>
                  <a:schemeClr val="tx1"/>
                </a:solidFill>
                <a:round/>
                <a:headEnd/>
                <a:tailEnd/>
              </a:ln>
              <a:effectLst/>
            </p:spPr>
            <p:txBody>
              <a:bodyPr/>
              <a:lstStyle/>
              <a:p>
                <a:endParaRPr lang="el-GR"/>
              </a:p>
            </p:txBody>
          </p:sp>
          <p:sp>
            <p:nvSpPr>
              <p:cNvPr id="38058" name="Freeform 170"/>
              <p:cNvSpPr>
                <a:spLocks/>
              </p:cNvSpPr>
              <p:nvPr/>
            </p:nvSpPr>
            <p:spPr bwMode="auto">
              <a:xfrm>
                <a:off x="3308" y="2506"/>
                <a:ext cx="112" cy="84"/>
              </a:xfrm>
              <a:custGeom>
                <a:avLst/>
                <a:gdLst/>
                <a:ahLst/>
                <a:cxnLst>
                  <a:cxn ang="0">
                    <a:pos x="112" y="84"/>
                  </a:cxn>
                  <a:cxn ang="0">
                    <a:pos x="0" y="6"/>
                  </a:cxn>
                </a:cxnLst>
                <a:rect l="0" t="0" r="r" b="b"/>
                <a:pathLst>
                  <a:path w="112" h="84">
                    <a:moveTo>
                      <a:pt x="112" y="84"/>
                    </a:moveTo>
                    <a:cubicBezTo>
                      <a:pt x="76" y="38"/>
                      <a:pt x="34" y="0"/>
                      <a:pt x="0" y="6"/>
                    </a:cubicBezTo>
                  </a:path>
                </a:pathLst>
              </a:custGeom>
              <a:noFill/>
              <a:ln w="12700" cmpd="sng">
                <a:solidFill>
                  <a:schemeClr val="tx1"/>
                </a:solidFill>
                <a:round/>
                <a:headEnd/>
                <a:tailEnd/>
              </a:ln>
              <a:effectLst/>
            </p:spPr>
            <p:txBody>
              <a:bodyPr/>
              <a:lstStyle/>
              <a:p>
                <a:endParaRPr lang="el-GR"/>
              </a:p>
            </p:txBody>
          </p:sp>
        </p:grpSp>
        <p:sp>
          <p:nvSpPr>
            <p:cNvPr id="38059" name="Freeform 171"/>
            <p:cNvSpPr>
              <a:spLocks/>
            </p:cNvSpPr>
            <p:nvPr/>
          </p:nvSpPr>
          <p:spPr bwMode="auto">
            <a:xfrm>
              <a:off x="-1047" y="2963"/>
              <a:ext cx="111" cy="510"/>
            </a:xfrm>
            <a:custGeom>
              <a:avLst/>
              <a:gdLst/>
              <a:ahLst/>
              <a:cxnLst>
                <a:cxn ang="0">
                  <a:pos x="85" y="0"/>
                </a:cxn>
                <a:cxn ang="0">
                  <a:pos x="0" y="510"/>
                </a:cxn>
              </a:cxnLst>
              <a:rect l="0" t="0" r="r" b="b"/>
              <a:pathLst>
                <a:path w="111" h="510">
                  <a:moveTo>
                    <a:pt x="85" y="0"/>
                  </a:moveTo>
                  <a:cubicBezTo>
                    <a:pt x="95" y="110"/>
                    <a:pt x="111" y="405"/>
                    <a:pt x="0" y="510"/>
                  </a:cubicBezTo>
                </a:path>
              </a:pathLst>
            </a:custGeom>
            <a:noFill/>
            <a:ln w="12700" cmpd="sng">
              <a:solidFill>
                <a:schemeClr val="tx1"/>
              </a:solidFill>
              <a:round/>
              <a:headEnd/>
              <a:tailEnd/>
            </a:ln>
            <a:effectLst/>
          </p:spPr>
          <p:txBody>
            <a:bodyPr/>
            <a:lstStyle/>
            <a:p>
              <a:endParaRPr lang="el-GR"/>
            </a:p>
          </p:txBody>
        </p:sp>
        <p:sp>
          <p:nvSpPr>
            <p:cNvPr id="38060" name="Freeform 172"/>
            <p:cNvSpPr>
              <a:spLocks/>
            </p:cNvSpPr>
            <p:nvPr/>
          </p:nvSpPr>
          <p:spPr bwMode="auto">
            <a:xfrm>
              <a:off x="20" y="2967"/>
              <a:ext cx="52" cy="504"/>
            </a:xfrm>
            <a:custGeom>
              <a:avLst/>
              <a:gdLst/>
              <a:ahLst/>
              <a:cxnLst>
                <a:cxn ang="0">
                  <a:pos x="27" y="0"/>
                </a:cxn>
                <a:cxn ang="0">
                  <a:pos x="52" y="464"/>
                </a:cxn>
              </a:cxnLst>
              <a:rect l="0" t="0" r="r" b="b"/>
              <a:pathLst>
                <a:path w="52" h="464">
                  <a:moveTo>
                    <a:pt x="27" y="0"/>
                  </a:moveTo>
                  <a:cubicBezTo>
                    <a:pt x="6" y="196"/>
                    <a:pt x="0" y="373"/>
                    <a:pt x="52" y="464"/>
                  </a:cubicBezTo>
                </a:path>
              </a:pathLst>
            </a:custGeom>
            <a:noFill/>
            <a:ln w="12700" cmpd="sng">
              <a:solidFill>
                <a:schemeClr val="tx1"/>
              </a:solidFill>
              <a:round/>
              <a:headEnd/>
              <a:tailEnd/>
            </a:ln>
            <a:effectLst/>
          </p:spPr>
          <p:txBody>
            <a:bodyPr/>
            <a:lstStyle/>
            <a:p>
              <a:endParaRPr lang="el-GR"/>
            </a:p>
          </p:txBody>
        </p:sp>
        <p:sp>
          <p:nvSpPr>
            <p:cNvPr id="38061" name="AutoShape 173"/>
            <p:cNvSpPr>
              <a:spLocks noChangeArrowheads="1"/>
            </p:cNvSpPr>
            <p:nvPr/>
          </p:nvSpPr>
          <p:spPr bwMode="auto">
            <a:xfrm flipH="1">
              <a:off x="-826" y="2049"/>
              <a:ext cx="108" cy="108"/>
            </a:xfrm>
            <a:custGeom>
              <a:avLst/>
              <a:gdLst>
                <a:gd name="G0" fmla="+- 7200 0 0"/>
                <a:gd name="G1" fmla="+- 21600 0 7200"/>
                <a:gd name="G2" fmla="+- 21600 0 72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7200" y="10800"/>
                  </a:moveTo>
                  <a:cubicBezTo>
                    <a:pt x="7200" y="12788"/>
                    <a:pt x="8812" y="14400"/>
                    <a:pt x="10800" y="14400"/>
                  </a:cubicBezTo>
                  <a:cubicBezTo>
                    <a:pt x="12788" y="14400"/>
                    <a:pt x="14400" y="12788"/>
                    <a:pt x="14400" y="10800"/>
                  </a:cubicBezTo>
                  <a:cubicBezTo>
                    <a:pt x="14400" y="8812"/>
                    <a:pt x="12788" y="7200"/>
                    <a:pt x="10800" y="7200"/>
                  </a:cubicBezTo>
                  <a:cubicBezTo>
                    <a:pt x="8812" y="7200"/>
                    <a:pt x="7200" y="8812"/>
                    <a:pt x="7200" y="10800"/>
                  </a:cubicBezTo>
                  <a:close/>
                </a:path>
              </a:pathLst>
            </a:custGeom>
            <a:solidFill>
              <a:schemeClr val="tx1"/>
            </a:solidFill>
            <a:ln w="12700">
              <a:solidFill>
                <a:schemeClr val="tx1"/>
              </a:solidFill>
              <a:round/>
              <a:headEnd/>
              <a:tailEnd/>
            </a:ln>
            <a:effectLst/>
          </p:spPr>
          <p:txBody>
            <a:bodyPr wrap="none" anchor="ctr"/>
            <a:lstStyle/>
            <a:p>
              <a:endParaRPr lang="el-GR"/>
            </a:p>
          </p:txBody>
        </p:sp>
        <p:sp>
          <p:nvSpPr>
            <p:cNvPr id="38062" name="Freeform 174"/>
            <p:cNvSpPr>
              <a:spLocks/>
            </p:cNvSpPr>
            <p:nvPr/>
          </p:nvSpPr>
          <p:spPr bwMode="auto">
            <a:xfrm>
              <a:off x="-1293" y="980"/>
              <a:ext cx="1695" cy="1103"/>
            </a:xfrm>
            <a:custGeom>
              <a:avLst/>
              <a:gdLst/>
              <a:ahLst/>
              <a:cxnLst>
                <a:cxn ang="0">
                  <a:pos x="69" y="1090"/>
                </a:cxn>
                <a:cxn ang="0">
                  <a:pos x="36" y="658"/>
                </a:cxn>
                <a:cxn ang="0">
                  <a:pos x="288" y="172"/>
                </a:cxn>
                <a:cxn ang="0">
                  <a:pos x="824" y="5"/>
                </a:cxn>
                <a:cxn ang="0">
                  <a:pos x="1387" y="139"/>
                </a:cxn>
                <a:cxn ang="0">
                  <a:pos x="1686" y="645"/>
                </a:cxn>
                <a:cxn ang="0">
                  <a:pos x="1616" y="1103"/>
                </a:cxn>
              </a:cxnLst>
              <a:rect l="0" t="0" r="r" b="b"/>
              <a:pathLst>
                <a:path w="1695" h="1103">
                  <a:moveTo>
                    <a:pt x="69" y="1090"/>
                  </a:moveTo>
                  <a:cubicBezTo>
                    <a:pt x="69" y="1090"/>
                    <a:pt x="0" y="811"/>
                    <a:pt x="36" y="658"/>
                  </a:cubicBezTo>
                  <a:cubicBezTo>
                    <a:pt x="50" y="501"/>
                    <a:pt x="157" y="281"/>
                    <a:pt x="288" y="172"/>
                  </a:cubicBezTo>
                  <a:cubicBezTo>
                    <a:pt x="419" y="63"/>
                    <a:pt x="641" y="10"/>
                    <a:pt x="824" y="5"/>
                  </a:cubicBezTo>
                  <a:cubicBezTo>
                    <a:pt x="1007" y="0"/>
                    <a:pt x="1243" y="32"/>
                    <a:pt x="1387" y="139"/>
                  </a:cubicBezTo>
                  <a:cubicBezTo>
                    <a:pt x="1531" y="246"/>
                    <a:pt x="1677" y="481"/>
                    <a:pt x="1686" y="645"/>
                  </a:cubicBezTo>
                  <a:cubicBezTo>
                    <a:pt x="1695" y="809"/>
                    <a:pt x="1630" y="1008"/>
                    <a:pt x="1616" y="1103"/>
                  </a:cubicBezTo>
                </a:path>
              </a:pathLst>
            </a:custGeom>
            <a:noFill/>
            <a:ln w="12700" cmpd="sng">
              <a:solidFill>
                <a:schemeClr val="tx1"/>
              </a:solidFill>
              <a:round/>
              <a:headEnd/>
              <a:tailEnd/>
            </a:ln>
            <a:effectLst/>
          </p:spPr>
          <p:txBody>
            <a:bodyPr/>
            <a:lstStyle/>
            <a:p>
              <a:endParaRPr lang="el-GR"/>
            </a:p>
          </p:txBody>
        </p:sp>
        <p:sp>
          <p:nvSpPr>
            <p:cNvPr id="38063" name="Freeform 175"/>
            <p:cNvSpPr>
              <a:spLocks/>
            </p:cNvSpPr>
            <p:nvPr/>
          </p:nvSpPr>
          <p:spPr bwMode="auto">
            <a:xfrm>
              <a:off x="-632" y="3003"/>
              <a:ext cx="310" cy="46"/>
            </a:xfrm>
            <a:custGeom>
              <a:avLst/>
              <a:gdLst/>
              <a:ahLst/>
              <a:cxnLst>
                <a:cxn ang="0">
                  <a:pos x="0" y="39"/>
                </a:cxn>
                <a:cxn ang="0">
                  <a:pos x="160" y="0"/>
                </a:cxn>
                <a:cxn ang="0">
                  <a:pos x="310" y="46"/>
                </a:cxn>
              </a:cxnLst>
              <a:rect l="0" t="0" r="r" b="b"/>
              <a:pathLst>
                <a:path w="310" h="46">
                  <a:moveTo>
                    <a:pt x="0" y="39"/>
                  </a:moveTo>
                  <a:cubicBezTo>
                    <a:pt x="27" y="33"/>
                    <a:pt x="82" y="0"/>
                    <a:pt x="160" y="0"/>
                  </a:cubicBezTo>
                  <a:cubicBezTo>
                    <a:pt x="238" y="0"/>
                    <a:pt x="279" y="37"/>
                    <a:pt x="310" y="46"/>
                  </a:cubicBezTo>
                </a:path>
              </a:pathLst>
            </a:custGeom>
            <a:noFill/>
            <a:ln w="12700" cmpd="sng">
              <a:solidFill>
                <a:schemeClr val="tx1"/>
              </a:solidFill>
              <a:round/>
              <a:headEnd/>
              <a:tailEnd/>
            </a:ln>
            <a:effectLst/>
          </p:spPr>
          <p:txBody>
            <a:bodyPr/>
            <a:lstStyle/>
            <a:p>
              <a:endParaRPr lang="el-GR"/>
            </a:p>
          </p:txBody>
        </p:sp>
      </p:grpSp>
      <p:grpSp>
        <p:nvGrpSpPr>
          <p:cNvPr id="38064" name="Group 176"/>
          <p:cNvGrpSpPr>
            <a:grpSpLocks/>
          </p:cNvGrpSpPr>
          <p:nvPr/>
        </p:nvGrpSpPr>
        <p:grpSpPr bwMode="auto">
          <a:xfrm>
            <a:off x="5203825" y="1681163"/>
            <a:ext cx="2760663" cy="3957637"/>
            <a:chOff x="-1316" y="980"/>
            <a:chExt cx="1739" cy="2493"/>
          </a:xfrm>
        </p:grpSpPr>
        <p:sp>
          <p:nvSpPr>
            <p:cNvPr id="38065" name="Freeform 177"/>
            <p:cNvSpPr>
              <a:spLocks/>
            </p:cNvSpPr>
            <p:nvPr/>
          </p:nvSpPr>
          <p:spPr bwMode="auto">
            <a:xfrm flipH="1">
              <a:off x="-635" y="2045"/>
              <a:ext cx="96" cy="542"/>
            </a:xfrm>
            <a:custGeom>
              <a:avLst/>
              <a:gdLst/>
              <a:ahLst/>
              <a:cxnLst>
                <a:cxn ang="0">
                  <a:pos x="44" y="0"/>
                </a:cxn>
                <a:cxn ang="0">
                  <a:pos x="0" y="114"/>
                </a:cxn>
                <a:cxn ang="0">
                  <a:pos x="18" y="234"/>
                </a:cxn>
                <a:cxn ang="0">
                  <a:pos x="70" y="350"/>
                </a:cxn>
                <a:cxn ang="0">
                  <a:pos x="93" y="456"/>
                </a:cxn>
                <a:cxn ang="0">
                  <a:pos x="75" y="513"/>
                </a:cxn>
                <a:cxn ang="0">
                  <a:pos x="16" y="542"/>
                </a:cxn>
              </a:cxnLst>
              <a:rect l="0" t="0" r="r" b="b"/>
              <a:pathLst>
                <a:path w="96" h="542">
                  <a:moveTo>
                    <a:pt x="44" y="0"/>
                  </a:moveTo>
                  <a:cubicBezTo>
                    <a:pt x="26" y="28"/>
                    <a:pt x="0" y="78"/>
                    <a:pt x="0" y="114"/>
                  </a:cubicBezTo>
                  <a:cubicBezTo>
                    <a:pt x="0" y="150"/>
                    <a:pt x="14" y="216"/>
                    <a:pt x="18" y="234"/>
                  </a:cubicBezTo>
                  <a:cubicBezTo>
                    <a:pt x="22" y="252"/>
                    <a:pt x="58" y="326"/>
                    <a:pt x="70" y="350"/>
                  </a:cubicBezTo>
                  <a:cubicBezTo>
                    <a:pt x="82" y="374"/>
                    <a:pt x="90" y="429"/>
                    <a:pt x="93" y="456"/>
                  </a:cubicBezTo>
                  <a:cubicBezTo>
                    <a:pt x="96" y="483"/>
                    <a:pt x="91" y="498"/>
                    <a:pt x="75" y="513"/>
                  </a:cubicBezTo>
                  <a:cubicBezTo>
                    <a:pt x="59" y="528"/>
                    <a:pt x="31" y="535"/>
                    <a:pt x="16" y="542"/>
                  </a:cubicBezTo>
                </a:path>
              </a:pathLst>
            </a:custGeom>
            <a:noFill/>
            <a:ln w="12700" cmpd="sng">
              <a:solidFill>
                <a:schemeClr val="tx1"/>
              </a:solidFill>
              <a:round/>
              <a:headEnd/>
              <a:tailEnd/>
            </a:ln>
            <a:effectLst/>
          </p:spPr>
          <p:txBody>
            <a:bodyPr/>
            <a:lstStyle/>
            <a:p>
              <a:endParaRPr lang="el-GR"/>
            </a:p>
          </p:txBody>
        </p:sp>
        <p:sp>
          <p:nvSpPr>
            <p:cNvPr id="38066" name="Freeform 178"/>
            <p:cNvSpPr>
              <a:spLocks/>
            </p:cNvSpPr>
            <p:nvPr/>
          </p:nvSpPr>
          <p:spPr bwMode="auto">
            <a:xfrm>
              <a:off x="-936" y="2042"/>
              <a:ext cx="316" cy="118"/>
            </a:xfrm>
            <a:custGeom>
              <a:avLst/>
              <a:gdLst/>
              <a:ahLst/>
              <a:cxnLst>
                <a:cxn ang="0">
                  <a:pos x="0" y="87"/>
                </a:cxn>
                <a:cxn ang="0">
                  <a:pos x="108" y="23"/>
                </a:cxn>
                <a:cxn ang="0">
                  <a:pos x="230" y="17"/>
                </a:cxn>
                <a:cxn ang="0">
                  <a:pos x="310" y="81"/>
                </a:cxn>
                <a:cxn ang="0">
                  <a:pos x="198" y="111"/>
                </a:cxn>
                <a:cxn ang="0">
                  <a:pos x="96" y="113"/>
                </a:cxn>
                <a:cxn ang="0">
                  <a:pos x="0" y="87"/>
                </a:cxn>
              </a:cxnLst>
              <a:rect l="0" t="0" r="r" b="b"/>
              <a:pathLst>
                <a:path w="316" h="118">
                  <a:moveTo>
                    <a:pt x="0" y="87"/>
                  </a:moveTo>
                  <a:cubicBezTo>
                    <a:pt x="42" y="55"/>
                    <a:pt x="78" y="35"/>
                    <a:pt x="108" y="23"/>
                  </a:cubicBezTo>
                  <a:cubicBezTo>
                    <a:pt x="138" y="11"/>
                    <a:pt x="194" y="0"/>
                    <a:pt x="230" y="17"/>
                  </a:cubicBezTo>
                  <a:cubicBezTo>
                    <a:pt x="266" y="34"/>
                    <a:pt x="316" y="66"/>
                    <a:pt x="310" y="81"/>
                  </a:cubicBezTo>
                  <a:cubicBezTo>
                    <a:pt x="305" y="97"/>
                    <a:pt x="234" y="106"/>
                    <a:pt x="198" y="111"/>
                  </a:cubicBezTo>
                  <a:cubicBezTo>
                    <a:pt x="156" y="114"/>
                    <a:pt x="131" y="118"/>
                    <a:pt x="96" y="113"/>
                  </a:cubicBezTo>
                  <a:cubicBezTo>
                    <a:pt x="61" y="108"/>
                    <a:pt x="45" y="108"/>
                    <a:pt x="0" y="87"/>
                  </a:cubicBezTo>
                  <a:close/>
                </a:path>
              </a:pathLst>
            </a:custGeom>
            <a:noFill/>
            <a:ln w="12700" cmpd="sng">
              <a:solidFill>
                <a:schemeClr val="tx1"/>
              </a:solidFill>
              <a:round/>
              <a:headEnd/>
              <a:tailEnd/>
            </a:ln>
            <a:effectLst/>
          </p:spPr>
          <p:txBody>
            <a:bodyPr/>
            <a:lstStyle/>
            <a:p>
              <a:endParaRPr lang="el-GR"/>
            </a:p>
          </p:txBody>
        </p:sp>
        <p:sp>
          <p:nvSpPr>
            <p:cNvPr id="38067" name="Freeform 179"/>
            <p:cNvSpPr>
              <a:spLocks/>
            </p:cNvSpPr>
            <p:nvPr/>
          </p:nvSpPr>
          <p:spPr bwMode="auto">
            <a:xfrm>
              <a:off x="-1040" y="1887"/>
              <a:ext cx="426" cy="139"/>
            </a:xfrm>
            <a:custGeom>
              <a:avLst/>
              <a:gdLst/>
              <a:ahLst/>
              <a:cxnLst>
                <a:cxn ang="0">
                  <a:pos x="426" y="114"/>
                </a:cxn>
                <a:cxn ang="0">
                  <a:pos x="258" y="76"/>
                </a:cxn>
                <a:cxn ang="0">
                  <a:pos x="124" y="86"/>
                </a:cxn>
                <a:cxn ang="0">
                  <a:pos x="0" y="130"/>
                </a:cxn>
                <a:cxn ang="0">
                  <a:pos x="82" y="34"/>
                </a:cxn>
                <a:cxn ang="0">
                  <a:pos x="226" y="4"/>
                </a:cxn>
                <a:cxn ang="0">
                  <a:pos x="382" y="34"/>
                </a:cxn>
                <a:cxn ang="0">
                  <a:pos x="426" y="114"/>
                </a:cxn>
              </a:cxnLst>
              <a:rect l="0" t="0" r="r" b="b"/>
              <a:pathLst>
                <a:path w="426" h="139">
                  <a:moveTo>
                    <a:pt x="426" y="114"/>
                  </a:moveTo>
                  <a:cubicBezTo>
                    <a:pt x="370" y="84"/>
                    <a:pt x="306" y="83"/>
                    <a:pt x="258" y="76"/>
                  </a:cubicBezTo>
                  <a:cubicBezTo>
                    <a:pt x="210" y="69"/>
                    <a:pt x="167" y="78"/>
                    <a:pt x="124" y="86"/>
                  </a:cubicBezTo>
                  <a:cubicBezTo>
                    <a:pt x="81" y="94"/>
                    <a:pt x="7" y="139"/>
                    <a:pt x="0" y="130"/>
                  </a:cubicBezTo>
                  <a:cubicBezTo>
                    <a:pt x="0" y="130"/>
                    <a:pt x="44" y="55"/>
                    <a:pt x="82" y="34"/>
                  </a:cubicBezTo>
                  <a:cubicBezTo>
                    <a:pt x="120" y="14"/>
                    <a:pt x="176" y="4"/>
                    <a:pt x="226" y="4"/>
                  </a:cubicBezTo>
                  <a:cubicBezTo>
                    <a:pt x="277" y="0"/>
                    <a:pt x="351" y="15"/>
                    <a:pt x="382" y="34"/>
                  </a:cubicBezTo>
                  <a:cubicBezTo>
                    <a:pt x="413" y="53"/>
                    <a:pt x="422" y="76"/>
                    <a:pt x="426" y="114"/>
                  </a:cubicBezTo>
                  <a:close/>
                </a:path>
              </a:pathLst>
            </a:custGeom>
            <a:noFill/>
            <a:ln w="12700" cmpd="sng">
              <a:solidFill>
                <a:schemeClr val="tx1"/>
              </a:solidFill>
              <a:round/>
              <a:headEnd/>
              <a:tailEnd/>
            </a:ln>
            <a:effectLst/>
          </p:spPr>
          <p:txBody>
            <a:bodyPr/>
            <a:lstStyle/>
            <a:p>
              <a:endParaRPr lang="el-GR"/>
            </a:p>
          </p:txBody>
        </p:sp>
        <p:sp>
          <p:nvSpPr>
            <p:cNvPr id="38068" name="Freeform 180"/>
            <p:cNvSpPr>
              <a:spLocks/>
            </p:cNvSpPr>
            <p:nvPr/>
          </p:nvSpPr>
          <p:spPr bwMode="auto">
            <a:xfrm>
              <a:off x="-613" y="2513"/>
              <a:ext cx="276" cy="70"/>
            </a:xfrm>
            <a:custGeom>
              <a:avLst/>
              <a:gdLst/>
              <a:ahLst/>
              <a:cxnLst>
                <a:cxn ang="0">
                  <a:pos x="24" y="33"/>
                </a:cxn>
                <a:cxn ang="0">
                  <a:pos x="9" y="11"/>
                </a:cxn>
                <a:cxn ang="0">
                  <a:pos x="73" y="18"/>
                </a:cxn>
                <a:cxn ang="0">
                  <a:pos x="119" y="62"/>
                </a:cxn>
                <a:cxn ang="0">
                  <a:pos x="156" y="60"/>
                </a:cxn>
                <a:cxn ang="0">
                  <a:pos x="177" y="28"/>
                </a:cxn>
                <a:cxn ang="0">
                  <a:pos x="235" y="6"/>
                </a:cxn>
                <a:cxn ang="0">
                  <a:pos x="273" y="16"/>
                </a:cxn>
                <a:cxn ang="0">
                  <a:pos x="240" y="33"/>
                </a:cxn>
              </a:cxnLst>
              <a:rect l="0" t="0" r="r" b="b"/>
              <a:pathLst>
                <a:path w="276" h="70">
                  <a:moveTo>
                    <a:pt x="24" y="33"/>
                  </a:moveTo>
                  <a:cubicBezTo>
                    <a:pt x="22" y="29"/>
                    <a:pt x="0" y="22"/>
                    <a:pt x="9" y="11"/>
                  </a:cubicBezTo>
                  <a:cubicBezTo>
                    <a:pt x="18" y="0"/>
                    <a:pt x="54" y="9"/>
                    <a:pt x="73" y="18"/>
                  </a:cubicBezTo>
                  <a:cubicBezTo>
                    <a:pt x="92" y="27"/>
                    <a:pt x="106" y="54"/>
                    <a:pt x="119" y="62"/>
                  </a:cubicBezTo>
                  <a:cubicBezTo>
                    <a:pt x="132" y="70"/>
                    <a:pt x="146" y="66"/>
                    <a:pt x="156" y="60"/>
                  </a:cubicBezTo>
                  <a:cubicBezTo>
                    <a:pt x="166" y="54"/>
                    <a:pt x="163" y="38"/>
                    <a:pt x="177" y="28"/>
                  </a:cubicBezTo>
                  <a:cubicBezTo>
                    <a:pt x="191" y="18"/>
                    <a:pt x="219" y="8"/>
                    <a:pt x="235" y="6"/>
                  </a:cubicBezTo>
                  <a:cubicBezTo>
                    <a:pt x="251" y="4"/>
                    <a:pt x="270" y="11"/>
                    <a:pt x="273" y="16"/>
                  </a:cubicBezTo>
                  <a:cubicBezTo>
                    <a:pt x="276" y="21"/>
                    <a:pt x="247" y="30"/>
                    <a:pt x="240" y="33"/>
                  </a:cubicBezTo>
                </a:path>
              </a:pathLst>
            </a:custGeom>
            <a:noFill/>
            <a:ln w="12700" cmpd="sng">
              <a:solidFill>
                <a:schemeClr val="tx1"/>
              </a:solidFill>
              <a:round/>
              <a:headEnd/>
              <a:tailEnd/>
            </a:ln>
            <a:effectLst/>
          </p:spPr>
          <p:txBody>
            <a:bodyPr/>
            <a:lstStyle/>
            <a:p>
              <a:endParaRPr lang="el-GR"/>
            </a:p>
          </p:txBody>
        </p:sp>
        <p:sp>
          <p:nvSpPr>
            <p:cNvPr id="38069" name="Freeform 181"/>
            <p:cNvSpPr>
              <a:spLocks/>
            </p:cNvSpPr>
            <p:nvPr/>
          </p:nvSpPr>
          <p:spPr bwMode="auto">
            <a:xfrm>
              <a:off x="-727" y="2708"/>
              <a:ext cx="534" cy="188"/>
            </a:xfrm>
            <a:custGeom>
              <a:avLst/>
              <a:gdLst/>
              <a:ahLst/>
              <a:cxnLst>
                <a:cxn ang="0">
                  <a:pos x="0" y="96"/>
                </a:cxn>
                <a:cxn ang="0">
                  <a:pos x="96" y="50"/>
                </a:cxn>
                <a:cxn ang="0">
                  <a:pos x="193" y="5"/>
                </a:cxn>
                <a:cxn ang="0">
                  <a:pos x="262" y="24"/>
                </a:cxn>
                <a:cxn ang="0">
                  <a:pos x="328" y="3"/>
                </a:cxn>
                <a:cxn ang="0">
                  <a:pos x="453" y="53"/>
                </a:cxn>
                <a:cxn ang="0">
                  <a:pos x="534" y="92"/>
                </a:cxn>
                <a:cxn ang="0">
                  <a:pos x="471" y="135"/>
                </a:cxn>
                <a:cxn ang="0">
                  <a:pos x="387" y="173"/>
                </a:cxn>
                <a:cxn ang="0">
                  <a:pos x="265" y="186"/>
                </a:cxn>
                <a:cxn ang="0">
                  <a:pos x="160" y="180"/>
                </a:cxn>
                <a:cxn ang="0">
                  <a:pos x="79" y="140"/>
                </a:cxn>
                <a:cxn ang="0">
                  <a:pos x="0" y="96"/>
                </a:cxn>
              </a:cxnLst>
              <a:rect l="0" t="0" r="r" b="b"/>
              <a:pathLst>
                <a:path w="534" h="188">
                  <a:moveTo>
                    <a:pt x="0" y="96"/>
                  </a:moveTo>
                  <a:cubicBezTo>
                    <a:pt x="48" y="77"/>
                    <a:pt x="96" y="50"/>
                    <a:pt x="96" y="50"/>
                  </a:cubicBezTo>
                  <a:cubicBezTo>
                    <a:pt x="128" y="35"/>
                    <a:pt x="165" y="9"/>
                    <a:pt x="193" y="5"/>
                  </a:cubicBezTo>
                  <a:cubicBezTo>
                    <a:pt x="221" y="1"/>
                    <a:pt x="241" y="23"/>
                    <a:pt x="262" y="24"/>
                  </a:cubicBezTo>
                  <a:cubicBezTo>
                    <a:pt x="283" y="25"/>
                    <a:pt x="303" y="0"/>
                    <a:pt x="328" y="3"/>
                  </a:cubicBezTo>
                  <a:cubicBezTo>
                    <a:pt x="353" y="6"/>
                    <a:pt x="418" y="38"/>
                    <a:pt x="453" y="53"/>
                  </a:cubicBezTo>
                  <a:cubicBezTo>
                    <a:pt x="488" y="68"/>
                    <a:pt x="499" y="72"/>
                    <a:pt x="534" y="92"/>
                  </a:cubicBezTo>
                  <a:cubicBezTo>
                    <a:pt x="502" y="105"/>
                    <a:pt x="492" y="122"/>
                    <a:pt x="471" y="135"/>
                  </a:cubicBezTo>
                  <a:cubicBezTo>
                    <a:pt x="450" y="148"/>
                    <a:pt x="417" y="164"/>
                    <a:pt x="387" y="173"/>
                  </a:cubicBezTo>
                  <a:cubicBezTo>
                    <a:pt x="357" y="182"/>
                    <a:pt x="305" y="184"/>
                    <a:pt x="265" y="186"/>
                  </a:cubicBezTo>
                  <a:cubicBezTo>
                    <a:pt x="225" y="188"/>
                    <a:pt x="196" y="185"/>
                    <a:pt x="160" y="180"/>
                  </a:cubicBezTo>
                  <a:cubicBezTo>
                    <a:pt x="124" y="175"/>
                    <a:pt x="106" y="155"/>
                    <a:pt x="79" y="140"/>
                  </a:cubicBezTo>
                  <a:cubicBezTo>
                    <a:pt x="52" y="125"/>
                    <a:pt x="42" y="116"/>
                    <a:pt x="0" y="96"/>
                  </a:cubicBezTo>
                  <a:close/>
                </a:path>
              </a:pathLst>
            </a:custGeom>
            <a:noFill/>
            <a:ln w="12700" cmpd="sng">
              <a:solidFill>
                <a:schemeClr val="tx1"/>
              </a:solidFill>
              <a:round/>
              <a:headEnd/>
              <a:tailEnd/>
            </a:ln>
            <a:effectLst/>
          </p:spPr>
          <p:txBody>
            <a:bodyPr/>
            <a:lstStyle/>
            <a:p>
              <a:endParaRPr lang="el-GR"/>
            </a:p>
          </p:txBody>
        </p:sp>
        <p:sp>
          <p:nvSpPr>
            <p:cNvPr id="38070" name="Freeform 182"/>
            <p:cNvSpPr>
              <a:spLocks/>
            </p:cNvSpPr>
            <p:nvPr/>
          </p:nvSpPr>
          <p:spPr bwMode="auto">
            <a:xfrm>
              <a:off x="-724" y="2784"/>
              <a:ext cx="528" cy="19"/>
            </a:xfrm>
            <a:custGeom>
              <a:avLst/>
              <a:gdLst/>
              <a:ahLst/>
              <a:cxnLst>
                <a:cxn ang="0">
                  <a:pos x="0" y="19"/>
                </a:cxn>
                <a:cxn ang="0">
                  <a:pos x="148" y="0"/>
                </a:cxn>
                <a:cxn ang="0">
                  <a:pos x="229" y="12"/>
                </a:cxn>
                <a:cxn ang="0">
                  <a:pos x="298" y="13"/>
                </a:cxn>
                <a:cxn ang="0">
                  <a:pos x="370" y="3"/>
                </a:cxn>
                <a:cxn ang="0">
                  <a:pos x="528" y="16"/>
                </a:cxn>
              </a:cxnLst>
              <a:rect l="0" t="0" r="r" b="b"/>
              <a:pathLst>
                <a:path w="528" h="19">
                  <a:moveTo>
                    <a:pt x="0" y="19"/>
                  </a:moveTo>
                  <a:cubicBezTo>
                    <a:pt x="37" y="16"/>
                    <a:pt x="127" y="0"/>
                    <a:pt x="148" y="0"/>
                  </a:cubicBezTo>
                  <a:cubicBezTo>
                    <a:pt x="169" y="0"/>
                    <a:pt x="229" y="12"/>
                    <a:pt x="229" y="12"/>
                  </a:cubicBezTo>
                  <a:cubicBezTo>
                    <a:pt x="229" y="12"/>
                    <a:pt x="275" y="14"/>
                    <a:pt x="298" y="13"/>
                  </a:cubicBezTo>
                  <a:cubicBezTo>
                    <a:pt x="321" y="12"/>
                    <a:pt x="334" y="3"/>
                    <a:pt x="370" y="3"/>
                  </a:cubicBezTo>
                  <a:cubicBezTo>
                    <a:pt x="406" y="3"/>
                    <a:pt x="460" y="15"/>
                    <a:pt x="528" y="16"/>
                  </a:cubicBezTo>
                </a:path>
              </a:pathLst>
            </a:custGeom>
            <a:noFill/>
            <a:ln w="12700" cmpd="sng">
              <a:solidFill>
                <a:schemeClr val="tx1"/>
              </a:solidFill>
              <a:round/>
              <a:headEnd/>
              <a:tailEnd/>
            </a:ln>
            <a:effectLst/>
          </p:spPr>
          <p:txBody>
            <a:bodyPr/>
            <a:lstStyle/>
            <a:p>
              <a:endParaRPr lang="el-GR"/>
            </a:p>
          </p:txBody>
        </p:sp>
        <p:sp>
          <p:nvSpPr>
            <p:cNvPr id="38071" name="Freeform 183"/>
            <p:cNvSpPr>
              <a:spLocks/>
            </p:cNvSpPr>
            <p:nvPr/>
          </p:nvSpPr>
          <p:spPr bwMode="auto">
            <a:xfrm flipH="1">
              <a:off x="-324" y="2040"/>
              <a:ext cx="316" cy="118"/>
            </a:xfrm>
            <a:custGeom>
              <a:avLst/>
              <a:gdLst/>
              <a:ahLst/>
              <a:cxnLst>
                <a:cxn ang="0">
                  <a:pos x="0" y="87"/>
                </a:cxn>
                <a:cxn ang="0">
                  <a:pos x="108" y="23"/>
                </a:cxn>
                <a:cxn ang="0">
                  <a:pos x="230" y="17"/>
                </a:cxn>
                <a:cxn ang="0">
                  <a:pos x="310" y="81"/>
                </a:cxn>
                <a:cxn ang="0">
                  <a:pos x="198" y="111"/>
                </a:cxn>
                <a:cxn ang="0">
                  <a:pos x="96" y="113"/>
                </a:cxn>
                <a:cxn ang="0">
                  <a:pos x="0" y="87"/>
                </a:cxn>
              </a:cxnLst>
              <a:rect l="0" t="0" r="r" b="b"/>
              <a:pathLst>
                <a:path w="316" h="118">
                  <a:moveTo>
                    <a:pt x="0" y="87"/>
                  </a:moveTo>
                  <a:cubicBezTo>
                    <a:pt x="42" y="55"/>
                    <a:pt x="78" y="35"/>
                    <a:pt x="108" y="23"/>
                  </a:cubicBezTo>
                  <a:cubicBezTo>
                    <a:pt x="138" y="11"/>
                    <a:pt x="194" y="0"/>
                    <a:pt x="230" y="17"/>
                  </a:cubicBezTo>
                  <a:cubicBezTo>
                    <a:pt x="266" y="34"/>
                    <a:pt x="316" y="66"/>
                    <a:pt x="310" y="81"/>
                  </a:cubicBezTo>
                  <a:cubicBezTo>
                    <a:pt x="305" y="97"/>
                    <a:pt x="234" y="106"/>
                    <a:pt x="198" y="111"/>
                  </a:cubicBezTo>
                  <a:cubicBezTo>
                    <a:pt x="156" y="114"/>
                    <a:pt x="131" y="118"/>
                    <a:pt x="96" y="113"/>
                  </a:cubicBezTo>
                  <a:cubicBezTo>
                    <a:pt x="61" y="108"/>
                    <a:pt x="45" y="108"/>
                    <a:pt x="0" y="87"/>
                  </a:cubicBezTo>
                  <a:close/>
                </a:path>
              </a:pathLst>
            </a:custGeom>
            <a:noFill/>
            <a:ln w="12700" cmpd="sng">
              <a:solidFill>
                <a:schemeClr val="tx1"/>
              </a:solidFill>
              <a:round/>
              <a:headEnd/>
              <a:tailEnd/>
            </a:ln>
            <a:effectLst/>
          </p:spPr>
          <p:txBody>
            <a:bodyPr/>
            <a:lstStyle/>
            <a:p>
              <a:endParaRPr lang="el-GR"/>
            </a:p>
          </p:txBody>
        </p:sp>
        <p:sp>
          <p:nvSpPr>
            <p:cNvPr id="38072" name="AutoShape 184"/>
            <p:cNvSpPr>
              <a:spLocks noChangeArrowheads="1"/>
            </p:cNvSpPr>
            <p:nvPr/>
          </p:nvSpPr>
          <p:spPr bwMode="auto">
            <a:xfrm flipH="1">
              <a:off x="-230" y="2047"/>
              <a:ext cx="108" cy="108"/>
            </a:xfrm>
            <a:custGeom>
              <a:avLst/>
              <a:gdLst>
                <a:gd name="G0" fmla="+- 7200 0 0"/>
                <a:gd name="G1" fmla="+- 21600 0 7200"/>
                <a:gd name="G2" fmla="+- 21600 0 72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7200" y="10800"/>
                  </a:moveTo>
                  <a:cubicBezTo>
                    <a:pt x="7200" y="12788"/>
                    <a:pt x="8812" y="14400"/>
                    <a:pt x="10800" y="14400"/>
                  </a:cubicBezTo>
                  <a:cubicBezTo>
                    <a:pt x="12788" y="14400"/>
                    <a:pt x="14400" y="12788"/>
                    <a:pt x="14400" y="10800"/>
                  </a:cubicBezTo>
                  <a:cubicBezTo>
                    <a:pt x="14400" y="8812"/>
                    <a:pt x="12788" y="7200"/>
                    <a:pt x="10800" y="7200"/>
                  </a:cubicBezTo>
                  <a:cubicBezTo>
                    <a:pt x="8812" y="7200"/>
                    <a:pt x="7200" y="8812"/>
                    <a:pt x="7200" y="10800"/>
                  </a:cubicBezTo>
                  <a:close/>
                </a:path>
              </a:pathLst>
            </a:custGeom>
            <a:solidFill>
              <a:schemeClr val="tx1"/>
            </a:solidFill>
            <a:ln w="12700">
              <a:solidFill>
                <a:schemeClr val="tx1"/>
              </a:solidFill>
              <a:round/>
              <a:headEnd/>
              <a:tailEnd/>
            </a:ln>
            <a:effectLst/>
          </p:spPr>
          <p:txBody>
            <a:bodyPr wrap="none" anchor="ctr"/>
            <a:lstStyle/>
            <a:p>
              <a:endParaRPr lang="el-GR"/>
            </a:p>
          </p:txBody>
        </p:sp>
        <p:sp>
          <p:nvSpPr>
            <p:cNvPr id="38073" name="Freeform 185"/>
            <p:cNvSpPr>
              <a:spLocks/>
            </p:cNvSpPr>
            <p:nvPr/>
          </p:nvSpPr>
          <p:spPr bwMode="auto">
            <a:xfrm flipH="1">
              <a:off x="-330" y="1885"/>
              <a:ext cx="426" cy="139"/>
            </a:xfrm>
            <a:custGeom>
              <a:avLst/>
              <a:gdLst/>
              <a:ahLst/>
              <a:cxnLst>
                <a:cxn ang="0">
                  <a:pos x="426" y="114"/>
                </a:cxn>
                <a:cxn ang="0">
                  <a:pos x="258" y="76"/>
                </a:cxn>
                <a:cxn ang="0">
                  <a:pos x="124" y="86"/>
                </a:cxn>
                <a:cxn ang="0">
                  <a:pos x="0" y="130"/>
                </a:cxn>
                <a:cxn ang="0">
                  <a:pos x="82" y="34"/>
                </a:cxn>
                <a:cxn ang="0">
                  <a:pos x="226" y="4"/>
                </a:cxn>
                <a:cxn ang="0">
                  <a:pos x="382" y="34"/>
                </a:cxn>
                <a:cxn ang="0">
                  <a:pos x="426" y="114"/>
                </a:cxn>
              </a:cxnLst>
              <a:rect l="0" t="0" r="r" b="b"/>
              <a:pathLst>
                <a:path w="426" h="139">
                  <a:moveTo>
                    <a:pt x="426" y="114"/>
                  </a:moveTo>
                  <a:cubicBezTo>
                    <a:pt x="370" y="84"/>
                    <a:pt x="306" y="83"/>
                    <a:pt x="258" y="76"/>
                  </a:cubicBezTo>
                  <a:cubicBezTo>
                    <a:pt x="210" y="69"/>
                    <a:pt x="167" y="78"/>
                    <a:pt x="124" y="86"/>
                  </a:cubicBezTo>
                  <a:cubicBezTo>
                    <a:pt x="81" y="94"/>
                    <a:pt x="7" y="139"/>
                    <a:pt x="0" y="130"/>
                  </a:cubicBezTo>
                  <a:cubicBezTo>
                    <a:pt x="0" y="130"/>
                    <a:pt x="44" y="55"/>
                    <a:pt x="82" y="34"/>
                  </a:cubicBezTo>
                  <a:cubicBezTo>
                    <a:pt x="120" y="14"/>
                    <a:pt x="176" y="4"/>
                    <a:pt x="226" y="4"/>
                  </a:cubicBezTo>
                  <a:cubicBezTo>
                    <a:pt x="277" y="0"/>
                    <a:pt x="351" y="15"/>
                    <a:pt x="382" y="34"/>
                  </a:cubicBezTo>
                  <a:cubicBezTo>
                    <a:pt x="413" y="53"/>
                    <a:pt x="422" y="76"/>
                    <a:pt x="426" y="114"/>
                  </a:cubicBezTo>
                  <a:close/>
                </a:path>
              </a:pathLst>
            </a:custGeom>
            <a:noFill/>
            <a:ln w="12700" cmpd="sng">
              <a:solidFill>
                <a:schemeClr val="tx1"/>
              </a:solidFill>
              <a:round/>
              <a:headEnd/>
              <a:tailEnd/>
            </a:ln>
            <a:effectLst/>
          </p:spPr>
          <p:txBody>
            <a:bodyPr/>
            <a:lstStyle/>
            <a:p>
              <a:endParaRPr lang="el-GR"/>
            </a:p>
          </p:txBody>
        </p:sp>
        <p:sp>
          <p:nvSpPr>
            <p:cNvPr id="38074" name="Freeform 186"/>
            <p:cNvSpPr>
              <a:spLocks/>
            </p:cNvSpPr>
            <p:nvPr/>
          </p:nvSpPr>
          <p:spPr bwMode="auto">
            <a:xfrm>
              <a:off x="-402" y="2041"/>
              <a:ext cx="96" cy="542"/>
            </a:xfrm>
            <a:custGeom>
              <a:avLst/>
              <a:gdLst/>
              <a:ahLst/>
              <a:cxnLst>
                <a:cxn ang="0">
                  <a:pos x="44" y="0"/>
                </a:cxn>
                <a:cxn ang="0">
                  <a:pos x="0" y="114"/>
                </a:cxn>
                <a:cxn ang="0">
                  <a:pos x="18" y="234"/>
                </a:cxn>
                <a:cxn ang="0">
                  <a:pos x="70" y="350"/>
                </a:cxn>
                <a:cxn ang="0">
                  <a:pos x="93" y="456"/>
                </a:cxn>
                <a:cxn ang="0">
                  <a:pos x="75" y="513"/>
                </a:cxn>
                <a:cxn ang="0">
                  <a:pos x="16" y="542"/>
                </a:cxn>
              </a:cxnLst>
              <a:rect l="0" t="0" r="r" b="b"/>
              <a:pathLst>
                <a:path w="96" h="542">
                  <a:moveTo>
                    <a:pt x="44" y="0"/>
                  </a:moveTo>
                  <a:cubicBezTo>
                    <a:pt x="26" y="28"/>
                    <a:pt x="0" y="78"/>
                    <a:pt x="0" y="114"/>
                  </a:cubicBezTo>
                  <a:cubicBezTo>
                    <a:pt x="0" y="150"/>
                    <a:pt x="14" y="216"/>
                    <a:pt x="18" y="234"/>
                  </a:cubicBezTo>
                  <a:cubicBezTo>
                    <a:pt x="22" y="252"/>
                    <a:pt x="58" y="326"/>
                    <a:pt x="70" y="350"/>
                  </a:cubicBezTo>
                  <a:cubicBezTo>
                    <a:pt x="82" y="374"/>
                    <a:pt x="90" y="429"/>
                    <a:pt x="93" y="456"/>
                  </a:cubicBezTo>
                  <a:cubicBezTo>
                    <a:pt x="96" y="483"/>
                    <a:pt x="91" y="498"/>
                    <a:pt x="75" y="513"/>
                  </a:cubicBezTo>
                  <a:cubicBezTo>
                    <a:pt x="59" y="528"/>
                    <a:pt x="31" y="535"/>
                    <a:pt x="16" y="542"/>
                  </a:cubicBezTo>
                </a:path>
              </a:pathLst>
            </a:custGeom>
            <a:noFill/>
            <a:ln w="12700" cmpd="sng">
              <a:solidFill>
                <a:schemeClr val="tx1"/>
              </a:solidFill>
              <a:round/>
              <a:headEnd/>
              <a:tailEnd/>
            </a:ln>
            <a:effectLst/>
          </p:spPr>
          <p:txBody>
            <a:bodyPr/>
            <a:lstStyle/>
            <a:p>
              <a:endParaRPr lang="el-GR"/>
            </a:p>
          </p:txBody>
        </p:sp>
        <p:sp>
          <p:nvSpPr>
            <p:cNvPr id="38075" name="Freeform 187"/>
            <p:cNvSpPr>
              <a:spLocks/>
            </p:cNvSpPr>
            <p:nvPr/>
          </p:nvSpPr>
          <p:spPr bwMode="auto">
            <a:xfrm>
              <a:off x="-1153" y="1315"/>
              <a:ext cx="679" cy="1917"/>
            </a:xfrm>
            <a:custGeom>
              <a:avLst/>
              <a:gdLst/>
              <a:ahLst/>
              <a:cxnLst>
                <a:cxn ang="0">
                  <a:pos x="659" y="4"/>
                </a:cxn>
                <a:cxn ang="0">
                  <a:pos x="296" y="52"/>
                </a:cxn>
                <a:cxn ang="0">
                  <a:pos x="89" y="319"/>
                </a:cxn>
                <a:cxn ang="0">
                  <a:pos x="26" y="511"/>
                </a:cxn>
                <a:cxn ang="0">
                  <a:pos x="17" y="733"/>
                </a:cxn>
                <a:cxn ang="0">
                  <a:pos x="5" y="919"/>
                </a:cxn>
                <a:cxn ang="0">
                  <a:pos x="17" y="1108"/>
                </a:cxn>
                <a:cxn ang="0">
                  <a:pos x="62" y="1300"/>
                </a:cxn>
                <a:cxn ang="0">
                  <a:pos x="116" y="1531"/>
                </a:cxn>
                <a:cxn ang="0">
                  <a:pos x="230" y="1696"/>
                </a:cxn>
                <a:cxn ang="0">
                  <a:pos x="473" y="1882"/>
                </a:cxn>
                <a:cxn ang="0">
                  <a:pos x="659" y="1909"/>
                </a:cxn>
              </a:cxnLst>
              <a:rect l="0" t="0" r="r" b="b"/>
              <a:pathLst>
                <a:path w="659" h="1917">
                  <a:moveTo>
                    <a:pt x="659" y="4"/>
                  </a:moveTo>
                  <a:cubicBezTo>
                    <a:pt x="598" y="12"/>
                    <a:pt x="391" y="0"/>
                    <a:pt x="296" y="52"/>
                  </a:cubicBezTo>
                  <a:cubicBezTo>
                    <a:pt x="201" y="100"/>
                    <a:pt x="134" y="242"/>
                    <a:pt x="89" y="319"/>
                  </a:cubicBezTo>
                  <a:cubicBezTo>
                    <a:pt x="44" y="396"/>
                    <a:pt x="35" y="442"/>
                    <a:pt x="26" y="511"/>
                  </a:cubicBezTo>
                  <a:cubicBezTo>
                    <a:pt x="17" y="580"/>
                    <a:pt x="22" y="665"/>
                    <a:pt x="17" y="733"/>
                  </a:cubicBezTo>
                  <a:cubicBezTo>
                    <a:pt x="12" y="801"/>
                    <a:pt x="10" y="870"/>
                    <a:pt x="5" y="919"/>
                  </a:cubicBezTo>
                  <a:cubicBezTo>
                    <a:pt x="0" y="968"/>
                    <a:pt x="6" y="1045"/>
                    <a:pt x="17" y="1108"/>
                  </a:cubicBezTo>
                  <a:cubicBezTo>
                    <a:pt x="28" y="1171"/>
                    <a:pt x="43" y="1213"/>
                    <a:pt x="62" y="1300"/>
                  </a:cubicBezTo>
                  <a:cubicBezTo>
                    <a:pt x="79" y="1374"/>
                    <a:pt x="88" y="1465"/>
                    <a:pt x="116" y="1531"/>
                  </a:cubicBezTo>
                  <a:cubicBezTo>
                    <a:pt x="144" y="1597"/>
                    <a:pt x="171" y="1638"/>
                    <a:pt x="230" y="1696"/>
                  </a:cubicBezTo>
                  <a:cubicBezTo>
                    <a:pt x="289" y="1754"/>
                    <a:pt x="397" y="1847"/>
                    <a:pt x="473" y="1882"/>
                  </a:cubicBezTo>
                  <a:cubicBezTo>
                    <a:pt x="549" y="1917"/>
                    <a:pt x="620" y="1904"/>
                    <a:pt x="659" y="1909"/>
                  </a:cubicBezTo>
                </a:path>
              </a:pathLst>
            </a:custGeom>
            <a:noFill/>
            <a:ln w="12700" cmpd="sng">
              <a:solidFill>
                <a:schemeClr val="tx1"/>
              </a:solidFill>
              <a:round/>
              <a:headEnd/>
              <a:tailEnd/>
            </a:ln>
            <a:effectLst/>
          </p:spPr>
          <p:txBody>
            <a:bodyPr/>
            <a:lstStyle/>
            <a:p>
              <a:endParaRPr lang="el-GR"/>
            </a:p>
          </p:txBody>
        </p:sp>
        <p:sp>
          <p:nvSpPr>
            <p:cNvPr id="38076" name="Freeform 188"/>
            <p:cNvSpPr>
              <a:spLocks/>
            </p:cNvSpPr>
            <p:nvPr/>
          </p:nvSpPr>
          <p:spPr bwMode="auto">
            <a:xfrm flipH="1">
              <a:off x="-475" y="1313"/>
              <a:ext cx="736" cy="1917"/>
            </a:xfrm>
            <a:custGeom>
              <a:avLst/>
              <a:gdLst/>
              <a:ahLst/>
              <a:cxnLst>
                <a:cxn ang="0">
                  <a:pos x="659" y="4"/>
                </a:cxn>
                <a:cxn ang="0">
                  <a:pos x="296" y="52"/>
                </a:cxn>
                <a:cxn ang="0">
                  <a:pos x="89" y="319"/>
                </a:cxn>
                <a:cxn ang="0">
                  <a:pos x="26" y="511"/>
                </a:cxn>
                <a:cxn ang="0">
                  <a:pos x="17" y="733"/>
                </a:cxn>
                <a:cxn ang="0">
                  <a:pos x="5" y="919"/>
                </a:cxn>
                <a:cxn ang="0">
                  <a:pos x="17" y="1108"/>
                </a:cxn>
                <a:cxn ang="0">
                  <a:pos x="62" y="1300"/>
                </a:cxn>
                <a:cxn ang="0">
                  <a:pos x="116" y="1531"/>
                </a:cxn>
                <a:cxn ang="0">
                  <a:pos x="230" y="1696"/>
                </a:cxn>
                <a:cxn ang="0">
                  <a:pos x="473" y="1882"/>
                </a:cxn>
                <a:cxn ang="0">
                  <a:pos x="659" y="1909"/>
                </a:cxn>
              </a:cxnLst>
              <a:rect l="0" t="0" r="r" b="b"/>
              <a:pathLst>
                <a:path w="659" h="1917">
                  <a:moveTo>
                    <a:pt x="659" y="4"/>
                  </a:moveTo>
                  <a:cubicBezTo>
                    <a:pt x="598" y="12"/>
                    <a:pt x="391" y="0"/>
                    <a:pt x="296" y="52"/>
                  </a:cubicBezTo>
                  <a:cubicBezTo>
                    <a:pt x="201" y="100"/>
                    <a:pt x="134" y="242"/>
                    <a:pt x="89" y="319"/>
                  </a:cubicBezTo>
                  <a:cubicBezTo>
                    <a:pt x="44" y="396"/>
                    <a:pt x="35" y="442"/>
                    <a:pt x="26" y="511"/>
                  </a:cubicBezTo>
                  <a:cubicBezTo>
                    <a:pt x="17" y="580"/>
                    <a:pt x="22" y="665"/>
                    <a:pt x="17" y="733"/>
                  </a:cubicBezTo>
                  <a:cubicBezTo>
                    <a:pt x="12" y="801"/>
                    <a:pt x="10" y="870"/>
                    <a:pt x="5" y="919"/>
                  </a:cubicBezTo>
                  <a:cubicBezTo>
                    <a:pt x="0" y="968"/>
                    <a:pt x="6" y="1045"/>
                    <a:pt x="17" y="1108"/>
                  </a:cubicBezTo>
                  <a:cubicBezTo>
                    <a:pt x="28" y="1171"/>
                    <a:pt x="43" y="1213"/>
                    <a:pt x="62" y="1300"/>
                  </a:cubicBezTo>
                  <a:cubicBezTo>
                    <a:pt x="79" y="1374"/>
                    <a:pt x="88" y="1465"/>
                    <a:pt x="116" y="1531"/>
                  </a:cubicBezTo>
                  <a:cubicBezTo>
                    <a:pt x="144" y="1597"/>
                    <a:pt x="171" y="1638"/>
                    <a:pt x="230" y="1696"/>
                  </a:cubicBezTo>
                  <a:cubicBezTo>
                    <a:pt x="289" y="1754"/>
                    <a:pt x="397" y="1847"/>
                    <a:pt x="473" y="1882"/>
                  </a:cubicBezTo>
                  <a:cubicBezTo>
                    <a:pt x="549" y="1917"/>
                    <a:pt x="620" y="1904"/>
                    <a:pt x="659" y="1909"/>
                  </a:cubicBezTo>
                </a:path>
              </a:pathLst>
            </a:custGeom>
            <a:noFill/>
            <a:ln w="12700" cmpd="sng">
              <a:solidFill>
                <a:schemeClr val="tx1"/>
              </a:solidFill>
              <a:round/>
              <a:headEnd/>
              <a:tailEnd/>
            </a:ln>
            <a:effectLst/>
          </p:spPr>
          <p:txBody>
            <a:bodyPr/>
            <a:lstStyle/>
            <a:p>
              <a:endParaRPr lang="el-GR"/>
            </a:p>
          </p:txBody>
        </p:sp>
        <p:grpSp>
          <p:nvGrpSpPr>
            <p:cNvPr id="38077" name="Group 189"/>
            <p:cNvGrpSpPr>
              <a:grpSpLocks/>
            </p:cNvGrpSpPr>
            <p:nvPr/>
          </p:nvGrpSpPr>
          <p:grpSpPr bwMode="auto">
            <a:xfrm>
              <a:off x="-1316" y="2057"/>
              <a:ext cx="224" cy="586"/>
              <a:chOff x="3240" y="2226"/>
              <a:chExt cx="224" cy="586"/>
            </a:xfrm>
          </p:grpSpPr>
          <p:sp>
            <p:nvSpPr>
              <p:cNvPr id="38078" name="Freeform 190"/>
              <p:cNvSpPr>
                <a:spLocks/>
              </p:cNvSpPr>
              <p:nvPr/>
            </p:nvSpPr>
            <p:spPr bwMode="auto">
              <a:xfrm>
                <a:off x="3240" y="2226"/>
                <a:ext cx="224" cy="586"/>
              </a:xfrm>
              <a:custGeom>
                <a:avLst/>
                <a:gdLst/>
                <a:ahLst/>
                <a:cxnLst>
                  <a:cxn ang="0">
                    <a:pos x="172" y="122"/>
                  </a:cxn>
                  <a:cxn ang="0">
                    <a:pos x="72" y="2"/>
                  </a:cxn>
                  <a:cxn ang="0">
                    <a:pos x="12" y="46"/>
                  </a:cxn>
                  <a:cxn ang="0">
                    <a:pos x="6" y="162"/>
                  </a:cxn>
                  <a:cxn ang="0">
                    <a:pos x="22" y="272"/>
                  </a:cxn>
                  <a:cxn ang="0">
                    <a:pos x="42" y="396"/>
                  </a:cxn>
                  <a:cxn ang="0">
                    <a:pos x="100" y="514"/>
                  </a:cxn>
                  <a:cxn ang="0">
                    <a:pos x="172" y="584"/>
                  </a:cxn>
                  <a:cxn ang="0">
                    <a:pos x="224" y="558"/>
                  </a:cxn>
                </a:cxnLst>
                <a:rect l="0" t="0" r="r" b="b"/>
                <a:pathLst>
                  <a:path w="224" h="586">
                    <a:moveTo>
                      <a:pt x="172" y="122"/>
                    </a:moveTo>
                    <a:cubicBezTo>
                      <a:pt x="132" y="48"/>
                      <a:pt x="100" y="15"/>
                      <a:pt x="72" y="2"/>
                    </a:cubicBezTo>
                    <a:cubicBezTo>
                      <a:pt x="28" y="0"/>
                      <a:pt x="20" y="26"/>
                      <a:pt x="12" y="46"/>
                    </a:cubicBezTo>
                    <a:cubicBezTo>
                      <a:pt x="4" y="66"/>
                      <a:pt x="0" y="130"/>
                      <a:pt x="6" y="162"/>
                    </a:cubicBezTo>
                    <a:cubicBezTo>
                      <a:pt x="12" y="194"/>
                      <a:pt x="20" y="242"/>
                      <a:pt x="22" y="272"/>
                    </a:cubicBezTo>
                    <a:cubicBezTo>
                      <a:pt x="24" y="302"/>
                      <a:pt x="29" y="356"/>
                      <a:pt x="42" y="396"/>
                    </a:cubicBezTo>
                    <a:cubicBezTo>
                      <a:pt x="55" y="436"/>
                      <a:pt x="78" y="483"/>
                      <a:pt x="100" y="514"/>
                    </a:cubicBezTo>
                    <a:cubicBezTo>
                      <a:pt x="123" y="546"/>
                      <a:pt x="140" y="586"/>
                      <a:pt x="172" y="584"/>
                    </a:cubicBezTo>
                    <a:cubicBezTo>
                      <a:pt x="204" y="582"/>
                      <a:pt x="215" y="565"/>
                      <a:pt x="224" y="558"/>
                    </a:cubicBezTo>
                  </a:path>
                </a:pathLst>
              </a:custGeom>
              <a:noFill/>
              <a:ln w="12700" cmpd="sng">
                <a:solidFill>
                  <a:schemeClr val="tx1"/>
                </a:solidFill>
                <a:round/>
                <a:headEnd/>
                <a:tailEnd/>
              </a:ln>
              <a:effectLst/>
            </p:spPr>
            <p:txBody>
              <a:bodyPr/>
              <a:lstStyle/>
              <a:p>
                <a:endParaRPr lang="el-GR"/>
              </a:p>
            </p:txBody>
          </p:sp>
          <p:sp>
            <p:nvSpPr>
              <p:cNvPr id="38079" name="Freeform 191"/>
              <p:cNvSpPr>
                <a:spLocks/>
              </p:cNvSpPr>
              <p:nvPr/>
            </p:nvSpPr>
            <p:spPr bwMode="auto">
              <a:xfrm>
                <a:off x="3264" y="2300"/>
                <a:ext cx="126" cy="104"/>
              </a:xfrm>
              <a:custGeom>
                <a:avLst/>
                <a:gdLst/>
                <a:ahLst/>
                <a:cxnLst>
                  <a:cxn ang="0">
                    <a:pos x="126" y="100"/>
                  </a:cxn>
                  <a:cxn ang="0">
                    <a:pos x="36" y="8"/>
                  </a:cxn>
                  <a:cxn ang="0">
                    <a:pos x="18" y="104"/>
                  </a:cxn>
                </a:cxnLst>
                <a:rect l="0" t="0" r="r" b="b"/>
                <a:pathLst>
                  <a:path w="126" h="104">
                    <a:moveTo>
                      <a:pt x="126" y="100"/>
                    </a:moveTo>
                    <a:cubicBezTo>
                      <a:pt x="92" y="46"/>
                      <a:pt x="54" y="7"/>
                      <a:pt x="36" y="8"/>
                    </a:cubicBezTo>
                    <a:cubicBezTo>
                      <a:pt x="0" y="0"/>
                      <a:pt x="22" y="84"/>
                      <a:pt x="18" y="104"/>
                    </a:cubicBezTo>
                  </a:path>
                </a:pathLst>
              </a:custGeom>
              <a:noFill/>
              <a:ln w="12700" cmpd="sng">
                <a:solidFill>
                  <a:schemeClr val="tx1"/>
                </a:solidFill>
                <a:round/>
                <a:headEnd/>
                <a:tailEnd/>
              </a:ln>
              <a:effectLst/>
            </p:spPr>
            <p:txBody>
              <a:bodyPr/>
              <a:lstStyle/>
              <a:p>
                <a:endParaRPr lang="el-GR"/>
              </a:p>
            </p:txBody>
          </p:sp>
          <p:sp>
            <p:nvSpPr>
              <p:cNvPr id="38080" name="Freeform 192"/>
              <p:cNvSpPr>
                <a:spLocks/>
              </p:cNvSpPr>
              <p:nvPr/>
            </p:nvSpPr>
            <p:spPr bwMode="auto">
              <a:xfrm>
                <a:off x="3277" y="2326"/>
                <a:ext cx="135" cy="334"/>
              </a:xfrm>
              <a:custGeom>
                <a:avLst/>
                <a:gdLst/>
                <a:ahLst/>
                <a:cxnLst>
                  <a:cxn ang="0">
                    <a:pos x="43" y="0"/>
                  </a:cxn>
                  <a:cxn ang="0">
                    <a:pos x="29" y="68"/>
                  </a:cxn>
                  <a:cxn ang="0">
                    <a:pos x="3" y="160"/>
                  </a:cxn>
                  <a:cxn ang="0">
                    <a:pos x="59" y="282"/>
                  </a:cxn>
                  <a:cxn ang="0">
                    <a:pos x="135" y="334"/>
                  </a:cxn>
                </a:cxnLst>
                <a:rect l="0" t="0" r="r" b="b"/>
                <a:pathLst>
                  <a:path w="135" h="334">
                    <a:moveTo>
                      <a:pt x="43" y="0"/>
                    </a:moveTo>
                    <a:cubicBezTo>
                      <a:pt x="43" y="0"/>
                      <a:pt x="36" y="41"/>
                      <a:pt x="29" y="68"/>
                    </a:cubicBezTo>
                    <a:cubicBezTo>
                      <a:pt x="21" y="95"/>
                      <a:pt x="0" y="123"/>
                      <a:pt x="3" y="160"/>
                    </a:cubicBezTo>
                    <a:cubicBezTo>
                      <a:pt x="6" y="197"/>
                      <a:pt x="41" y="252"/>
                      <a:pt x="59" y="282"/>
                    </a:cubicBezTo>
                    <a:cubicBezTo>
                      <a:pt x="77" y="312"/>
                      <a:pt x="119" y="323"/>
                      <a:pt x="135" y="334"/>
                    </a:cubicBezTo>
                  </a:path>
                </a:pathLst>
              </a:custGeom>
              <a:noFill/>
              <a:ln w="12700" cmpd="sng">
                <a:solidFill>
                  <a:schemeClr val="tx1"/>
                </a:solidFill>
                <a:round/>
                <a:headEnd/>
                <a:tailEnd/>
              </a:ln>
              <a:effectLst/>
            </p:spPr>
            <p:txBody>
              <a:bodyPr/>
              <a:lstStyle/>
              <a:p>
                <a:endParaRPr lang="el-GR"/>
              </a:p>
            </p:txBody>
          </p:sp>
          <p:sp>
            <p:nvSpPr>
              <p:cNvPr id="38081" name="Freeform 193"/>
              <p:cNvSpPr>
                <a:spLocks/>
              </p:cNvSpPr>
              <p:nvPr/>
            </p:nvSpPr>
            <p:spPr bwMode="auto">
              <a:xfrm>
                <a:off x="3308" y="2506"/>
                <a:ext cx="112" cy="84"/>
              </a:xfrm>
              <a:custGeom>
                <a:avLst/>
                <a:gdLst/>
                <a:ahLst/>
                <a:cxnLst>
                  <a:cxn ang="0">
                    <a:pos x="112" y="84"/>
                  </a:cxn>
                  <a:cxn ang="0">
                    <a:pos x="0" y="6"/>
                  </a:cxn>
                </a:cxnLst>
                <a:rect l="0" t="0" r="r" b="b"/>
                <a:pathLst>
                  <a:path w="112" h="84">
                    <a:moveTo>
                      <a:pt x="112" y="84"/>
                    </a:moveTo>
                    <a:cubicBezTo>
                      <a:pt x="76" y="38"/>
                      <a:pt x="34" y="0"/>
                      <a:pt x="0" y="6"/>
                    </a:cubicBezTo>
                  </a:path>
                </a:pathLst>
              </a:custGeom>
              <a:noFill/>
              <a:ln w="12700" cmpd="sng">
                <a:solidFill>
                  <a:schemeClr val="tx1"/>
                </a:solidFill>
                <a:round/>
                <a:headEnd/>
                <a:tailEnd/>
              </a:ln>
              <a:effectLst/>
            </p:spPr>
            <p:txBody>
              <a:bodyPr/>
              <a:lstStyle/>
              <a:p>
                <a:endParaRPr lang="el-GR"/>
              </a:p>
            </p:txBody>
          </p:sp>
        </p:grpSp>
        <p:grpSp>
          <p:nvGrpSpPr>
            <p:cNvPr id="38082" name="Group 194"/>
            <p:cNvGrpSpPr>
              <a:grpSpLocks/>
            </p:cNvGrpSpPr>
            <p:nvPr/>
          </p:nvGrpSpPr>
          <p:grpSpPr bwMode="auto">
            <a:xfrm flipH="1">
              <a:off x="199" y="2068"/>
              <a:ext cx="224" cy="586"/>
              <a:chOff x="3240" y="2226"/>
              <a:chExt cx="224" cy="586"/>
            </a:xfrm>
          </p:grpSpPr>
          <p:sp>
            <p:nvSpPr>
              <p:cNvPr id="38083" name="Freeform 195"/>
              <p:cNvSpPr>
                <a:spLocks/>
              </p:cNvSpPr>
              <p:nvPr/>
            </p:nvSpPr>
            <p:spPr bwMode="auto">
              <a:xfrm>
                <a:off x="3240" y="2226"/>
                <a:ext cx="224" cy="586"/>
              </a:xfrm>
              <a:custGeom>
                <a:avLst/>
                <a:gdLst/>
                <a:ahLst/>
                <a:cxnLst>
                  <a:cxn ang="0">
                    <a:pos x="172" y="122"/>
                  </a:cxn>
                  <a:cxn ang="0">
                    <a:pos x="72" y="2"/>
                  </a:cxn>
                  <a:cxn ang="0">
                    <a:pos x="12" y="46"/>
                  </a:cxn>
                  <a:cxn ang="0">
                    <a:pos x="6" y="162"/>
                  </a:cxn>
                  <a:cxn ang="0">
                    <a:pos x="22" y="272"/>
                  </a:cxn>
                  <a:cxn ang="0">
                    <a:pos x="42" y="396"/>
                  </a:cxn>
                  <a:cxn ang="0">
                    <a:pos x="100" y="514"/>
                  </a:cxn>
                  <a:cxn ang="0">
                    <a:pos x="172" y="584"/>
                  </a:cxn>
                  <a:cxn ang="0">
                    <a:pos x="224" y="558"/>
                  </a:cxn>
                </a:cxnLst>
                <a:rect l="0" t="0" r="r" b="b"/>
                <a:pathLst>
                  <a:path w="224" h="586">
                    <a:moveTo>
                      <a:pt x="172" y="122"/>
                    </a:moveTo>
                    <a:cubicBezTo>
                      <a:pt x="132" y="48"/>
                      <a:pt x="100" y="15"/>
                      <a:pt x="72" y="2"/>
                    </a:cubicBezTo>
                    <a:cubicBezTo>
                      <a:pt x="28" y="0"/>
                      <a:pt x="20" y="26"/>
                      <a:pt x="12" y="46"/>
                    </a:cubicBezTo>
                    <a:cubicBezTo>
                      <a:pt x="4" y="66"/>
                      <a:pt x="0" y="130"/>
                      <a:pt x="6" y="162"/>
                    </a:cubicBezTo>
                    <a:cubicBezTo>
                      <a:pt x="12" y="194"/>
                      <a:pt x="20" y="242"/>
                      <a:pt x="22" y="272"/>
                    </a:cubicBezTo>
                    <a:cubicBezTo>
                      <a:pt x="24" y="302"/>
                      <a:pt x="29" y="356"/>
                      <a:pt x="42" y="396"/>
                    </a:cubicBezTo>
                    <a:cubicBezTo>
                      <a:pt x="55" y="436"/>
                      <a:pt x="78" y="483"/>
                      <a:pt x="100" y="514"/>
                    </a:cubicBezTo>
                    <a:cubicBezTo>
                      <a:pt x="123" y="546"/>
                      <a:pt x="140" y="586"/>
                      <a:pt x="172" y="584"/>
                    </a:cubicBezTo>
                    <a:cubicBezTo>
                      <a:pt x="204" y="582"/>
                      <a:pt x="215" y="565"/>
                      <a:pt x="224" y="558"/>
                    </a:cubicBezTo>
                  </a:path>
                </a:pathLst>
              </a:custGeom>
              <a:noFill/>
              <a:ln w="12700" cmpd="sng">
                <a:solidFill>
                  <a:schemeClr val="tx1"/>
                </a:solidFill>
                <a:round/>
                <a:headEnd/>
                <a:tailEnd/>
              </a:ln>
              <a:effectLst/>
            </p:spPr>
            <p:txBody>
              <a:bodyPr/>
              <a:lstStyle/>
              <a:p>
                <a:endParaRPr lang="el-GR"/>
              </a:p>
            </p:txBody>
          </p:sp>
          <p:sp>
            <p:nvSpPr>
              <p:cNvPr id="38084" name="Freeform 196"/>
              <p:cNvSpPr>
                <a:spLocks/>
              </p:cNvSpPr>
              <p:nvPr/>
            </p:nvSpPr>
            <p:spPr bwMode="auto">
              <a:xfrm>
                <a:off x="3264" y="2300"/>
                <a:ext cx="126" cy="104"/>
              </a:xfrm>
              <a:custGeom>
                <a:avLst/>
                <a:gdLst/>
                <a:ahLst/>
                <a:cxnLst>
                  <a:cxn ang="0">
                    <a:pos x="126" y="100"/>
                  </a:cxn>
                  <a:cxn ang="0">
                    <a:pos x="36" y="8"/>
                  </a:cxn>
                  <a:cxn ang="0">
                    <a:pos x="18" y="104"/>
                  </a:cxn>
                </a:cxnLst>
                <a:rect l="0" t="0" r="r" b="b"/>
                <a:pathLst>
                  <a:path w="126" h="104">
                    <a:moveTo>
                      <a:pt x="126" y="100"/>
                    </a:moveTo>
                    <a:cubicBezTo>
                      <a:pt x="92" y="46"/>
                      <a:pt x="54" y="7"/>
                      <a:pt x="36" y="8"/>
                    </a:cubicBezTo>
                    <a:cubicBezTo>
                      <a:pt x="0" y="0"/>
                      <a:pt x="22" y="84"/>
                      <a:pt x="18" y="104"/>
                    </a:cubicBezTo>
                  </a:path>
                </a:pathLst>
              </a:custGeom>
              <a:noFill/>
              <a:ln w="12700" cmpd="sng">
                <a:solidFill>
                  <a:schemeClr val="tx1"/>
                </a:solidFill>
                <a:round/>
                <a:headEnd/>
                <a:tailEnd/>
              </a:ln>
              <a:effectLst/>
            </p:spPr>
            <p:txBody>
              <a:bodyPr/>
              <a:lstStyle/>
              <a:p>
                <a:endParaRPr lang="el-GR"/>
              </a:p>
            </p:txBody>
          </p:sp>
          <p:sp>
            <p:nvSpPr>
              <p:cNvPr id="38085" name="Freeform 197"/>
              <p:cNvSpPr>
                <a:spLocks/>
              </p:cNvSpPr>
              <p:nvPr/>
            </p:nvSpPr>
            <p:spPr bwMode="auto">
              <a:xfrm>
                <a:off x="3277" y="2326"/>
                <a:ext cx="135" cy="334"/>
              </a:xfrm>
              <a:custGeom>
                <a:avLst/>
                <a:gdLst/>
                <a:ahLst/>
                <a:cxnLst>
                  <a:cxn ang="0">
                    <a:pos x="43" y="0"/>
                  </a:cxn>
                  <a:cxn ang="0">
                    <a:pos x="29" y="68"/>
                  </a:cxn>
                  <a:cxn ang="0">
                    <a:pos x="3" y="160"/>
                  </a:cxn>
                  <a:cxn ang="0">
                    <a:pos x="59" y="282"/>
                  </a:cxn>
                  <a:cxn ang="0">
                    <a:pos x="135" y="334"/>
                  </a:cxn>
                </a:cxnLst>
                <a:rect l="0" t="0" r="r" b="b"/>
                <a:pathLst>
                  <a:path w="135" h="334">
                    <a:moveTo>
                      <a:pt x="43" y="0"/>
                    </a:moveTo>
                    <a:cubicBezTo>
                      <a:pt x="43" y="0"/>
                      <a:pt x="36" y="41"/>
                      <a:pt x="29" y="68"/>
                    </a:cubicBezTo>
                    <a:cubicBezTo>
                      <a:pt x="21" y="95"/>
                      <a:pt x="0" y="123"/>
                      <a:pt x="3" y="160"/>
                    </a:cubicBezTo>
                    <a:cubicBezTo>
                      <a:pt x="6" y="197"/>
                      <a:pt x="41" y="252"/>
                      <a:pt x="59" y="282"/>
                    </a:cubicBezTo>
                    <a:cubicBezTo>
                      <a:pt x="77" y="312"/>
                      <a:pt x="119" y="323"/>
                      <a:pt x="135" y="334"/>
                    </a:cubicBezTo>
                  </a:path>
                </a:pathLst>
              </a:custGeom>
              <a:noFill/>
              <a:ln w="12700" cmpd="sng">
                <a:solidFill>
                  <a:schemeClr val="tx1"/>
                </a:solidFill>
                <a:round/>
                <a:headEnd/>
                <a:tailEnd/>
              </a:ln>
              <a:effectLst/>
            </p:spPr>
            <p:txBody>
              <a:bodyPr/>
              <a:lstStyle/>
              <a:p>
                <a:endParaRPr lang="el-GR"/>
              </a:p>
            </p:txBody>
          </p:sp>
          <p:sp>
            <p:nvSpPr>
              <p:cNvPr id="38086" name="Freeform 198"/>
              <p:cNvSpPr>
                <a:spLocks/>
              </p:cNvSpPr>
              <p:nvPr/>
            </p:nvSpPr>
            <p:spPr bwMode="auto">
              <a:xfrm>
                <a:off x="3308" y="2506"/>
                <a:ext cx="112" cy="84"/>
              </a:xfrm>
              <a:custGeom>
                <a:avLst/>
                <a:gdLst/>
                <a:ahLst/>
                <a:cxnLst>
                  <a:cxn ang="0">
                    <a:pos x="112" y="84"/>
                  </a:cxn>
                  <a:cxn ang="0">
                    <a:pos x="0" y="6"/>
                  </a:cxn>
                </a:cxnLst>
                <a:rect l="0" t="0" r="r" b="b"/>
                <a:pathLst>
                  <a:path w="112" h="84">
                    <a:moveTo>
                      <a:pt x="112" y="84"/>
                    </a:moveTo>
                    <a:cubicBezTo>
                      <a:pt x="76" y="38"/>
                      <a:pt x="34" y="0"/>
                      <a:pt x="0" y="6"/>
                    </a:cubicBezTo>
                  </a:path>
                </a:pathLst>
              </a:custGeom>
              <a:noFill/>
              <a:ln w="12700" cmpd="sng">
                <a:solidFill>
                  <a:schemeClr val="tx1"/>
                </a:solidFill>
                <a:round/>
                <a:headEnd/>
                <a:tailEnd/>
              </a:ln>
              <a:effectLst/>
            </p:spPr>
            <p:txBody>
              <a:bodyPr/>
              <a:lstStyle/>
              <a:p>
                <a:endParaRPr lang="el-GR"/>
              </a:p>
            </p:txBody>
          </p:sp>
        </p:grpSp>
        <p:sp>
          <p:nvSpPr>
            <p:cNvPr id="38087" name="Freeform 199"/>
            <p:cNvSpPr>
              <a:spLocks/>
            </p:cNvSpPr>
            <p:nvPr/>
          </p:nvSpPr>
          <p:spPr bwMode="auto">
            <a:xfrm>
              <a:off x="-1047" y="2963"/>
              <a:ext cx="111" cy="510"/>
            </a:xfrm>
            <a:custGeom>
              <a:avLst/>
              <a:gdLst/>
              <a:ahLst/>
              <a:cxnLst>
                <a:cxn ang="0">
                  <a:pos x="85" y="0"/>
                </a:cxn>
                <a:cxn ang="0">
                  <a:pos x="0" y="510"/>
                </a:cxn>
              </a:cxnLst>
              <a:rect l="0" t="0" r="r" b="b"/>
              <a:pathLst>
                <a:path w="111" h="510">
                  <a:moveTo>
                    <a:pt x="85" y="0"/>
                  </a:moveTo>
                  <a:cubicBezTo>
                    <a:pt x="95" y="110"/>
                    <a:pt x="111" y="405"/>
                    <a:pt x="0" y="510"/>
                  </a:cubicBezTo>
                </a:path>
              </a:pathLst>
            </a:custGeom>
            <a:noFill/>
            <a:ln w="12700" cmpd="sng">
              <a:solidFill>
                <a:schemeClr val="tx1"/>
              </a:solidFill>
              <a:round/>
              <a:headEnd/>
              <a:tailEnd/>
            </a:ln>
            <a:effectLst/>
          </p:spPr>
          <p:txBody>
            <a:bodyPr/>
            <a:lstStyle/>
            <a:p>
              <a:endParaRPr lang="el-GR"/>
            </a:p>
          </p:txBody>
        </p:sp>
        <p:sp>
          <p:nvSpPr>
            <p:cNvPr id="38088" name="Freeform 200"/>
            <p:cNvSpPr>
              <a:spLocks/>
            </p:cNvSpPr>
            <p:nvPr/>
          </p:nvSpPr>
          <p:spPr bwMode="auto">
            <a:xfrm>
              <a:off x="20" y="2967"/>
              <a:ext cx="52" cy="504"/>
            </a:xfrm>
            <a:custGeom>
              <a:avLst/>
              <a:gdLst/>
              <a:ahLst/>
              <a:cxnLst>
                <a:cxn ang="0">
                  <a:pos x="27" y="0"/>
                </a:cxn>
                <a:cxn ang="0">
                  <a:pos x="52" y="464"/>
                </a:cxn>
              </a:cxnLst>
              <a:rect l="0" t="0" r="r" b="b"/>
              <a:pathLst>
                <a:path w="52" h="464">
                  <a:moveTo>
                    <a:pt x="27" y="0"/>
                  </a:moveTo>
                  <a:cubicBezTo>
                    <a:pt x="6" y="196"/>
                    <a:pt x="0" y="373"/>
                    <a:pt x="52" y="464"/>
                  </a:cubicBezTo>
                </a:path>
              </a:pathLst>
            </a:custGeom>
            <a:noFill/>
            <a:ln w="12700" cmpd="sng">
              <a:solidFill>
                <a:schemeClr val="tx1"/>
              </a:solidFill>
              <a:round/>
              <a:headEnd/>
              <a:tailEnd/>
            </a:ln>
            <a:effectLst/>
          </p:spPr>
          <p:txBody>
            <a:bodyPr/>
            <a:lstStyle/>
            <a:p>
              <a:endParaRPr lang="el-GR"/>
            </a:p>
          </p:txBody>
        </p:sp>
        <p:sp>
          <p:nvSpPr>
            <p:cNvPr id="38089" name="AutoShape 201"/>
            <p:cNvSpPr>
              <a:spLocks noChangeArrowheads="1"/>
            </p:cNvSpPr>
            <p:nvPr/>
          </p:nvSpPr>
          <p:spPr bwMode="auto">
            <a:xfrm flipH="1">
              <a:off x="-826" y="2049"/>
              <a:ext cx="108" cy="108"/>
            </a:xfrm>
            <a:custGeom>
              <a:avLst/>
              <a:gdLst>
                <a:gd name="G0" fmla="+- 7200 0 0"/>
                <a:gd name="G1" fmla="+- 21600 0 7200"/>
                <a:gd name="G2" fmla="+- 21600 0 72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7200" y="10800"/>
                  </a:moveTo>
                  <a:cubicBezTo>
                    <a:pt x="7200" y="12788"/>
                    <a:pt x="8812" y="14400"/>
                    <a:pt x="10800" y="14400"/>
                  </a:cubicBezTo>
                  <a:cubicBezTo>
                    <a:pt x="12788" y="14400"/>
                    <a:pt x="14400" y="12788"/>
                    <a:pt x="14400" y="10800"/>
                  </a:cubicBezTo>
                  <a:cubicBezTo>
                    <a:pt x="14400" y="8812"/>
                    <a:pt x="12788" y="7200"/>
                    <a:pt x="10800" y="7200"/>
                  </a:cubicBezTo>
                  <a:cubicBezTo>
                    <a:pt x="8812" y="7200"/>
                    <a:pt x="7200" y="8812"/>
                    <a:pt x="7200" y="10800"/>
                  </a:cubicBezTo>
                  <a:close/>
                </a:path>
              </a:pathLst>
            </a:custGeom>
            <a:solidFill>
              <a:schemeClr val="tx1"/>
            </a:solidFill>
            <a:ln w="12700">
              <a:solidFill>
                <a:schemeClr val="tx1"/>
              </a:solidFill>
              <a:round/>
              <a:headEnd/>
              <a:tailEnd/>
            </a:ln>
            <a:effectLst/>
          </p:spPr>
          <p:txBody>
            <a:bodyPr wrap="none" anchor="ctr"/>
            <a:lstStyle/>
            <a:p>
              <a:endParaRPr lang="el-GR"/>
            </a:p>
          </p:txBody>
        </p:sp>
        <p:sp>
          <p:nvSpPr>
            <p:cNvPr id="38090" name="Freeform 202"/>
            <p:cNvSpPr>
              <a:spLocks/>
            </p:cNvSpPr>
            <p:nvPr/>
          </p:nvSpPr>
          <p:spPr bwMode="auto">
            <a:xfrm>
              <a:off x="-1293" y="980"/>
              <a:ext cx="1695" cy="1103"/>
            </a:xfrm>
            <a:custGeom>
              <a:avLst/>
              <a:gdLst/>
              <a:ahLst/>
              <a:cxnLst>
                <a:cxn ang="0">
                  <a:pos x="69" y="1090"/>
                </a:cxn>
                <a:cxn ang="0">
                  <a:pos x="36" y="658"/>
                </a:cxn>
                <a:cxn ang="0">
                  <a:pos x="288" y="172"/>
                </a:cxn>
                <a:cxn ang="0">
                  <a:pos x="824" y="5"/>
                </a:cxn>
                <a:cxn ang="0">
                  <a:pos x="1387" y="139"/>
                </a:cxn>
                <a:cxn ang="0">
                  <a:pos x="1686" y="645"/>
                </a:cxn>
                <a:cxn ang="0">
                  <a:pos x="1616" y="1103"/>
                </a:cxn>
              </a:cxnLst>
              <a:rect l="0" t="0" r="r" b="b"/>
              <a:pathLst>
                <a:path w="1695" h="1103">
                  <a:moveTo>
                    <a:pt x="69" y="1090"/>
                  </a:moveTo>
                  <a:cubicBezTo>
                    <a:pt x="69" y="1090"/>
                    <a:pt x="0" y="811"/>
                    <a:pt x="36" y="658"/>
                  </a:cubicBezTo>
                  <a:cubicBezTo>
                    <a:pt x="50" y="501"/>
                    <a:pt x="157" y="281"/>
                    <a:pt x="288" y="172"/>
                  </a:cubicBezTo>
                  <a:cubicBezTo>
                    <a:pt x="419" y="63"/>
                    <a:pt x="641" y="10"/>
                    <a:pt x="824" y="5"/>
                  </a:cubicBezTo>
                  <a:cubicBezTo>
                    <a:pt x="1007" y="0"/>
                    <a:pt x="1243" y="32"/>
                    <a:pt x="1387" y="139"/>
                  </a:cubicBezTo>
                  <a:cubicBezTo>
                    <a:pt x="1531" y="246"/>
                    <a:pt x="1677" y="481"/>
                    <a:pt x="1686" y="645"/>
                  </a:cubicBezTo>
                  <a:cubicBezTo>
                    <a:pt x="1695" y="809"/>
                    <a:pt x="1630" y="1008"/>
                    <a:pt x="1616" y="1103"/>
                  </a:cubicBezTo>
                </a:path>
              </a:pathLst>
            </a:custGeom>
            <a:noFill/>
            <a:ln w="12700" cmpd="sng">
              <a:solidFill>
                <a:schemeClr val="tx1"/>
              </a:solidFill>
              <a:round/>
              <a:headEnd/>
              <a:tailEnd/>
            </a:ln>
            <a:effectLst/>
          </p:spPr>
          <p:txBody>
            <a:bodyPr/>
            <a:lstStyle/>
            <a:p>
              <a:endParaRPr lang="el-GR"/>
            </a:p>
          </p:txBody>
        </p:sp>
        <p:sp>
          <p:nvSpPr>
            <p:cNvPr id="38091" name="Freeform 203"/>
            <p:cNvSpPr>
              <a:spLocks/>
            </p:cNvSpPr>
            <p:nvPr/>
          </p:nvSpPr>
          <p:spPr bwMode="auto">
            <a:xfrm>
              <a:off x="-632" y="3003"/>
              <a:ext cx="310" cy="46"/>
            </a:xfrm>
            <a:custGeom>
              <a:avLst/>
              <a:gdLst/>
              <a:ahLst/>
              <a:cxnLst>
                <a:cxn ang="0">
                  <a:pos x="0" y="39"/>
                </a:cxn>
                <a:cxn ang="0">
                  <a:pos x="160" y="0"/>
                </a:cxn>
                <a:cxn ang="0">
                  <a:pos x="310" y="46"/>
                </a:cxn>
              </a:cxnLst>
              <a:rect l="0" t="0" r="r" b="b"/>
              <a:pathLst>
                <a:path w="310" h="46">
                  <a:moveTo>
                    <a:pt x="0" y="39"/>
                  </a:moveTo>
                  <a:cubicBezTo>
                    <a:pt x="27" y="33"/>
                    <a:pt x="82" y="0"/>
                    <a:pt x="160" y="0"/>
                  </a:cubicBezTo>
                  <a:cubicBezTo>
                    <a:pt x="238" y="0"/>
                    <a:pt x="279" y="37"/>
                    <a:pt x="310" y="46"/>
                  </a:cubicBezTo>
                </a:path>
              </a:pathLst>
            </a:custGeom>
            <a:noFill/>
            <a:ln w="12700" cmpd="sng">
              <a:solidFill>
                <a:schemeClr val="tx1"/>
              </a:solidFill>
              <a:round/>
              <a:headEnd/>
              <a:tailEnd/>
            </a:ln>
            <a:effectLst/>
          </p:spPr>
          <p:txBody>
            <a:bodyPr/>
            <a:lstStyle/>
            <a:p>
              <a:endParaRPr lang="el-GR"/>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l-GR"/>
              <a:t>Νεοκλασικοί κανόνες</a:t>
            </a:r>
          </a:p>
        </p:txBody>
      </p:sp>
      <p:grpSp>
        <p:nvGrpSpPr>
          <p:cNvPr id="36969" name="Group 105"/>
          <p:cNvGrpSpPr>
            <a:grpSpLocks/>
          </p:cNvGrpSpPr>
          <p:nvPr/>
        </p:nvGrpSpPr>
        <p:grpSpPr bwMode="auto">
          <a:xfrm>
            <a:off x="1371600" y="3455988"/>
            <a:ext cx="1854200" cy="844550"/>
            <a:chOff x="864" y="2177"/>
            <a:chExt cx="1168" cy="532"/>
          </a:xfrm>
        </p:grpSpPr>
        <p:sp>
          <p:nvSpPr>
            <p:cNvPr id="36898" name="Text Box 34"/>
            <p:cNvSpPr txBox="1">
              <a:spLocks noChangeArrowheads="1"/>
            </p:cNvSpPr>
            <p:nvPr/>
          </p:nvSpPr>
          <p:spPr bwMode="auto">
            <a:xfrm>
              <a:off x="1432" y="2198"/>
              <a:ext cx="142" cy="154"/>
            </a:xfrm>
            <a:prstGeom prst="rect">
              <a:avLst/>
            </a:prstGeom>
            <a:solidFill>
              <a:schemeClr val="bg1"/>
            </a:solidFill>
            <a:ln w="9525">
              <a:noFill/>
              <a:miter lim="800000"/>
              <a:headEnd/>
              <a:tailEnd/>
            </a:ln>
            <a:effectLst/>
          </p:spPr>
          <p:txBody>
            <a:bodyPr wrap="none" lIns="0" tIns="0" rIns="0" bIns="0">
              <a:spAutoFit/>
            </a:bodyPr>
            <a:lstStyle/>
            <a:p>
              <a:r>
                <a:rPr lang="en-US" sz="1600">
                  <a:solidFill>
                    <a:srgbClr val="333399"/>
                  </a:solidFill>
                </a:rPr>
                <a:t>En</a:t>
              </a:r>
              <a:endParaRPr lang="el-GR" sz="1600">
                <a:solidFill>
                  <a:srgbClr val="333399"/>
                </a:solidFill>
              </a:endParaRPr>
            </a:p>
          </p:txBody>
        </p:sp>
        <p:sp>
          <p:nvSpPr>
            <p:cNvPr id="36905" name="Line 41"/>
            <p:cNvSpPr>
              <a:spLocks noChangeShapeType="1"/>
            </p:cNvSpPr>
            <p:nvPr/>
          </p:nvSpPr>
          <p:spPr bwMode="auto">
            <a:xfrm rot="-5400000">
              <a:off x="1239" y="2263"/>
              <a:ext cx="0" cy="291"/>
            </a:xfrm>
            <a:prstGeom prst="line">
              <a:avLst/>
            </a:prstGeom>
            <a:noFill/>
            <a:ln w="38100">
              <a:solidFill>
                <a:schemeClr val="tx1"/>
              </a:solidFill>
              <a:round/>
              <a:headEnd type="triangle" w="med" len="med"/>
              <a:tailEnd type="triangle" w="med" len="med"/>
            </a:ln>
            <a:effectLst/>
          </p:spPr>
          <p:txBody>
            <a:bodyPr/>
            <a:lstStyle/>
            <a:p>
              <a:endParaRPr lang="el-GR"/>
            </a:p>
          </p:txBody>
        </p:sp>
        <p:sp>
          <p:nvSpPr>
            <p:cNvPr id="36951" name="Text Box 87"/>
            <p:cNvSpPr txBox="1">
              <a:spLocks noChangeArrowheads="1"/>
            </p:cNvSpPr>
            <p:nvPr/>
          </p:nvSpPr>
          <p:spPr bwMode="auto">
            <a:xfrm>
              <a:off x="864" y="2177"/>
              <a:ext cx="258" cy="212"/>
            </a:xfrm>
            <a:prstGeom prst="rect">
              <a:avLst/>
            </a:prstGeom>
            <a:noFill/>
            <a:ln w="9525">
              <a:noFill/>
              <a:miter lim="800000"/>
              <a:headEnd/>
              <a:tailEnd/>
            </a:ln>
            <a:effectLst/>
          </p:spPr>
          <p:txBody>
            <a:bodyPr wrap="none">
              <a:spAutoFit/>
            </a:bodyPr>
            <a:lstStyle/>
            <a:p>
              <a:r>
                <a:rPr lang="en-US" sz="1600">
                  <a:solidFill>
                    <a:srgbClr val="333399"/>
                  </a:solidFill>
                </a:rPr>
                <a:t>Ex</a:t>
              </a:r>
              <a:endParaRPr lang="el-GR" sz="1600">
                <a:solidFill>
                  <a:srgbClr val="333399"/>
                </a:solidFill>
              </a:endParaRPr>
            </a:p>
          </p:txBody>
        </p:sp>
        <p:sp>
          <p:nvSpPr>
            <p:cNvPr id="36952" name="Text Box 88"/>
            <p:cNvSpPr txBox="1">
              <a:spLocks noChangeArrowheads="1"/>
            </p:cNvSpPr>
            <p:nvPr/>
          </p:nvSpPr>
          <p:spPr bwMode="auto">
            <a:xfrm>
              <a:off x="1168" y="2497"/>
              <a:ext cx="244" cy="212"/>
            </a:xfrm>
            <a:prstGeom prst="rect">
              <a:avLst/>
            </a:prstGeom>
            <a:noFill/>
            <a:ln w="9525">
              <a:noFill/>
              <a:miter lim="800000"/>
              <a:headEnd/>
              <a:tailEnd/>
            </a:ln>
            <a:effectLst/>
          </p:spPr>
          <p:txBody>
            <a:bodyPr wrap="none">
              <a:spAutoFit/>
            </a:bodyPr>
            <a:lstStyle/>
            <a:p>
              <a:r>
                <a:rPr lang="en-US" sz="1600">
                  <a:solidFill>
                    <a:srgbClr val="333399"/>
                  </a:solidFill>
                </a:rPr>
                <a:t>Al</a:t>
              </a:r>
              <a:endParaRPr lang="el-GR" sz="1600">
                <a:solidFill>
                  <a:srgbClr val="333399"/>
                </a:solidFill>
              </a:endParaRPr>
            </a:p>
          </p:txBody>
        </p:sp>
        <p:sp>
          <p:nvSpPr>
            <p:cNvPr id="36953" name="Line 89"/>
            <p:cNvSpPr>
              <a:spLocks noChangeShapeType="1"/>
            </p:cNvSpPr>
            <p:nvPr/>
          </p:nvSpPr>
          <p:spPr bwMode="auto">
            <a:xfrm>
              <a:off x="1088" y="2256"/>
              <a:ext cx="0" cy="440"/>
            </a:xfrm>
            <a:prstGeom prst="line">
              <a:avLst/>
            </a:prstGeom>
            <a:noFill/>
            <a:ln w="9525">
              <a:solidFill>
                <a:schemeClr val="tx1"/>
              </a:solidFill>
              <a:prstDash val="dash"/>
              <a:round/>
              <a:headEnd/>
              <a:tailEnd/>
            </a:ln>
            <a:effectLst/>
          </p:spPr>
          <p:txBody>
            <a:bodyPr/>
            <a:lstStyle/>
            <a:p>
              <a:endParaRPr lang="el-GR"/>
            </a:p>
          </p:txBody>
        </p:sp>
        <p:sp>
          <p:nvSpPr>
            <p:cNvPr id="36954" name="Line 90"/>
            <p:cNvSpPr>
              <a:spLocks noChangeShapeType="1"/>
            </p:cNvSpPr>
            <p:nvPr/>
          </p:nvSpPr>
          <p:spPr bwMode="auto">
            <a:xfrm>
              <a:off x="1392" y="2256"/>
              <a:ext cx="0" cy="440"/>
            </a:xfrm>
            <a:prstGeom prst="line">
              <a:avLst/>
            </a:prstGeom>
            <a:noFill/>
            <a:ln w="9525">
              <a:solidFill>
                <a:schemeClr val="tx1"/>
              </a:solidFill>
              <a:prstDash val="dash"/>
              <a:round/>
              <a:headEnd/>
              <a:tailEnd/>
            </a:ln>
            <a:effectLst/>
          </p:spPr>
          <p:txBody>
            <a:bodyPr/>
            <a:lstStyle/>
            <a:p>
              <a:endParaRPr lang="el-GR"/>
            </a:p>
          </p:txBody>
        </p:sp>
        <p:sp>
          <p:nvSpPr>
            <p:cNvPr id="36955" name="Line 91"/>
            <p:cNvSpPr>
              <a:spLocks noChangeShapeType="1"/>
            </p:cNvSpPr>
            <p:nvPr/>
          </p:nvSpPr>
          <p:spPr bwMode="auto">
            <a:xfrm>
              <a:off x="1707" y="2256"/>
              <a:ext cx="0" cy="440"/>
            </a:xfrm>
            <a:prstGeom prst="line">
              <a:avLst/>
            </a:prstGeom>
            <a:noFill/>
            <a:ln w="9525">
              <a:solidFill>
                <a:schemeClr val="tx1"/>
              </a:solidFill>
              <a:prstDash val="dash"/>
              <a:round/>
              <a:headEnd/>
              <a:tailEnd/>
            </a:ln>
            <a:effectLst/>
          </p:spPr>
          <p:txBody>
            <a:bodyPr/>
            <a:lstStyle/>
            <a:p>
              <a:endParaRPr lang="el-GR"/>
            </a:p>
          </p:txBody>
        </p:sp>
        <p:sp>
          <p:nvSpPr>
            <p:cNvPr id="36956" name="Line 92"/>
            <p:cNvSpPr>
              <a:spLocks noChangeShapeType="1"/>
            </p:cNvSpPr>
            <p:nvPr/>
          </p:nvSpPr>
          <p:spPr bwMode="auto">
            <a:xfrm>
              <a:off x="2014" y="2256"/>
              <a:ext cx="0" cy="440"/>
            </a:xfrm>
            <a:prstGeom prst="line">
              <a:avLst/>
            </a:prstGeom>
            <a:noFill/>
            <a:ln w="9525">
              <a:solidFill>
                <a:schemeClr val="tx1"/>
              </a:solidFill>
              <a:prstDash val="dash"/>
              <a:round/>
              <a:headEnd/>
              <a:tailEnd/>
            </a:ln>
            <a:effectLst/>
          </p:spPr>
          <p:txBody>
            <a:bodyPr/>
            <a:lstStyle/>
            <a:p>
              <a:endParaRPr lang="el-GR"/>
            </a:p>
          </p:txBody>
        </p:sp>
        <p:sp>
          <p:nvSpPr>
            <p:cNvPr id="36957" name="Line 93"/>
            <p:cNvSpPr>
              <a:spLocks noChangeShapeType="1"/>
            </p:cNvSpPr>
            <p:nvPr/>
          </p:nvSpPr>
          <p:spPr bwMode="auto">
            <a:xfrm rot="-5400000">
              <a:off x="1549" y="2041"/>
              <a:ext cx="0" cy="291"/>
            </a:xfrm>
            <a:prstGeom prst="line">
              <a:avLst/>
            </a:prstGeom>
            <a:noFill/>
            <a:ln w="38100">
              <a:solidFill>
                <a:schemeClr val="tx1"/>
              </a:solidFill>
              <a:round/>
              <a:headEnd type="triangle" w="med" len="med"/>
              <a:tailEnd type="triangle" w="med" len="med"/>
            </a:ln>
            <a:effectLst/>
          </p:spPr>
          <p:txBody>
            <a:bodyPr/>
            <a:lstStyle/>
            <a:p>
              <a:endParaRPr lang="el-GR"/>
            </a:p>
          </p:txBody>
        </p:sp>
        <p:sp>
          <p:nvSpPr>
            <p:cNvPr id="36958" name="Line 94"/>
            <p:cNvSpPr>
              <a:spLocks noChangeShapeType="1"/>
            </p:cNvSpPr>
            <p:nvPr/>
          </p:nvSpPr>
          <p:spPr bwMode="auto">
            <a:xfrm rot="-5400000">
              <a:off x="1859" y="2263"/>
              <a:ext cx="0" cy="291"/>
            </a:xfrm>
            <a:prstGeom prst="line">
              <a:avLst/>
            </a:prstGeom>
            <a:noFill/>
            <a:ln w="38100">
              <a:solidFill>
                <a:schemeClr val="tx1"/>
              </a:solidFill>
              <a:round/>
              <a:headEnd type="triangle" w="med" len="med"/>
              <a:tailEnd type="triangle" w="med" len="med"/>
            </a:ln>
            <a:effectLst/>
          </p:spPr>
          <p:txBody>
            <a:bodyPr/>
            <a:lstStyle/>
            <a:p>
              <a:endParaRPr lang="el-GR"/>
            </a:p>
          </p:txBody>
        </p:sp>
        <p:grpSp>
          <p:nvGrpSpPr>
            <p:cNvPr id="36964" name="Group 100"/>
            <p:cNvGrpSpPr>
              <a:grpSpLocks/>
            </p:cNvGrpSpPr>
            <p:nvPr/>
          </p:nvGrpSpPr>
          <p:grpSpPr bwMode="auto">
            <a:xfrm>
              <a:off x="1068" y="2202"/>
              <a:ext cx="964" cy="434"/>
              <a:chOff x="1068" y="2202"/>
              <a:chExt cx="964" cy="434"/>
            </a:xfrm>
          </p:grpSpPr>
          <p:sp>
            <p:nvSpPr>
              <p:cNvPr id="36897" name="Oval 33"/>
              <p:cNvSpPr>
                <a:spLocks noChangeArrowheads="1"/>
              </p:cNvSpPr>
              <p:nvPr/>
            </p:nvSpPr>
            <p:spPr bwMode="auto">
              <a:xfrm>
                <a:off x="1366" y="2202"/>
                <a:ext cx="44" cy="44"/>
              </a:xfrm>
              <a:prstGeom prst="ellipse">
                <a:avLst/>
              </a:prstGeom>
              <a:solidFill>
                <a:schemeClr val="accent1"/>
              </a:solidFill>
              <a:ln w="9525">
                <a:solidFill>
                  <a:schemeClr val="tx1"/>
                </a:solidFill>
                <a:round/>
                <a:headEnd/>
                <a:tailEnd/>
              </a:ln>
              <a:effectLst/>
            </p:spPr>
            <p:txBody>
              <a:bodyPr wrap="none" anchor="ctr"/>
              <a:lstStyle/>
              <a:p>
                <a:endParaRPr lang="el-GR"/>
              </a:p>
            </p:txBody>
          </p:sp>
          <p:sp>
            <p:nvSpPr>
              <p:cNvPr id="36949" name="Oval 85"/>
              <p:cNvSpPr>
                <a:spLocks noChangeArrowheads="1"/>
              </p:cNvSpPr>
              <p:nvPr/>
            </p:nvSpPr>
            <p:spPr bwMode="auto">
              <a:xfrm>
                <a:off x="1368" y="2592"/>
                <a:ext cx="44" cy="44"/>
              </a:xfrm>
              <a:prstGeom prst="ellipse">
                <a:avLst/>
              </a:prstGeom>
              <a:solidFill>
                <a:schemeClr val="accent1"/>
              </a:solidFill>
              <a:ln w="9525">
                <a:solidFill>
                  <a:schemeClr val="tx1"/>
                </a:solidFill>
                <a:round/>
                <a:headEnd/>
                <a:tailEnd/>
              </a:ln>
              <a:effectLst/>
            </p:spPr>
            <p:txBody>
              <a:bodyPr wrap="none" anchor="ctr"/>
              <a:lstStyle/>
              <a:p>
                <a:endParaRPr lang="el-GR"/>
              </a:p>
            </p:txBody>
          </p:sp>
          <p:sp>
            <p:nvSpPr>
              <p:cNvPr id="36950" name="Oval 86"/>
              <p:cNvSpPr>
                <a:spLocks noChangeArrowheads="1"/>
              </p:cNvSpPr>
              <p:nvPr/>
            </p:nvSpPr>
            <p:spPr bwMode="auto">
              <a:xfrm>
                <a:off x="1068" y="2211"/>
                <a:ext cx="44" cy="44"/>
              </a:xfrm>
              <a:prstGeom prst="ellipse">
                <a:avLst/>
              </a:prstGeom>
              <a:solidFill>
                <a:schemeClr val="accent1"/>
              </a:solidFill>
              <a:ln w="9525">
                <a:solidFill>
                  <a:schemeClr val="tx1"/>
                </a:solidFill>
                <a:round/>
                <a:headEnd/>
                <a:tailEnd/>
              </a:ln>
              <a:effectLst/>
            </p:spPr>
            <p:txBody>
              <a:bodyPr wrap="none" anchor="ctr"/>
              <a:lstStyle/>
              <a:p>
                <a:endParaRPr lang="el-GR"/>
              </a:p>
            </p:txBody>
          </p:sp>
          <p:sp>
            <p:nvSpPr>
              <p:cNvPr id="36960" name="Oval 96"/>
              <p:cNvSpPr>
                <a:spLocks noChangeArrowheads="1"/>
              </p:cNvSpPr>
              <p:nvPr/>
            </p:nvSpPr>
            <p:spPr bwMode="auto">
              <a:xfrm>
                <a:off x="1689" y="2592"/>
                <a:ext cx="44" cy="44"/>
              </a:xfrm>
              <a:prstGeom prst="ellipse">
                <a:avLst/>
              </a:prstGeom>
              <a:solidFill>
                <a:schemeClr val="accent1"/>
              </a:solidFill>
              <a:ln w="9525">
                <a:solidFill>
                  <a:schemeClr val="tx1"/>
                </a:solidFill>
                <a:round/>
                <a:headEnd/>
                <a:tailEnd/>
              </a:ln>
              <a:effectLst/>
            </p:spPr>
            <p:txBody>
              <a:bodyPr wrap="none" anchor="ctr"/>
              <a:lstStyle/>
              <a:p>
                <a:endParaRPr lang="el-GR"/>
              </a:p>
            </p:txBody>
          </p:sp>
          <p:sp>
            <p:nvSpPr>
              <p:cNvPr id="36961" name="Oval 97"/>
              <p:cNvSpPr>
                <a:spLocks noChangeArrowheads="1"/>
              </p:cNvSpPr>
              <p:nvPr/>
            </p:nvSpPr>
            <p:spPr bwMode="auto">
              <a:xfrm>
                <a:off x="1685" y="2202"/>
                <a:ext cx="44" cy="44"/>
              </a:xfrm>
              <a:prstGeom prst="ellipse">
                <a:avLst/>
              </a:prstGeom>
              <a:solidFill>
                <a:schemeClr val="accent1"/>
              </a:solidFill>
              <a:ln w="9525">
                <a:solidFill>
                  <a:schemeClr val="tx1"/>
                </a:solidFill>
                <a:round/>
                <a:headEnd/>
                <a:tailEnd/>
              </a:ln>
              <a:effectLst/>
            </p:spPr>
            <p:txBody>
              <a:bodyPr wrap="none" anchor="ctr"/>
              <a:lstStyle/>
              <a:p>
                <a:endParaRPr lang="el-GR"/>
              </a:p>
            </p:txBody>
          </p:sp>
          <p:sp>
            <p:nvSpPr>
              <p:cNvPr id="36962" name="Oval 98"/>
              <p:cNvSpPr>
                <a:spLocks noChangeArrowheads="1"/>
              </p:cNvSpPr>
              <p:nvPr/>
            </p:nvSpPr>
            <p:spPr bwMode="auto">
              <a:xfrm>
                <a:off x="1988" y="2204"/>
                <a:ext cx="44" cy="44"/>
              </a:xfrm>
              <a:prstGeom prst="ellipse">
                <a:avLst/>
              </a:prstGeom>
              <a:solidFill>
                <a:schemeClr val="accent1"/>
              </a:solidFill>
              <a:ln w="9525">
                <a:solidFill>
                  <a:schemeClr val="tx1"/>
                </a:solidFill>
                <a:round/>
                <a:headEnd/>
                <a:tailEnd/>
              </a:ln>
              <a:effectLst/>
            </p:spPr>
            <p:txBody>
              <a:bodyPr wrap="none" anchor="ctr"/>
              <a:lstStyle/>
              <a:p>
                <a:endParaRPr lang="el-GR"/>
              </a:p>
            </p:txBody>
          </p:sp>
        </p:grpSp>
        <p:sp>
          <p:nvSpPr>
            <p:cNvPr id="36965" name="Line 101"/>
            <p:cNvSpPr>
              <a:spLocks noChangeShapeType="1"/>
            </p:cNvSpPr>
            <p:nvPr/>
          </p:nvSpPr>
          <p:spPr bwMode="auto">
            <a:xfrm rot="-5400000">
              <a:off x="1553" y="2441"/>
              <a:ext cx="0" cy="291"/>
            </a:xfrm>
            <a:prstGeom prst="line">
              <a:avLst/>
            </a:prstGeom>
            <a:noFill/>
            <a:ln w="38100">
              <a:solidFill>
                <a:schemeClr val="tx1"/>
              </a:solidFill>
              <a:round/>
              <a:headEnd type="triangle" w="med" len="med"/>
              <a:tailEnd type="triangle" w="med" len="med"/>
            </a:ln>
            <a:effectLst/>
          </p:spPr>
          <p:txBody>
            <a:bodyPr/>
            <a:lstStyle/>
            <a:p>
              <a:endParaRPr lang="el-GR"/>
            </a:p>
          </p:txBody>
        </p:sp>
      </p:grpSp>
      <p:sp>
        <p:nvSpPr>
          <p:cNvPr id="36972" name="Text Box 108"/>
          <p:cNvSpPr txBox="1">
            <a:spLocks noChangeArrowheads="1"/>
          </p:cNvSpPr>
          <p:nvPr/>
        </p:nvSpPr>
        <p:spPr bwMode="auto">
          <a:xfrm>
            <a:off x="5821363" y="4403725"/>
            <a:ext cx="236537" cy="244475"/>
          </a:xfrm>
          <a:prstGeom prst="rect">
            <a:avLst/>
          </a:prstGeom>
          <a:solidFill>
            <a:schemeClr val="bg1"/>
          </a:solidFill>
          <a:ln w="9525">
            <a:noFill/>
            <a:miter lim="800000"/>
            <a:headEnd/>
            <a:tailEnd/>
          </a:ln>
          <a:effectLst/>
        </p:spPr>
        <p:txBody>
          <a:bodyPr wrap="none" lIns="0" tIns="0" rIns="0" bIns="0">
            <a:spAutoFit/>
          </a:bodyPr>
          <a:lstStyle/>
          <a:p>
            <a:r>
              <a:rPr lang="en-US" sz="1600">
                <a:solidFill>
                  <a:srgbClr val="333399"/>
                </a:solidFill>
              </a:rPr>
              <a:t>Ch</a:t>
            </a:r>
            <a:endParaRPr lang="el-GR" sz="1600">
              <a:solidFill>
                <a:srgbClr val="333399"/>
              </a:solidFill>
            </a:endParaRPr>
          </a:p>
        </p:txBody>
      </p:sp>
      <p:sp>
        <p:nvSpPr>
          <p:cNvPr id="36975" name="Text Box 111"/>
          <p:cNvSpPr txBox="1">
            <a:spLocks noChangeArrowheads="1"/>
          </p:cNvSpPr>
          <p:nvPr/>
        </p:nvSpPr>
        <p:spPr bwMode="auto">
          <a:xfrm>
            <a:off x="5922963" y="3878263"/>
            <a:ext cx="387350" cy="336550"/>
          </a:xfrm>
          <a:prstGeom prst="rect">
            <a:avLst/>
          </a:prstGeom>
          <a:noFill/>
          <a:ln w="9525">
            <a:noFill/>
            <a:miter lim="800000"/>
            <a:headEnd/>
            <a:tailEnd/>
          </a:ln>
          <a:effectLst/>
        </p:spPr>
        <p:txBody>
          <a:bodyPr wrap="none">
            <a:spAutoFit/>
          </a:bodyPr>
          <a:lstStyle/>
          <a:p>
            <a:r>
              <a:rPr lang="en-US" sz="1600">
                <a:solidFill>
                  <a:srgbClr val="333399"/>
                </a:solidFill>
              </a:rPr>
              <a:t>Al</a:t>
            </a:r>
            <a:endParaRPr lang="el-GR" sz="1600">
              <a:solidFill>
                <a:srgbClr val="333399"/>
              </a:solidFill>
            </a:endParaRPr>
          </a:p>
        </p:txBody>
      </p:sp>
      <p:sp>
        <p:nvSpPr>
          <p:cNvPr id="36976" name="Line 112"/>
          <p:cNvSpPr>
            <a:spLocks noChangeShapeType="1"/>
          </p:cNvSpPr>
          <p:nvPr/>
        </p:nvSpPr>
        <p:spPr bwMode="auto">
          <a:xfrm>
            <a:off x="6145213" y="4202113"/>
            <a:ext cx="0" cy="677862"/>
          </a:xfrm>
          <a:prstGeom prst="line">
            <a:avLst/>
          </a:prstGeom>
          <a:noFill/>
          <a:ln w="9525">
            <a:solidFill>
              <a:schemeClr val="tx1"/>
            </a:solidFill>
            <a:prstDash val="dash"/>
            <a:round/>
            <a:headEnd/>
            <a:tailEnd/>
          </a:ln>
          <a:effectLst/>
        </p:spPr>
        <p:txBody>
          <a:bodyPr/>
          <a:lstStyle/>
          <a:p>
            <a:endParaRPr lang="el-GR"/>
          </a:p>
        </p:txBody>
      </p:sp>
      <p:sp>
        <p:nvSpPr>
          <p:cNvPr id="36977" name="Line 113"/>
          <p:cNvSpPr>
            <a:spLocks noChangeShapeType="1"/>
          </p:cNvSpPr>
          <p:nvPr/>
        </p:nvSpPr>
        <p:spPr bwMode="auto">
          <a:xfrm>
            <a:off x="6300788" y="3692525"/>
            <a:ext cx="0" cy="698500"/>
          </a:xfrm>
          <a:prstGeom prst="line">
            <a:avLst/>
          </a:prstGeom>
          <a:noFill/>
          <a:ln w="9525">
            <a:solidFill>
              <a:schemeClr val="tx1"/>
            </a:solidFill>
            <a:prstDash val="dash"/>
            <a:round/>
            <a:headEnd/>
            <a:tailEnd/>
          </a:ln>
          <a:effectLst/>
        </p:spPr>
        <p:txBody>
          <a:bodyPr/>
          <a:lstStyle/>
          <a:p>
            <a:endParaRPr lang="el-GR"/>
          </a:p>
        </p:txBody>
      </p:sp>
      <p:sp>
        <p:nvSpPr>
          <p:cNvPr id="36978" name="Line 114"/>
          <p:cNvSpPr>
            <a:spLocks noChangeShapeType="1"/>
          </p:cNvSpPr>
          <p:nvPr/>
        </p:nvSpPr>
        <p:spPr bwMode="auto">
          <a:xfrm>
            <a:off x="6800850" y="3692525"/>
            <a:ext cx="0" cy="698500"/>
          </a:xfrm>
          <a:prstGeom prst="line">
            <a:avLst/>
          </a:prstGeom>
          <a:noFill/>
          <a:ln w="9525">
            <a:solidFill>
              <a:schemeClr val="tx1"/>
            </a:solidFill>
            <a:prstDash val="dash"/>
            <a:round/>
            <a:headEnd/>
            <a:tailEnd/>
          </a:ln>
          <a:effectLst/>
        </p:spPr>
        <p:txBody>
          <a:bodyPr/>
          <a:lstStyle/>
          <a:p>
            <a:endParaRPr lang="el-GR"/>
          </a:p>
        </p:txBody>
      </p:sp>
      <p:sp>
        <p:nvSpPr>
          <p:cNvPr id="36979" name="Line 115"/>
          <p:cNvSpPr>
            <a:spLocks noChangeShapeType="1"/>
          </p:cNvSpPr>
          <p:nvPr/>
        </p:nvSpPr>
        <p:spPr bwMode="auto">
          <a:xfrm>
            <a:off x="6996113" y="4122738"/>
            <a:ext cx="0" cy="755650"/>
          </a:xfrm>
          <a:prstGeom prst="line">
            <a:avLst/>
          </a:prstGeom>
          <a:noFill/>
          <a:ln w="9525">
            <a:solidFill>
              <a:schemeClr val="tx1"/>
            </a:solidFill>
            <a:prstDash val="dash"/>
            <a:round/>
            <a:headEnd/>
            <a:tailEnd/>
          </a:ln>
          <a:effectLst/>
        </p:spPr>
        <p:txBody>
          <a:bodyPr/>
          <a:lstStyle/>
          <a:p>
            <a:endParaRPr lang="el-GR"/>
          </a:p>
        </p:txBody>
      </p:sp>
      <p:sp>
        <p:nvSpPr>
          <p:cNvPr id="36980" name="Line 116"/>
          <p:cNvSpPr>
            <a:spLocks noChangeShapeType="1"/>
          </p:cNvSpPr>
          <p:nvPr/>
        </p:nvSpPr>
        <p:spPr bwMode="auto">
          <a:xfrm rot="-5400000">
            <a:off x="6573044" y="3980656"/>
            <a:ext cx="0" cy="827088"/>
          </a:xfrm>
          <a:prstGeom prst="line">
            <a:avLst/>
          </a:prstGeom>
          <a:noFill/>
          <a:ln w="38100">
            <a:solidFill>
              <a:schemeClr val="tx1"/>
            </a:solidFill>
            <a:round/>
            <a:headEnd type="triangle" w="med" len="med"/>
            <a:tailEnd type="triangle" w="med" len="med"/>
          </a:ln>
          <a:effectLst/>
        </p:spPr>
        <p:txBody>
          <a:bodyPr/>
          <a:lstStyle/>
          <a:p>
            <a:endParaRPr lang="el-GR"/>
          </a:p>
        </p:txBody>
      </p:sp>
      <p:sp>
        <p:nvSpPr>
          <p:cNvPr id="36984" name="Oval 120"/>
          <p:cNvSpPr>
            <a:spLocks noChangeArrowheads="1"/>
          </p:cNvSpPr>
          <p:nvPr/>
        </p:nvSpPr>
        <p:spPr bwMode="auto">
          <a:xfrm>
            <a:off x="6262688" y="4079875"/>
            <a:ext cx="69850" cy="69850"/>
          </a:xfrm>
          <a:prstGeom prst="ellipse">
            <a:avLst/>
          </a:prstGeom>
          <a:solidFill>
            <a:schemeClr val="accent1"/>
          </a:solidFill>
          <a:ln w="9525">
            <a:solidFill>
              <a:schemeClr val="tx1"/>
            </a:solidFill>
            <a:round/>
            <a:headEnd/>
            <a:tailEnd/>
          </a:ln>
          <a:effectLst/>
        </p:spPr>
        <p:txBody>
          <a:bodyPr wrap="none" anchor="ctr"/>
          <a:lstStyle/>
          <a:p>
            <a:endParaRPr lang="el-GR"/>
          </a:p>
        </p:txBody>
      </p:sp>
      <p:sp>
        <p:nvSpPr>
          <p:cNvPr id="36985" name="Oval 121"/>
          <p:cNvSpPr>
            <a:spLocks noChangeArrowheads="1"/>
          </p:cNvSpPr>
          <p:nvPr/>
        </p:nvSpPr>
        <p:spPr bwMode="auto">
          <a:xfrm>
            <a:off x="6110288" y="4548188"/>
            <a:ext cx="69850" cy="69850"/>
          </a:xfrm>
          <a:prstGeom prst="ellipse">
            <a:avLst/>
          </a:prstGeom>
          <a:solidFill>
            <a:schemeClr val="accent1"/>
          </a:solidFill>
          <a:ln w="9525">
            <a:solidFill>
              <a:schemeClr val="tx1"/>
            </a:solidFill>
            <a:round/>
            <a:headEnd/>
            <a:tailEnd/>
          </a:ln>
          <a:effectLst/>
        </p:spPr>
        <p:txBody>
          <a:bodyPr wrap="none" anchor="ctr"/>
          <a:lstStyle/>
          <a:p>
            <a:endParaRPr lang="el-GR"/>
          </a:p>
        </p:txBody>
      </p:sp>
      <p:sp>
        <p:nvSpPr>
          <p:cNvPr id="36986" name="Oval 122"/>
          <p:cNvSpPr>
            <a:spLocks noChangeArrowheads="1"/>
          </p:cNvSpPr>
          <p:nvPr/>
        </p:nvSpPr>
        <p:spPr bwMode="auto">
          <a:xfrm>
            <a:off x="6772275" y="4079875"/>
            <a:ext cx="69850" cy="69850"/>
          </a:xfrm>
          <a:prstGeom prst="ellipse">
            <a:avLst/>
          </a:prstGeom>
          <a:solidFill>
            <a:schemeClr val="accent1"/>
          </a:solidFill>
          <a:ln w="9525">
            <a:solidFill>
              <a:schemeClr val="tx1"/>
            </a:solidFill>
            <a:round/>
            <a:headEnd/>
            <a:tailEnd/>
          </a:ln>
          <a:effectLst/>
        </p:spPr>
        <p:txBody>
          <a:bodyPr wrap="none" anchor="ctr"/>
          <a:lstStyle/>
          <a:p>
            <a:endParaRPr lang="el-GR"/>
          </a:p>
        </p:txBody>
      </p:sp>
      <p:sp>
        <p:nvSpPr>
          <p:cNvPr id="36988" name="Oval 124"/>
          <p:cNvSpPr>
            <a:spLocks noChangeArrowheads="1"/>
          </p:cNvSpPr>
          <p:nvPr/>
        </p:nvSpPr>
        <p:spPr bwMode="auto">
          <a:xfrm>
            <a:off x="6958013" y="4540250"/>
            <a:ext cx="69850" cy="69850"/>
          </a:xfrm>
          <a:prstGeom prst="ellipse">
            <a:avLst/>
          </a:prstGeom>
          <a:solidFill>
            <a:schemeClr val="accent1"/>
          </a:solidFill>
          <a:ln w="9525">
            <a:solidFill>
              <a:schemeClr val="tx1"/>
            </a:solidFill>
            <a:round/>
            <a:headEnd/>
            <a:tailEnd/>
          </a:ln>
          <a:effectLst/>
        </p:spPr>
        <p:txBody>
          <a:bodyPr wrap="none" anchor="ctr"/>
          <a:lstStyle/>
          <a:p>
            <a:endParaRPr lang="el-GR"/>
          </a:p>
        </p:txBody>
      </p:sp>
      <p:sp>
        <p:nvSpPr>
          <p:cNvPr id="36989" name="Line 125"/>
          <p:cNvSpPr>
            <a:spLocks noChangeShapeType="1"/>
          </p:cNvSpPr>
          <p:nvPr/>
        </p:nvSpPr>
        <p:spPr bwMode="auto">
          <a:xfrm rot="-5400000">
            <a:off x="6555582" y="3840956"/>
            <a:ext cx="0" cy="461963"/>
          </a:xfrm>
          <a:prstGeom prst="line">
            <a:avLst/>
          </a:prstGeom>
          <a:noFill/>
          <a:ln w="38100">
            <a:solidFill>
              <a:schemeClr val="tx1"/>
            </a:solidFill>
            <a:round/>
            <a:headEnd type="triangle" w="med" len="med"/>
            <a:tailEnd type="triangle" w="med" len="med"/>
          </a:ln>
          <a:effectLst/>
        </p:spPr>
        <p:txBody>
          <a:bodyPr/>
          <a:lstStyle/>
          <a:p>
            <a:endParaRPr lang="el-GR"/>
          </a:p>
        </p:txBody>
      </p:sp>
      <p:sp>
        <p:nvSpPr>
          <p:cNvPr id="37018" name="Text Box 154"/>
          <p:cNvSpPr txBox="1">
            <a:spLocks noChangeArrowheads="1"/>
          </p:cNvSpPr>
          <p:nvPr/>
        </p:nvSpPr>
        <p:spPr bwMode="auto">
          <a:xfrm>
            <a:off x="7005638" y="4027488"/>
            <a:ext cx="573087" cy="457200"/>
          </a:xfrm>
          <a:prstGeom prst="rect">
            <a:avLst/>
          </a:prstGeom>
          <a:noFill/>
          <a:ln w="9525">
            <a:noFill/>
            <a:miter lim="800000"/>
            <a:headEnd/>
            <a:tailEnd/>
          </a:ln>
          <a:effectLst/>
        </p:spPr>
        <p:txBody>
          <a:bodyPr wrap="none">
            <a:spAutoFit/>
          </a:bodyPr>
          <a:lstStyle/>
          <a:p>
            <a:r>
              <a:rPr lang="en-US"/>
              <a:t>3/2</a:t>
            </a:r>
            <a:endParaRPr lang="el-GR"/>
          </a:p>
        </p:txBody>
      </p:sp>
      <p:grpSp>
        <p:nvGrpSpPr>
          <p:cNvPr id="37075" name="Group 211"/>
          <p:cNvGrpSpPr>
            <a:grpSpLocks/>
          </p:cNvGrpSpPr>
          <p:nvPr/>
        </p:nvGrpSpPr>
        <p:grpSpPr bwMode="auto">
          <a:xfrm>
            <a:off x="1116013" y="1716088"/>
            <a:ext cx="2760662" cy="3957637"/>
            <a:chOff x="-1316" y="980"/>
            <a:chExt cx="1739" cy="2493"/>
          </a:xfrm>
        </p:grpSpPr>
        <p:sp>
          <p:nvSpPr>
            <p:cNvPr id="37076" name="Freeform 212"/>
            <p:cNvSpPr>
              <a:spLocks/>
            </p:cNvSpPr>
            <p:nvPr/>
          </p:nvSpPr>
          <p:spPr bwMode="auto">
            <a:xfrm flipH="1">
              <a:off x="-635" y="2045"/>
              <a:ext cx="96" cy="542"/>
            </a:xfrm>
            <a:custGeom>
              <a:avLst/>
              <a:gdLst/>
              <a:ahLst/>
              <a:cxnLst>
                <a:cxn ang="0">
                  <a:pos x="44" y="0"/>
                </a:cxn>
                <a:cxn ang="0">
                  <a:pos x="0" y="114"/>
                </a:cxn>
                <a:cxn ang="0">
                  <a:pos x="18" y="234"/>
                </a:cxn>
                <a:cxn ang="0">
                  <a:pos x="70" y="350"/>
                </a:cxn>
                <a:cxn ang="0">
                  <a:pos x="93" y="456"/>
                </a:cxn>
                <a:cxn ang="0">
                  <a:pos x="75" y="513"/>
                </a:cxn>
                <a:cxn ang="0">
                  <a:pos x="16" y="542"/>
                </a:cxn>
              </a:cxnLst>
              <a:rect l="0" t="0" r="r" b="b"/>
              <a:pathLst>
                <a:path w="96" h="542">
                  <a:moveTo>
                    <a:pt x="44" y="0"/>
                  </a:moveTo>
                  <a:cubicBezTo>
                    <a:pt x="26" y="28"/>
                    <a:pt x="0" y="78"/>
                    <a:pt x="0" y="114"/>
                  </a:cubicBezTo>
                  <a:cubicBezTo>
                    <a:pt x="0" y="150"/>
                    <a:pt x="14" y="216"/>
                    <a:pt x="18" y="234"/>
                  </a:cubicBezTo>
                  <a:cubicBezTo>
                    <a:pt x="22" y="252"/>
                    <a:pt x="58" y="326"/>
                    <a:pt x="70" y="350"/>
                  </a:cubicBezTo>
                  <a:cubicBezTo>
                    <a:pt x="82" y="374"/>
                    <a:pt x="90" y="429"/>
                    <a:pt x="93" y="456"/>
                  </a:cubicBezTo>
                  <a:cubicBezTo>
                    <a:pt x="96" y="483"/>
                    <a:pt x="91" y="498"/>
                    <a:pt x="75" y="513"/>
                  </a:cubicBezTo>
                  <a:cubicBezTo>
                    <a:pt x="59" y="528"/>
                    <a:pt x="31" y="535"/>
                    <a:pt x="16" y="542"/>
                  </a:cubicBezTo>
                </a:path>
              </a:pathLst>
            </a:custGeom>
            <a:noFill/>
            <a:ln w="12700" cmpd="sng">
              <a:solidFill>
                <a:schemeClr val="tx1"/>
              </a:solidFill>
              <a:round/>
              <a:headEnd/>
              <a:tailEnd/>
            </a:ln>
            <a:effectLst/>
          </p:spPr>
          <p:txBody>
            <a:bodyPr/>
            <a:lstStyle/>
            <a:p>
              <a:endParaRPr lang="el-GR"/>
            </a:p>
          </p:txBody>
        </p:sp>
        <p:sp>
          <p:nvSpPr>
            <p:cNvPr id="37077" name="Freeform 213"/>
            <p:cNvSpPr>
              <a:spLocks/>
            </p:cNvSpPr>
            <p:nvPr/>
          </p:nvSpPr>
          <p:spPr bwMode="auto">
            <a:xfrm>
              <a:off x="-936" y="2042"/>
              <a:ext cx="316" cy="118"/>
            </a:xfrm>
            <a:custGeom>
              <a:avLst/>
              <a:gdLst/>
              <a:ahLst/>
              <a:cxnLst>
                <a:cxn ang="0">
                  <a:pos x="0" y="87"/>
                </a:cxn>
                <a:cxn ang="0">
                  <a:pos x="108" y="23"/>
                </a:cxn>
                <a:cxn ang="0">
                  <a:pos x="230" y="17"/>
                </a:cxn>
                <a:cxn ang="0">
                  <a:pos x="310" y="81"/>
                </a:cxn>
                <a:cxn ang="0">
                  <a:pos x="198" y="111"/>
                </a:cxn>
                <a:cxn ang="0">
                  <a:pos x="96" y="113"/>
                </a:cxn>
                <a:cxn ang="0">
                  <a:pos x="0" y="87"/>
                </a:cxn>
              </a:cxnLst>
              <a:rect l="0" t="0" r="r" b="b"/>
              <a:pathLst>
                <a:path w="316" h="118">
                  <a:moveTo>
                    <a:pt x="0" y="87"/>
                  </a:moveTo>
                  <a:cubicBezTo>
                    <a:pt x="42" y="55"/>
                    <a:pt x="78" y="35"/>
                    <a:pt x="108" y="23"/>
                  </a:cubicBezTo>
                  <a:cubicBezTo>
                    <a:pt x="138" y="11"/>
                    <a:pt x="194" y="0"/>
                    <a:pt x="230" y="17"/>
                  </a:cubicBezTo>
                  <a:cubicBezTo>
                    <a:pt x="266" y="34"/>
                    <a:pt x="316" y="66"/>
                    <a:pt x="310" y="81"/>
                  </a:cubicBezTo>
                  <a:cubicBezTo>
                    <a:pt x="305" y="97"/>
                    <a:pt x="234" y="106"/>
                    <a:pt x="198" y="111"/>
                  </a:cubicBezTo>
                  <a:cubicBezTo>
                    <a:pt x="156" y="114"/>
                    <a:pt x="131" y="118"/>
                    <a:pt x="96" y="113"/>
                  </a:cubicBezTo>
                  <a:cubicBezTo>
                    <a:pt x="61" y="108"/>
                    <a:pt x="45" y="108"/>
                    <a:pt x="0" y="87"/>
                  </a:cubicBezTo>
                  <a:close/>
                </a:path>
              </a:pathLst>
            </a:custGeom>
            <a:noFill/>
            <a:ln w="12700" cmpd="sng">
              <a:solidFill>
                <a:schemeClr val="tx1"/>
              </a:solidFill>
              <a:round/>
              <a:headEnd/>
              <a:tailEnd/>
            </a:ln>
            <a:effectLst/>
          </p:spPr>
          <p:txBody>
            <a:bodyPr/>
            <a:lstStyle/>
            <a:p>
              <a:endParaRPr lang="el-GR"/>
            </a:p>
          </p:txBody>
        </p:sp>
        <p:sp>
          <p:nvSpPr>
            <p:cNvPr id="37078" name="Freeform 214"/>
            <p:cNvSpPr>
              <a:spLocks/>
            </p:cNvSpPr>
            <p:nvPr/>
          </p:nvSpPr>
          <p:spPr bwMode="auto">
            <a:xfrm>
              <a:off x="-1040" y="1887"/>
              <a:ext cx="426" cy="139"/>
            </a:xfrm>
            <a:custGeom>
              <a:avLst/>
              <a:gdLst/>
              <a:ahLst/>
              <a:cxnLst>
                <a:cxn ang="0">
                  <a:pos x="426" y="114"/>
                </a:cxn>
                <a:cxn ang="0">
                  <a:pos x="258" y="76"/>
                </a:cxn>
                <a:cxn ang="0">
                  <a:pos x="124" y="86"/>
                </a:cxn>
                <a:cxn ang="0">
                  <a:pos x="0" y="130"/>
                </a:cxn>
                <a:cxn ang="0">
                  <a:pos x="82" y="34"/>
                </a:cxn>
                <a:cxn ang="0">
                  <a:pos x="226" y="4"/>
                </a:cxn>
                <a:cxn ang="0">
                  <a:pos x="382" y="34"/>
                </a:cxn>
                <a:cxn ang="0">
                  <a:pos x="426" y="114"/>
                </a:cxn>
              </a:cxnLst>
              <a:rect l="0" t="0" r="r" b="b"/>
              <a:pathLst>
                <a:path w="426" h="139">
                  <a:moveTo>
                    <a:pt x="426" y="114"/>
                  </a:moveTo>
                  <a:cubicBezTo>
                    <a:pt x="370" y="84"/>
                    <a:pt x="306" y="83"/>
                    <a:pt x="258" y="76"/>
                  </a:cubicBezTo>
                  <a:cubicBezTo>
                    <a:pt x="210" y="69"/>
                    <a:pt x="167" y="78"/>
                    <a:pt x="124" y="86"/>
                  </a:cubicBezTo>
                  <a:cubicBezTo>
                    <a:pt x="81" y="94"/>
                    <a:pt x="7" y="139"/>
                    <a:pt x="0" y="130"/>
                  </a:cubicBezTo>
                  <a:cubicBezTo>
                    <a:pt x="0" y="130"/>
                    <a:pt x="44" y="55"/>
                    <a:pt x="82" y="34"/>
                  </a:cubicBezTo>
                  <a:cubicBezTo>
                    <a:pt x="120" y="14"/>
                    <a:pt x="176" y="4"/>
                    <a:pt x="226" y="4"/>
                  </a:cubicBezTo>
                  <a:cubicBezTo>
                    <a:pt x="277" y="0"/>
                    <a:pt x="351" y="15"/>
                    <a:pt x="382" y="34"/>
                  </a:cubicBezTo>
                  <a:cubicBezTo>
                    <a:pt x="413" y="53"/>
                    <a:pt x="422" y="76"/>
                    <a:pt x="426" y="114"/>
                  </a:cubicBezTo>
                  <a:close/>
                </a:path>
              </a:pathLst>
            </a:custGeom>
            <a:noFill/>
            <a:ln w="12700" cmpd="sng">
              <a:solidFill>
                <a:schemeClr val="tx1"/>
              </a:solidFill>
              <a:round/>
              <a:headEnd/>
              <a:tailEnd/>
            </a:ln>
            <a:effectLst/>
          </p:spPr>
          <p:txBody>
            <a:bodyPr/>
            <a:lstStyle/>
            <a:p>
              <a:endParaRPr lang="el-GR"/>
            </a:p>
          </p:txBody>
        </p:sp>
        <p:sp>
          <p:nvSpPr>
            <p:cNvPr id="37079" name="Freeform 215"/>
            <p:cNvSpPr>
              <a:spLocks/>
            </p:cNvSpPr>
            <p:nvPr/>
          </p:nvSpPr>
          <p:spPr bwMode="auto">
            <a:xfrm>
              <a:off x="-613" y="2513"/>
              <a:ext cx="276" cy="70"/>
            </a:xfrm>
            <a:custGeom>
              <a:avLst/>
              <a:gdLst/>
              <a:ahLst/>
              <a:cxnLst>
                <a:cxn ang="0">
                  <a:pos x="24" y="33"/>
                </a:cxn>
                <a:cxn ang="0">
                  <a:pos x="9" y="11"/>
                </a:cxn>
                <a:cxn ang="0">
                  <a:pos x="73" y="18"/>
                </a:cxn>
                <a:cxn ang="0">
                  <a:pos x="119" y="62"/>
                </a:cxn>
                <a:cxn ang="0">
                  <a:pos x="156" y="60"/>
                </a:cxn>
                <a:cxn ang="0">
                  <a:pos x="177" y="28"/>
                </a:cxn>
                <a:cxn ang="0">
                  <a:pos x="235" y="6"/>
                </a:cxn>
                <a:cxn ang="0">
                  <a:pos x="273" y="16"/>
                </a:cxn>
                <a:cxn ang="0">
                  <a:pos x="240" y="33"/>
                </a:cxn>
              </a:cxnLst>
              <a:rect l="0" t="0" r="r" b="b"/>
              <a:pathLst>
                <a:path w="276" h="70">
                  <a:moveTo>
                    <a:pt x="24" y="33"/>
                  </a:moveTo>
                  <a:cubicBezTo>
                    <a:pt x="22" y="29"/>
                    <a:pt x="0" y="22"/>
                    <a:pt x="9" y="11"/>
                  </a:cubicBezTo>
                  <a:cubicBezTo>
                    <a:pt x="18" y="0"/>
                    <a:pt x="54" y="9"/>
                    <a:pt x="73" y="18"/>
                  </a:cubicBezTo>
                  <a:cubicBezTo>
                    <a:pt x="92" y="27"/>
                    <a:pt x="106" y="54"/>
                    <a:pt x="119" y="62"/>
                  </a:cubicBezTo>
                  <a:cubicBezTo>
                    <a:pt x="132" y="70"/>
                    <a:pt x="146" y="66"/>
                    <a:pt x="156" y="60"/>
                  </a:cubicBezTo>
                  <a:cubicBezTo>
                    <a:pt x="166" y="54"/>
                    <a:pt x="163" y="38"/>
                    <a:pt x="177" y="28"/>
                  </a:cubicBezTo>
                  <a:cubicBezTo>
                    <a:pt x="191" y="18"/>
                    <a:pt x="219" y="8"/>
                    <a:pt x="235" y="6"/>
                  </a:cubicBezTo>
                  <a:cubicBezTo>
                    <a:pt x="251" y="4"/>
                    <a:pt x="270" y="11"/>
                    <a:pt x="273" y="16"/>
                  </a:cubicBezTo>
                  <a:cubicBezTo>
                    <a:pt x="276" y="21"/>
                    <a:pt x="247" y="30"/>
                    <a:pt x="240" y="33"/>
                  </a:cubicBezTo>
                </a:path>
              </a:pathLst>
            </a:custGeom>
            <a:noFill/>
            <a:ln w="12700" cmpd="sng">
              <a:solidFill>
                <a:schemeClr val="tx1"/>
              </a:solidFill>
              <a:round/>
              <a:headEnd/>
              <a:tailEnd/>
            </a:ln>
            <a:effectLst/>
          </p:spPr>
          <p:txBody>
            <a:bodyPr/>
            <a:lstStyle/>
            <a:p>
              <a:endParaRPr lang="el-GR"/>
            </a:p>
          </p:txBody>
        </p:sp>
        <p:sp>
          <p:nvSpPr>
            <p:cNvPr id="37080" name="Freeform 216"/>
            <p:cNvSpPr>
              <a:spLocks/>
            </p:cNvSpPr>
            <p:nvPr/>
          </p:nvSpPr>
          <p:spPr bwMode="auto">
            <a:xfrm>
              <a:off x="-727" y="2708"/>
              <a:ext cx="534" cy="188"/>
            </a:xfrm>
            <a:custGeom>
              <a:avLst/>
              <a:gdLst/>
              <a:ahLst/>
              <a:cxnLst>
                <a:cxn ang="0">
                  <a:pos x="0" y="96"/>
                </a:cxn>
                <a:cxn ang="0">
                  <a:pos x="96" y="50"/>
                </a:cxn>
                <a:cxn ang="0">
                  <a:pos x="193" y="5"/>
                </a:cxn>
                <a:cxn ang="0">
                  <a:pos x="262" y="24"/>
                </a:cxn>
                <a:cxn ang="0">
                  <a:pos x="328" y="3"/>
                </a:cxn>
                <a:cxn ang="0">
                  <a:pos x="453" y="53"/>
                </a:cxn>
                <a:cxn ang="0">
                  <a:pos x="534" y="92"/>
                </a:cxn>
                <a:cxn ang="0">
                  <a:pos x="471" y="135"/>
                </a:cxn>
                <a:cxn ang="0">
                  <a:pos x="387" y="173"/>
                </a:cxn>
                <a:cxn ang="0">
                  <a:pos x="265" y="186"/>
                </a:cxn>
                <a:cxn ang="0">
                  <a:pos x="160" y="180"/>
                </a:cxn>
                <a:cxn ang="0">
                  <a:pos x="79" y="140"/>
                </a:cxn>
                <a:cxn ang="0">
                  <a:pos x="0" y="96"/>
                </a:cxn>
              </a:cxnLst>
              <a:rect l="0" t="0" r="r" b="b"/>
              <a:pathLst>
                <a:path w="534" h="188">
                  <a:moveTo>
                    <a:pt x="0" y="96"/>
                  </a:moveTo>
                  <a:cubicBezTo>
                    <a:pt x="48" y="77"/>
                    <a:pt x="96" y="50"/>
                    <a:pt x="96" y="50"/>
                  </a:cubicBezTo>
                  <a:cubicBezTo>
                    <a:pt x="128" y="35"/>
                    <a:pt x="165" y="9"/>
                    <a:pt x="193" y="5"/>
                  </a:cubicBezTo>
                  <a:cubicBezTo>
                    <a:pt x="221" y="1"/>
                    <a:pt x="241" y="23"/>
                    <a:pt x="262" y="24"/>
                  </a:cubicBezTo>
                  <a:cubicBezTo>
                    <a:pt x="283" y="25"/>
                    <a:pt x="303" y="0"/>
                    <a:pt x="328" y="3"/>
                  </a:cubicBezTo>
                  <a:cubicBezTo>
                    <a:pt x="353" y="6"/>
                    <a:pt x="418" y="38"/>
                    <a:pt x="453" y="53"/>
                  </a:cubicBezTo>
                  <a:cubicBezTo>
                    <a:pt x="488" y="68"/>
                    <a:pt x="499" y="72"/>
                    <a:pt x="534" y="92"/>
                  </a:cubicBezTo>
                  <a:cubicBezTo>
                    <a:pt x="502" y="105"/>
                    <a:pt x="492" y="122"/>
                    <a:pt x="471" y="135"/>
                  </a:cubicBezTo>
                  <a:cubicBezTo>
                    <a:pt x="450" y="148"/>
                    <a:pt x="417" y="164"/>
                    <a:pt x="387" y="173"/>
                  </a:cubicBezTo>
                  <a:cubicBezTo>
                    <a:pt x="357" y="182"/>
                    <a:pt x="305" y="184"/>
                    <a:pt x="265" y="186"/>
                  </a:cubicBezTo>
                  <a:cubicBezTo>
                    <a:pt x="225" y="188"/>
                    <a:pt x="196" y="185"/>
                    <a:pt x="160" y="180"/>
                  </a:cubicBezTo>
                  <a:cubicBezTo>
                    <a:pt x="124" y="175"/>
                    <a:pt x="106" y="155"/>
                    <a:pt x="79" y="140"/>
                  </a:cubicBezTo>
                  <a:cubicBezTo>
                    <a:pt x="52" y="125"/>
                    <a:pt x="42" y="116"/>
                    <a:pt x="0" y="96"/>
                  </a:cubicBezTo>
                  <a:close/>
                </a:path>
              </a:pathLst>
            </a:custGeom>
            <a:noFill/>
            <a:ln w="12700" cmpd="sng">
              <a:solidFill>
                <a:schemeClr val="tx1"/>
              </a:solidFill>
              <a:round/>
              <a:headEnd/>
              <a:tailEnd/>
            </a:ln>
            <a:effectLst/>
          </p:spPr>
          <p:txBody>
            <a:bodyPr/>
            <a:lstStyle/>
            <a:p>
              <a:endParaRPr lang="el-GR"/>
            </a:p>
          </p:txBody>
        </p:sp>
        <p:sp>
          <p:nvSpPr>
            <p:cNvPr id="37081" name="Freeform 217"/>
            <p:cNvSpPr>
              <a:spLocks/>
            </p:cNvSpPr>
            <p:nvPr/>
          </p:nvSpPr>
          <p:spPr bwMode="auto">
            <a:xfrm>
              <a:off x="-724" y="2784"/>
              <a:ext cx="528" cy="19"/>
            </a:xfrm>
            <a:custGeom>
              <a:avLst/>
              <a:gdLst/>
              <a:ahLst/>
              <a:cxnLst>
                <a:cxn ang="0">
                  <a:pos x="0" y="19"/>
                </a:cxn>
                <a:cxn ang="0">
                  <a:pos x="148" y="0"/>
                </a:cxn>
                <a:cxn ang="0">
                  <a:pos x="229" y="12"/>
                </a:cxn>
                <a:cxn ang="0">
                  <a:pos x="298" y="13"/>
                </a:cxn>
                <a:cxn ang="0">
                  <a:pos x="370" y="3"/>
                </a:cxn>
                <a:cxn ang="0">
                  <a:pos x="528" y="16"/>
                </a:cxn>
              </a:cxnLst>
              <a:rect l="0" t="0" r="r" b="b"/>
              <a:pathLst>
                <a:path w="528" h="19">
                  <a:moveTo>
                    <a:pt x="0" y="19"/>
                  </a:moveTo>
                  <a:cubicBezTo>
                    <a:pt x="37" y="16"/>
                    <a:pt x="127" y="0"/>
                    <a:pt x="148" y="0"/>
                  </a:cubicBezTo>
                  <a:cubicBezTo>
                    <a:pt x="169" y="0"/>
                    <a:pt x="229" y="12"/>
                    <a:pt x="229" y="12"/>
                  </a:cubicBezTo>
                  <a:cubicBezTo>
                    <a:pt x="229" y="12"/>
                    <a:pt x="275" y="14"/>
                    <a:pt x="298" y="13"/>
                  </a:cubicBezTo>
                  <a:cubicBezTo>
                    <a:pt x="321" y="12"/>
                    <a:pt x="334" y="3"/>
                    <a:pt x="370" y="3"/>
                  </a:cubicBezTo>
                  <a:cubicBezTo>
                    <a:pt x="406" y="3"/>
                    <a:pt x="460" y="15"/>
                    <a:pt x="528" y="16"/>
                  </a:cubicBezTo>
                </a:path>
              </a:pathLst>
            </a:custGeom>
            <a:noFill/>
            <a:ln w="12700" cmpd="sng">
              <a:solidFill>
                <a:schemeClr val="tx1"/>
              </a:solidFill>
              <a:round/>
              <a:headEnd/>
              <a:tailEnd/>
            </a:ln>
            <a:effectLst/>
          </p:spPr>
          <p:txBody>
            <a:bodyPr/>
            <a:lstStyle/>
            <a:p>
              <a:endParaRPr lang="el-GR"/>
            </a:p>
          </p:txBody>
        </p:sp>
        <p:sp>
          <p:nvSpPr>
            <p:cNvPr id="37082" name="Freeform 218"/>
            <p:cNvSpPr>
              <a:spLocks/>
            </p:cNvSpPr>
            <p:nvPr/>
          </p:nvSpPr>
          <p:spPr bwMode="auto">
            <a:xfrm flipH="1">
              <a:off x="-324" y="2040"/>
              <a:ext cx="316" cy="118"/>
            </a:xfrm>
            <a:custGeom>
              <a:avLst/>
              <a:gdLst/>
              <a:ahLst/>
              <a:cxnLst>
                <a:cxn ang="0">
                  <a:pos x="0" y="87"/>
                </a:cxn>
                <a:cxn ang="0">
                  <a:pos x="108" y="23"/>
                </a:cxn>
                <a:cxn ang="0">
                  <a:pos x="230" y="17"/>
                </a:cxn>
                <a:cxn ang="0">
                  <a:pos x="310" y="81"/>
                </a:cxn>
                <a:cxn ang="0">
                  <a:pos x="198" y="111"/>
                </a:cxn>
                <a:cxn ang="0">
                  <a:pos x="96" y="113"/>
                </a:cxn>
                <a:cxn ang="0">
                  <a:pos x="0" y="87"/>
                </a:cxn>
              </a:cxnLst>
              <a:rect l="0" t="0" r="r" b="b"/>
              <a:pathLst>
                <a:path w="316" h="118">
                  <a:moveTo>
                    <a:pt x="0" y="87"/>
                  </a:moveTo>
                  <a:cubicBezTo>
                    <a:pt x="42" y="55"/>
                    <a:pt x="78" y="35"/>
                    <a:pt x="108" y="23"/>
                  </a:cubicBezTo>
                  <a:cubicBezTo>
                    <a:pt x="138" y="11"/>
                    <a:pt x="194" y="0"/>
                    <a:pt x="230" y="17"/>
                  </a:cubicBezTo>
                  <a:cubicBezTo>
                    <a:pt x="266" y="34"/>
                    <a:pt x="316" y="66"/>
                    <a:pt x="310" y="81"/>
                  </a:cubicBezTo>
                  <a:cubicBezTo>
                    <a:pt x="305" y="97"/>
                    <a:pt x="234" y="106"/>
                    <a:pt x="198" y="111"/>
                  </a:cubicBezTo>
                  <a:cubicBezTo>
                    <a:pt x="156" y="114"/>
                    <a:pt x="131" y="118"/>
                    <a:pt x="96" y="113"/>
                  </a:cubicBezTo>
                  <a:cubicBezTo>
                    <a:pt x="61" y="108"/>
                    <a:pt x="45" y="108"/>
                    <a:pt x="0" y="87"/>
                  </a:cubicBezTo>
                  <a:close/>
                </a:path>
              </a:pathLst>
            </a:custGeom>
            <a:noFill/>
            <a:ln w="12700" cmpd="sng">
              <a:solidFill>
                <a:schemeClr val="tx1"/>
              </a:solidFill>
              <a:round/>
              <a:headEnd/>
              <a:tailEnd/>
            </a:ln>
            <a:effectLst/>
          </p:spPr>
          <p:txBody>
            <a:bodyPr/>
            <a:lstStyle/>
            <a:p>
              <a:endParaRPr lang="el-GR"/>
            </a:p>
          </p:txBody>
        </p:sp>
        <p:sp>
          <p:nvSpPr>
            <p:cNvPr id="37083" name="AutoShape 219"/>
            <p:cNvSpPr>
              <a:spLocks noChangeArrowheads="1"/>
            </p:cNvSpPr>
            <p:nvPr/>
          </p:nvSpPr>
          <p:spPr bwMode="auto">
            <a:xfrm flipH="1">
              <a:off x="-230" y="2047"/>
              <a:ext cx="108" cy="108"/>
            </a:xfrm>
            <a:custGeom>
              <a:avLst/>
              <a:gdLst>
                <a:gd name="G0" fmla="+- 7200 0 0"/>
                <a:gd name="G1" fmla="+- 21600 0 7200"/>
                <a:gd name="G2" fmla="+- 21600 0 72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7200" y="10800"/>
                  </a:moveTo>
                  <a:cubicBezTo>
                    <a:pt x="7200" y="12788"/>
                    <a:pt x="8812" y="14400"/>
                    <a:pt x="10800" y="14400"/>
                  </a:cubicBezTo>
                  <a:cubicBezTo>
                    <a:pt x="12788" y="14400"/>
                    <a:pt x="14400" y="12788"/>
                    <a:pt x="14400" y="10800"/>
                  </a:cubicBezTo>
                  <a:cubicBezTo>
                    <a:pt x="14400" y="8812"/>
                    <a:pt x="12788" y="7200"/>
                    <a:pt x="10800" y="7200"/>
                  </a:cubicBezTo>
                  <a:cubicBezTo>
                    <a:pt x="8812" y="7200"/>
                    <a:pt x="7200" y="8812"/>
                    <a:pt x="7200" y="10800"/>
                  </a:cubicBezTo>
                  <a:close/>
                </a:path>
              </a:pathLst>
            </a:custGeom>
            <a:solidFill>
              <a:schemeClr val="tx1"/>
            </a:solidFill>
            <a:ln w="12700">
              <a:solidFill>
                <a:schemeClr val="tx1"/>
              </a:solidFill>
              <a:round/>
              <a:headEnd/>
              <a:tailEnd/>
            </a:ln>
            <a:effectLst/>
          </p:spPr>
          <p:txBody>
            <a:bodyPr wrap="none" anchor="ctr"/>
            <a:lstStyle/>
            <a:p>
              <a:endParaRPr lang="el-GR"/>
            </a:p>
          </p:txBody>
        </p:sp>
        <p:sp>
          <p:nvSpPr>
            <p:cNvPr id="37084" name="Freeform 220"/>
            <p:cNvSpPr>
              <a:spLocks/>
            </p:cNvSpPr>
            <p:nvPr/>
          </p:nvSpPr>
          <p:spPr bwMode="auto">
            <a:xfrm flipH="1">
              <a:off x="-330" y="1885"/>
              <a:ext cx="426" cy="139"/>
            </a:xfrm>
            <a:custGeom>
              <a:avLst/>
              <a:gdLst/>
              <a:ahLst/>
              <a:cxnLst>
                <a:cxn ang="0">
                  <a:pos x="426" y="114"/>
                </a:cxn>
                <a:cxn ang="0">
                  <a:pos x="258" y="76"/>
                </a:cxn>
                <a:cxn ang="0">
                  <a:pos x="124" y="86"/>
                </a:cxn>
                <a:cxn ang="0">
                  <a:pos x="0" y="130"/>
                </a:cxn>
                <a:cxn ang="0">
                  <a:pos x="82" y="34"/>
                </a:cxn>
                <a:cxn ang="0">
                  <a:pos x="226" y="4"/>
                </a:cxn>
                <a:cxn ang="0">
                  <a:pos x="382" y="34"/>
                </a:cxn>
                <a:cxn ang="0">
                  <a:pos x="426" y="114"/>
                </a:cxn>
              </a:cxnLst>
              <a:rect l="0" t="0" r="r" b="b"/>
              <a:pathLst>
                <a:path w="426" h="139">
                  <a:moveTo>
                    <a:pt x="426" y="114"/>
                  </a:moveTo>
                  <a:cubicBezTo>
                    <a:pt x="370" y="84"/>
                    <a:pt x="306" y="83"/>
                    <a:pt x="258" y="76"/>
                  </a:cubicBezTo>
                  <a:cubicBezTo>
                    <a:pt x="210" y="69"/>
                    <a:pt x="167" y="78"/>
                    <a:pt x="124" y="86"/>
                  </a:cubicBezTo>
                  <a:cubicBezTo>
                    <a:pt x="81" y="94"/>
                    <a:pt x="7" y="139"/>
                    <a:pt x="0" y="130"/>
                  </a:cubicBezTo>
                  <a:cubicBezTo>
                    <a:pt x="0" y="130"/>
                    <a:pt x="44" y="55"/>
                    <a:pt x="82" y="34"/>
                  </a:cubicBezTo>
                  <a:cubicBezTo>
                    <a:pt x="120" y="14"/>
                    <a:pt x="176" y="4"/>
                    <a:pt x="226" y="4"/>
                  </a:cubicBezTo>
                  <a:cubicBezTo>
                    <a:pt x="277" y="0"/>
                    <a:pt x="351" y="15"/>
                    <a:pt x="382" y="34"/>
                  </a:cubicBezTo>
                  <a:cubicBezTo>
                    <a:pt x="413" y="53"/>
                    <a:pt x="422" y="76"/>
                    <a:pt x="426" y="114"/>
                  </a:cubicBezTo>
                  <a:close/>
                </a:path>
              </a:pathLst>
            </a:custGeom>
            <a:noFill/>
            <a:ln w="12700" cmpd="sng">
              <a:solidFill>
                <a:schemeClr val="tx1"/>
              </a:solidFill>
              <a:round/>
              <a:headEnd/>
              <a:tailEnd/>
            </a:ln>
            <a:effectLst/>
          </p:spPr>
          <p:txBody>
            <a:bodyPr/>
            <a:lstStyle/>
            <a:p>
              <a:endParaRPr lang="el-GR"/>
            </a:p>
          </p:txBody>
        </p:sp>
        <p:sp>
          <p:nvSpPr>
            <p:cNvPr id="37085" name="Freeform 221"/>
            <p:cNvSpPr>
              <a:spLocks/>
            </p:cNvSpPr>
            <p:nvPr/>
          </p:nvSpPr>
          <p:spPr bwMode="auto">
            <a:xfrm>
              <a:off x="-402" y="2041"/>
              <a:ext cx="96" cy="542"/>
            </a:xfrm>
            <a:custGeom>
              <a:avLst/>
              <a:gdLst/>
              <a:ahLst/>
              <a:cxnLst>
                <a:cxn ang="0">
                  <a:pos x="44" y="0"/>
                </a:cxn>
                <a:cxn ang="0">
                  <a:pos x="0" y="114"/>
                </a:cxn>
                <a:cxn ang="0">
                  <a:pos x="18" y="234"/>
                </a:cxn>
                <a:cxn ang="0">
                  <a:pos x="70" y="350"/>
                </a:cxn>
                <a:cxn ang="0">
                  <a:pos x="93" y="456"/>
                </a:cxn>
                <a:cxn ang="0">
                  <a:pos x="75" y="513"/>
                </a:cxn>
                <a:cxn ang="0">
                  <a:pos x="16" y="542"/>
                </a:cxn>
              </a:cxnLst>
              <a:rect l="0" t="0" r="r" b="b"/>
              <a:pathLst>
                <a:path w="96" h="542">
                  <a:moveTo>
                    <a:pt x="44" y="0"/>
                  </a:moveTo>
                  <a:cubicBezTo>
                    <a:pt x="26" y="28"/>
                    <a:pt x="0" y="78"/>
                    <a:pt x="0" y="114"/>
                  </a:cubicBezTo>
                  <a:cubicBezTo>
                    <a:pt x="0" y="150"/>
                    <a:pt x="14" y="216"/>
                    <a:pt x="18" y="234"/>
                  </a:cubicBezTo>
                  <a:cubicBezTo>
                    <a:pt x="22" y="252"/>
                    <a:pt x="58" y="326"/>
                    <a:pt x="70" y="350"/>
                  </a:cubicBezTo>
                  <a:cubicBezTo>
                    <a:pt x="82" y="374"/>
                    <a:pt x="90" y="429"/>
                    <a:pt x="93" y="456"/>
                  </a:cubicBezTo>
                  <a:cubicBezTo>
                    <a:pt x="96" y="483"/>
                    <a:pt x="91" y="498"/>
                    <a:pt x="75" y="513"/>
                  </a:cubicBezTo>
                  <a:cubicBezTo>
                    <a:pt x="59" y="528"/>
                    <a:pt x="31" y="535"/>
                    <a:pt x="16" y="542"/>
                  </a:cubicBezTo>
                </a:path>
              </a:pathLst>
            </a:custGeom>
            <a:noFill/>
            <a:ln w="12700" cmpd="sng">
              <a:solidFill>
                <a:schemeClr val="tx1"/>
              </a:solidFill>
              <a:round/>
              <a:headEnd/>
              <a:tailEnd/>
            </a:ln>
            <a:effectLst/>
          </p:spPr>
          <p:txBody>
            <a:bodyPr/>
            <a:lstStyle/>
            <a:p>
              <a:endParaRPr lang="el-GR"/>
            </a:p>
          </p:txBody>
        </p:sp>
        <p:sp>
          <p:nvSpPr>
            <p:cNvPr id="37086" name="Freeform 222"/>
            <p:cNvSpPr>
              <a:spLocks/>
            </p:cNvSpPr>
            <p:nvPr/>
          </p:nvSpPr>
          <p:spPr bwMode="auto">
            <a:xfrm>
              <a:off x="-1153" y="1315"/>
              <a:ext cx="679" cy="1917"/>
            </a:xfrm>
            <a:custGeom>
              <a:avLst/>
              <a:gdLst/>
              <a:ahLst/>
              <a:cxnLst>
                <a:cxn ang="0">
                  <a:pos x="659" y="4"/>
                </a:cxn>
                <a:cxn ang="0">
                  <a:pos x="296" y="52"/>
                </a:cxn>
                <a:cxn ang="0">
                  <a:pos x="89" y="319"/>
                </a:cxn>
                <a:cxn ang="0">
                  <a:pos x="26" y="511"/>
                </a:cxn>
                <a:cxn ang="0">
                  <a:pos x="17" y="733"/>
                </a:cxn>
                <a:cxn ang="0">
                  <a:pos x="5" y="919"/>
                </a:cxn>
                <a:cxn ang="0">
                  <a:pos x="17" y="1108"/>
                </a:cxn>
                <a:cxn ang="0">
                  <a:pos x="62" y="1300"/>
                </a:cxn>
                <a:cxn ang="0">
                  <a:pos x="116" y="1531"/>
                </a:cxn>
                <a:cxn ang="0">
                  <a:pos x="230" y="1696"/>
                </a:cxn>
                <a:cxn ang="0">
                  <a:pos x="473" y="1882"/>
                </a:cxn>
                <a:cxn ang="0">
                  <a:pos x="659" y="1909"/>
                </a:cxn>
              </a:cxnLst>
              <a:rect l="0" t="0" r="r" b="b"/>
              <a:pathLst>
                <a:path w="659" h="1917">
                  <a:moveTo>
                    <a:pt x="659" y="4"/>
                  </a:moveTo>
                  <a:cubicBezTo>
                    <a:pt x="598" y="12"/>
                    <a:pt x="391" y="0"/>
                    <a:pt x="296" y="52"/>
                  </a:cubicBezTo>
                  <a:cubicBezTo>
                    <a:pt x="201" y="100"/>
                    <a:pt x="134" y="242"/>
                    <a:pt x="89" y="319"/>
                  </a:cubicBezTo>
                  <a:cubicBezTo>
                    <a:pt x="44" y="396"/>
                    <a:pt x="35" y="442"/>
                    <a:pt x="26" y="511"/>
                  </a:cubicBezTo>
                  <a:cubicBezTo>
                    <a:pt x="17" y="580"/>
                    <a:pt x="22" y="665"/>
                    <a:pt x="17" y="733"/>
                  </a:cubicBezTo>
                  <a:cubicBezTo>
                    <a:pt x="12" y="801"/>
                    <a:pt x="10" y="870"/>
                    <a:pt x="5" y="919"/>
                  </a:cubicBezTo>
                  <a:cubicBezTo>
                    <a:pt x="0" y="968"/>
                    <a:pt x="6" y="1045"/>
                    <a:pt x="17" y="1108"/>
                  </a:cubicBezTo>
                  <a:cubicBezTo>
                    <a:pt x="28" y="1171"/>
                    <a:pt x="43" y="1213"/>
                    <a:pt x="62" y="1300"/>
                  </a:cubicBezTo>
                  <a:cubicBezTo>
                    <a:pt x="79" y="1374"/>
                    <a:pt x="88" y="1465"/>
                    <a:pt x="116" y="1531"/>
                  </a:cubicBezTo>
                  <a:cubicBezTo>
                    <a:pt x="144" y="1597"/>
                    <a:pt x="171" y="1638"/>
                    <a:pt x="230" y="1696"/>
                  </a:cubicBezTo>
                  <a:cubicBezTo>
                    <a:pt x="289" y="1754"/>
                    <a:pt x="397" y="1847"/>
                    <a:pt x="473" y="1882"/>
                  </a:cubicBezTo>
                  <a:cubicBezTo>
                    <a:pt x="549" y="1917"/>
                    <a:pt x="620" y="1904"/>
                    <a:pt x="659" y="1909"/>
                  </a:cubicBezTo>
                </a:path>
              </a:pathLst>
            </a:custGeom>
            <a:noFill/>
            <a:ln w="12700" cmpd="sng">
              <a:solidFill>
                <a:schemeClr val="tx1"/>
              </a:solidFill>
              <a:round/>
              <a:headEnd/>
              <a:tailEnd/>
            </a:ln>
            <a:effectLst/>
          </p:spPr>
          <p:txBody>
            <a:bodyPr/>
            <a:lstStyle/>
            <a:p>
              <a:endParaRPr lang="el-GR"/>
            </a:p>
          </p:txBody>
        </p:sp>
        <p:sp>
          <p:nvSpPr>
            <p:cNvPr id="37087" name="Freeform 223"/>
            <p:cNvSpPr>
              <a:spLocks/>
            </p:cNvSpPr>
            <p:nvPr/>
          </p:nvSpPr>
          <p:spPr bwMode="auto">
            <a:xfrm flipH="1">
              <a:off x="-475" y="1313"/>
              <a:ext cx="736" cy="1917"/>
            </a:xfrm>
            <a:custGeom>
              <a:avLst/>
              <a:gdLst/>
              <a:ahLst/>
              <a:cxnLst>
                <a:cxn ang="0">
                  <a:pos x="659" y="4"/>
                </a:cxn>
                <a:cxn ang="0">
                  <a:pos x="296" y="52"/>
                </a:cxn>
                <a:cxn ang="0">
                  <a:pos x="89" y="319"/>
                </a:cxn>
                <a:cxn ang="0">
                  <a:pos x="26" y="511"/>
                </a:cxn>
                <a:cxn ang="0">
                  <a:pos x="17" y="733"/>
                </a:cxn>
                <a:cxn ang="0">
                  <a:pos x="5" y="919"/>
                </a:cxn>
                <a:cxn ang="0">
                  <a:pos x="17" y="1108"/>
                </a:cxn>
                <a:cxn ang="0">
                  <a:pos x="62" y="1300"/>
                </a:cxn>
                <a:cxn ang="0">
                  <a:pos x="116" y="1531"/>
                </a:cxn>
                <a:cxn ang="0">
                  <a:pos x="230" y="1696"/>
                </a:cxn>
                <a:cxn ang="0">
                  <a:pos x="473" y="1882"/>
                </a:cxn>
                <a:cxn ang="0">
                  <a:pos x="659" y="1909"/>
                </a:cxn>
              </a:cxnLst>
              <a:rect l="0" t="0" r="r" b="b"/>
              <a:pathLst>
                <a:path w="659" h="1917">
                  <a:moveTo>
                    <a:pt x="659" y="4"/>
                  </a:moveTo>
                  <a:cubicBezTo>
                    <a:pt x="598" y="12"/>
                    <a:pt x="391" y="0"/>
                    <a:pt x="296" y="52"/>
                  </a:cubicBezTo>
                  <a:cubicBezTo>
                    <a:pt x="201" y="100"/>
                    <a:pt x="134" y="242"/>
                    <a:pt x="89" y="319"/>
                  </a:cubicBezTo>
                  <a:cubicBezTo>
                    <a:pt x="44" y="396"/>
                    <a:pt x="35" y="442"/>
                    <a:pt x="26" y="511"/>
                  </a:cubicBezTo>
                  <a:cubicBezTo>
                    <a:pt x="17" y="580"/>
                    <a:pt x="22" y="665"/>
                    <a:pt x="17" y="733"/>
                  </a:cubicBezTo>
                  <a:cubicBezTo>
                    <a:pt x="12" y="801"/>
                    <a:pt x="10" y="870"/>
                    <a:pt x="5" y="919"/>
                  </a:cubicBezTo>
                  <a:cubicBezTo>
                    <a:pt x="0" y="968"/>
                    <a:pt x="6" y="1045"/>
                    <a:pt x="17" y="1108"/>
                  </a:cubicBezTo>
                  <a:cubicBezTo>
                    <a:pt x="28" y="1171"/>
                    <a:pt x="43" y="1213"/>
                    <a:pt x="62" y="1300"/>
                  </a:cubicBezTo>
                  <a:cubicBezTo>
                    <a:pt x="79" y="1374"/>
                    <a:pt x="88" y="1465"/>
                    <a:pt x="116" y="1531"/>
                  </a:cubicBezTo>
                  <a:cubicBezTo>
                    <a:pt x="144" y="1597"/>
                    <a:pt x="171" y="1638"/>
                    <a:pt x="230" y="1696"/>
                  </a:cubicBezTo>
                  <a:cubicBezTo>
                    <a:pt x="289" y="1754"/>
                    <a:pt x="397" y="1847"/>
                    <a:pt x="473" y="1882"/>
                  </a:cubicBezTo>
                  <a:cubicBezTo>
                    <a:pt x="549" y="1917"/>
                    <a:pt x="620" y="1904"/>
                    <a:pt x="659" y="1909"/>
                  </a:cubicBezTo>
                </a:path>
              </a:pathLst>
            </a:custGeom>
            <a:noFill/>
            <a:ln w="12700" cmpd="sng">
              <a:solidFill>
                <a:schemeClr val="tx1"/>
              </a:solidFill>
              <a:round/>
              <a:headEnd/>
              <a:tailEnd/>
            </a:ln>
            <a:effectLst/>
          </p:spPr>
          <p:txBody>
            <a:bodyPr/>
            <a:lstStyle/>
            <a:p>
              <a:endParaRPr lang="el-GR"/>
            </a:p>
          </p:txBody>
        </p:sp>
        <p:grpSp>
          <p:nvGrpSpPr>
            <p:cNvPr id="37088" name="Group 224"/>
            <p:cNvGrpSpPr>
              <a:grpSpLocks/>
            </p:cNvGrpSpPr>
            <p:nvPr/>
          </p:nvGrpSpPr>
          <p:grpSpPr bwMode="auto">
            <a:xfrm>
              <a:off x="-1316" y="2057"/>
              <a:ext cx="224" cy="586"/>
              <a:chOff x="3240" y="2226"/>
              <a:chExt cx="224" cy="586"/>
            </a:xfrm>
          </p:grpSpPr>
          <p:sp>
            <p:nvSpPr>
              <p:cNvPr id="37089" name="Freeform 225"/>
              <p:cNvSpPr>
                <a:spLocks/>
              </p:cNvSpPr>
              <p:nvPr/>
            </p:nvSpPr>
            <p:spPr bwMode="auto">
              <a:xfrm>
                <a:off x="3240" y="2226"/>
                <a:ext cx="224" cy="586"/>
              </a:xfrm>
              <a:custGeom>
                <a:avLst/>
                <a:gdLst/>
                <a:ahLst/>
                <a:cxnLst>
                  <a:cxn ang="0">
                    <a:pos x="172" y="122"/>
                  </a:cxn>
                  <a:cxn ang="0">
                    <a:pos x="72" y="2"/>
                  </a:cxn>
                  <a:cxn ang="0">
                    <a:pos x="12" y="46"/>
                  </a:cxn>
                  <a:cxn ang="0">
                    <a:pos x="6" y="162"/>
                  </a:cxn>
                  <a:cxn ang="0">
                    <a:pos x="22" y="272"/>
                  </a:cxn>
                  <a:cxn ang="0">
                    <a:pos x="42" y="396"/>
                  </a:cxn>
                  <a:cxn ang="0">
                    <a:pos x="100" y="514"/>
                  </a:cxn>
                  <a:cxn ang="0">
                    <a:pos x="172" y="584"/>
                  </a:cxn>
                  <a:cxn ang="0">
                    <a:pos x="224" y="558"/>
                  </a:cxn>
                </a:cxnLst>
                <a:rect l="0" t="0" r="r" b="b"/>
                <a:pathLst>
                  <a:path w="224" h="586">
                    <a:moveTo>
                      <a:pt x="172" y="122"/>
                    </a:moveTo>
                    <a:cubicBezTo>
                      <a:pt x="132" y="48"/>
                      <a:pt x="100" y="15"/>
                      <a:pt x="72" y="2"/>
                    </a:cubicBezTo>
                    <a:cubicBezTo>
                      <a:pt x="28" y="0"/>
                      <a:pt x="20" y="26"/>
                      <a:pt x="12" y="46"/>
                    </a:cubicBezTo>
                    <a:cubicBezTo>
                      <a:pt x="4" y="66"/>
                      <a:pt x="0" y="130"/>
                      <a:pt x="6" y="162"/>
                    </a:cubicBezTo>
                    <a:cubicBezTo>
                      <a:pt x="12" y="194"/>
                      <a:pt x="20" y="242"/>
                      <a:pt x="22" y="272"/>
                    </a:cubicBezTo>
                    <a:cubicBezTo>
                      <a:pt x="24" y="302"/>
                      <a:pt x="29" y="356"/>
                      <a:pt x="42" y="396"/>
                    </a:cubicBezTo>
                    <a:cubicBezTo>
                      <a:pt x="55" y="436"/>
                      <a:pt x="78" y="483"/>
                      <a:pt x="100" y="514"/>
                    </a:cubicBezTo>
                    <a:cubicBezTo>
                      <a:pt x="123" y="546"/>
                      <a:pt x="140" y="586"/>
                      <a:pt x="172" y="584"/>
                    </a:cubicBezTo>
                    <a:cubicBezTo>
                      <a:pt x="204" y="582"/>
                      <a:pt x="215" y="565"/>
                      <a:pt x="224" y="558"/>
                    </a:cubicBezTo>
                  </a:path>
                </a:pathLst>
              </a:custGeom>
              <a:noFill/>
              <a:ln w="12700" cmpd="sng">
                <a:solidFill>
                  <a:schemeClr val="tx1"/>
                </a:solidFill>
                <a:round/>
                <a:headEnd/>
                <a:tailEnd/>
              </a:ln>
              <a:effectLst/>
            </p:spPr>
            <p:txBody>
              <a:bodyPr/>
              <a:lstStyle/>
              <a:p>
                <a:endParaRPr lang="el-GR"/>
              </a:p>
            </p:txBody>
          </p:sp>
          <p:sp>
            <p:nvSpPr>
              <p:cNvPr id="37090" name="Freeform 226"/>
              <p:cNvSpPr>
                <a:spLocks/>
              </p:cNvSpPr>
              <p:nvPr/>
            </p:nvSpPr>
            <p:spPr bwMode="auto">
              <a:xfrm>
                <a:off x="3264" y="2300"/>
                <a:ext cx="126" cy="104"/>
              </a:xfrm>
              <a:custGeom>
                <a:avLst/>
                <a:gdLst/>
                <a:ahLst/>
                <a:cxnLst>
                  <a:cxn ang="0">
                    <a:pos x="126" y="100"/>
                  </a:cxn>
                  <a:cxn ang="0">
                    <a:pos x="36" y="8"/>
                  </a:cxn>
                  <a:cxn ang="0">
                    <a:pos x="18" y="104"/>
                  </a:cxn>
                </a:cxnLst>
                <a:rect l="0" t="0" r="r" b="b"/>
                <a:pathLst>
                  <a:path w="126" h="104">
                    <a:moveTo>
                      <a:pt x="126" y="100"/>
                    </a:moveTo>
                    <a:cubicBezTo>
                      <a:pt x="92" y="46"/>
                      <a:pt x="54" y="7"/>
                      <a:pt x="36" y="8"/>
                    </a:cubicBezTo>
                    <a:cubicBezTo>
                      <a:pt x="0" y="0"/>
                      <a:pt x="22" y="84"/>
                      <a:pt x="18" y="104"/>
                    </a:cubicBezTo>
                  </a:path>
                </a:pathLst>
              </a:custGeom>
              <a:noFill/>
              <a:ln w="12700" cmpd="sng">
                <a:solidFill>
                  <a:schemeClr val="tx1"/>
                </a:solidFill>
                <a:round/>
                <a:headEnd/>
                <a:tailEnd/>
              </a:ln>
              <a:effectLst/>
            </p:spPr>
            <p:txBody>
              <a:bodyPr/>
              <a:lstStyle/>
              <a:p>
                <a:endParaRPr lang="el-GR"/>
              </a:p>
            </p:txBody>
          </p:sp>
          <p:sp>
            <p:nvSpPr>
              <p:cNvPr id="37091" name="Freeform 227"/>
              <p:cNvSpPr>
                <a:spLocks/>
              </p:cNvSpPr>
              <p:nvPr/>
            </p:nvSpPr>
            <p:spPr bwMode="auto">
              <a:xfrm>
                <a:off x="3277" y="2326"/>
                <a:ext cx="135" cy="334"/>
              </a:xfrm>
              <a:custGeom>
                <a:avLst/>
                <a:gdLst/>
                <a:ahLst/>
                <a:cxnLst>
                  <a:cxn ang="0">
                    <a:pos x="43" y="0"/>
                  </a:cxn>
                  <a:cxn ang="0">
                    <a:pos x="29" y="68"/>
                  </a:cxn>
                  <a:cxn ang="0">
                    <a:pos x="3" y="160"/>
                  </a:cxn>
                  <a:cxn ang="0">
                    <a:pos x="59" y="282"/>
                  </a:cxn>
                  <a:cxn ang="0">
                    <a:pos x="135" y="334"/>
                  </a:cxn>
                </a:cxnLst>
                <a:rect l="0" t="0" r="r" b="b"/>
                <a:pathLst>
                  <a:path w="135" h="334">
                    <a:moveTo>
                      <a:pt x="43" y="0"/>
                    </a:moveTo>
                    <a:cubicBezTo>
                      <a:pt x="43" y="0"/>
                      <a:pt x="36" y="41"/>
                      <a:pt x="29" y="68"/>
                    </a:cubicBezTo>
                    <a:cubicBezTo>
                      <a:pt x="21" y="95"/>
                      <a:pt x="0" y="123"/>
                      <a:pt x="3" y="160"/>
                    </a:cubicBezTo>
                    <a:cubicBezTo>
                      <a:pt x="6" y="197"/>
                      <a:pt x="41" y="252"/>
                      <a:pt x="59" y="282"/>
                    </a:cubicBezTo>
                    <a:cubicBezTo>
                      <a:pt x="77" y="312"/>
                      <a:pt x="119" y="323"/>
                      <a:pt x="135" y="334"/>
                    </a:cubicBezTo>
                  </a:path>
                </a:pathLst>
              </a:custGeom>
              <a:noFill/>
              <a:ln w="12700" cmpd="sng">
                <a:solidFill>
                  <a:schemeClr val="tx1"/>
                </a:solidFill>
                <a:round/>
                <a:headEnd/>
                <a:tailEnd/>
              </a:ln>
              <a:effectLst/>
            </p:spPr>
            <p:txBody>
              <a:bodyPr/>
              <a:lstStyle/>
              <a:p>
                <a:endParaRPr lang="el-GR"/>
              </a:p>
            </p:txBody>
          </p:sp>
          <p:sp>
            <p:nvSpPr>
              <p:cNvPr id="37092" name="Freeform 228"/>
              <p:cNvSpPr>
                <a:spLocks/>
              </p:cNvSpPr>
              <p:nvPr/>
            </p:nvSpPr>
            <p:spPr bwMode="auto">
              <a:xfrm>
                <a:off x="3308" y="2506"/>
                <a:ext cx="112" cy="84"/>
              </a:xfrm>
              <a:custGeom>
                <a:avLst/>
                <a:gdLst/>
                <a:ahLst/>
                <a:cxnLst>
                  <a:cxn ang="0">
                    <a:pos x="112" y="84"/>
                  </a:cxn>
                  <a:cxn ang="0">
                    <a:pos x="0" y="6"/>
                  </a:cxn>
                </a:cxnLst>
                <a:rect l="0" t="0" r="r" b="b"/>
                <a:pathLst>
                  <a:path w="112" h="84">
                    <a:moveTo>
                      <a:pt x="112" y="84"/>
                    </a:moveTo>
                    <a:cubicBezTo>
                      <a:pt x="76" y="38"/>
                      <a:pt x="34" y="0"/>
                      <a:pt x="0" y="6"/>
                    </a:cubicBezTo>
                  </a:path>
                </a:pathLst>
              </a:custGeom>
              <a:noFill/>
              <a:ln w="12700" cmpd="sng">
                <a:solidFill>
                  <a:schemeClr val="tx1"/>
                </a:solidFill>
                <a:round/>
                <a:headEnd/>
                <a:tailEnd/>
              </a:ln>
              <a:effectLst/>
            </p:spPr>
            <p:txBody>
              <a:bodyPr/>
              <a:lstStyle/>
              <a:p>
                <a:endParaRPr lang="el-GR"/>
              </a:p>
            </p:txBody>
          </p:sp>
        </p:grpSp>
        <p:grpSp>
          <p:nvGrpSpPr>
            <p:cNvPr id="37093" name="Group 229"/>
            <p:cNvGrpSpPr>
              <a:grpSpLocks/>
            </p:cNvGrpSpPr>
            <p:nvPr/>
          </p:nvGrpSpPr>
          <p:grpSpPr bwMode="auto">
            <a:xfrm flipH="1">
              <a:off x="199" y="2068"/>
              <a:ext cx="224" cy="586"/>
              <a:chOff x="3240" y="2226"/>
              <a:chExt cx="224" cy="586"/>
            </a:xfrm>
          </p:grpSpPr>
          <p:sp>
            <p:nvSpPr>
              <p:cNvPr id="37094" name="Freeform 230"/>
              <p:cNvSpPr>
                <a:spLocks/>
              </p:cNvSpPr>
              <p:nvPr/>
            </p:nvSpPr>
            <p:spPr bwMode="auto">
              <a:xfrm>
                <a:off x="3240" y="2226"/>
                <a:ext cx="224" cy="586"/>
              </a:xfrm>
              <a:custGeom>
                <a:avLst/>
                <a:gdLst/>
                <a:ahLst/>
                <a:cxnLst>
                  <a:cxn ang="0">
                    <a:pos x="172" y="122"/>
                  </a:cxn>
                  <a:cxn ang="0">
                    <a:pos x="72" y="2"/>
                  </a:cxn>
                  <a:cxn ang="0">
                    <a:pos x="12" y="46"/>
                  </a:cxn>
                  <a:cxn ang="0">
                    <a:pos x="6" y="162"/>
                  </a:cxn>
                  <a:cxn ang="0">
                    <a:pos x="22" y="272"/>
                  </a:cxn>
                  <a:cxn ang="0">
                    <a:pos x="42" y="396"/>
                  </a:cxn>
                  <a:cxn ang="0">
                    <a:pos x="100" y="514"/>
                  </a:cxn>
                  <a:cxn ang="0">
                    <a:pos x="172" y="584"/>
                  </a:cxn>
                  <a:cxn ang="0">
                    <a:pos x="224" y="558"/>
                  </a:cxn>
                </a:cxnLst>
                <a:rect l="0" t="0" r="r" b="b"/>
                <a:pathLst>
                  <a:path w="224" h="586">
                    <a:moveTo>
                      <a:pt x="172" y="122"/>
                    </a:moveTo>
                    <a:cubicBezTo>
                      <a:pt x="132" y="48"/>
                      <a:pt x="100" y="15"/>
                      <a:pt x="72" y="2"/>
                    </a:cubicBezTo>
                    <a:cubicBezTo>
                      <a:pt x="28" y="0"/>
                      <a:pt x="20" y="26"/>
                      <a:pt x="12" y="46"/>
                    </a:cubicBezTo>
                    <a:cubicBezTo>
                      <a:pt x="4" y="66"/>
                      <a:pt x="0" y="130"/>
                      <a:pt x="6" y="162"/>
                    </a:cubicBezTo>
                    <a:cubicBezTo>
                      <a:pt x="12" y="194"/>
                      <a:pt x="20" y="242"/>
                      <a:pt x="22" y="272"/>
                    </a:cubicBezTo>
                    <a:cubicBezTo>
                      <a:pt x="24" y="302"/>
                      <a:pt x="29" y="356"/>
                      <a:pt x="42" y="396"/>
                    </a:cubicBezTo>
                    <a:cubicBezTo>
                      <a:pt x="55" y="436"/>
                      <a:pt x="78" y="483"/>
                      <a:pt x="100" y="514"/>
                    </a:cubicBezTo>
                    <a:cubicBezTo>
                      <a:pt x="123" y="546"/>
                      <a:pt x="140" y="586"/>
                      <a:pt x="172" y="584"/>
                    </a:cubicBezTo>
                    <a:cubicBezTo>
                      <a:pt x="204" y="582"/>
                      <a:pt x="215" y="565"/>
                      <a:pt x="224" y="558"/>
                    </a:cubicBezTo>
                  </a:path>
                </a:pathLst>
              </a:custGeom>
              <a:noFill/>
              <a:ln w="12700" cmpd="sng">
                <a:solidFill>
                  <a:schemeClr val="tx1"/>
                </a:solidFill>
                <a:round/>
                <a:headEnd/>
                <a:tailEnd/>
              </a:ln>
              <a:effectLst/>
            </p:spPr>
            <p:txBody>
              <a:bodyPr/>
              <a:lstStyle/>
              <a:p>
                <a:endParaRPr lang="el-GR"/>
              </a:p>
            </p:txBody>
          </p:sp>
          <p:sp>
            <p:nvSpPr>
              <p:cNvPr id="37095" name="Freeform 231"/>
              <p:cNvSpPr>
                <a:spLocks/>
              </p:cNvSpPr>
              <p:nvPr/>
            </p:nvSpPr>
            <p:spPr bwMode="auto">
              <a:xfrm>
                <a:off x="3264" y="2300"/>
                <a:ext cx="126" cy="104"/>
              </a:xfrm>
              <a:custGeom>
                <a:avLst/>
                <a:gdLst/>
                <a:ahLst/>
                <a:cxnLst>
                  <a:cxn ang="0">
                    <a:pos x="126" y="100"/>
                  </a:cxn>
                  <a:cxn ang="0">
                    <a:pos x="36" y="8"/>
                  </a:cxn>
                  <a:cxn ang="0">
                    <a:pos x="18" y="104"/>
                  </a:cxn>
                </a:cxnLst>
                <a:rect l="0" t="0" r="r" b="b"/>
                <a:pathLst>
                  <a:path w="126" h="104">
                    <a:moveTo>
                      <a:pt x="126" y="100"/>
                    </a:moveTo>
                    <a:cubicBezTo>
                      <a:pt x="92" y="46"/>
                      <a:pt x="54" y="7"/>
                      <a:pt x="36" y="8"/>
                    </a:cubicBezTo>
                    <a:cubicBezTo>
                      <a:pt x="0" y="0"/>
                      <a:pt x="22" y="84"/>
                      <a:pt x="18" y="104"/>
                    </a:cubicBezTo>
                  </a:path>
                </a:pathLst>
              </a:custGeom>
              <a:noFill/>
              <a:ln w="12700" cmpd="sng">
                <a:solidFill>
                  <a:schemeClr val="tx1"/>
                </a:solidFill>
                <a:round/>
                <a:headEnd/>
                <a:tailEnd/>
              </a:ln>
              <a:effectLst/>
            </p:spPr>
            <p:txBody>
              <a:bodyPr/>
              <a:lstStyle/>
              <a:p>
                <a:endParaRPr lang="el-GR"/>
              </a:p>
            </p:txBody>
          </p:sp>
          <p:sp>
            <p:nvSpPr>
              <p:cNvPr id="37096" name="Freeform 232"/>
              <p:cNvSpPr>
                <a:spLocks/>
              </p:cNvSpPr>
              <p:nvPr/>
            </p:nvSpPr>
            <p:spPr bwMode="auto">
              <a:xfrm>
                <a:off x="3277" y="2326"/>
                <a:ext cx="135" cy="334"/>
              </a:xfrm>
              <a:custGeom>
                <a:avLst/>
                <a:gdLst/>
                <a:ahLst/>
                <a:cxnLst>
                  <a:cxn ang="0">
                    <a:pos x="43" y="0"/>
                  </a:cxn>
                  <a:cxn ang="0">
                    <a:pos x="29" y="68"/>
                  </a:cxn>
                  <a:cxn ang="0">
                    <a:pos x="3" y="160"/>
                  </a:cxn>
                  <a:cxn ang="0">
                    <a:pos x="59" y="282"/>
                  </a:cxn>
                  <a:cxn ang="0">
                    <a:pos x="135" y="334"/>
                  </a:cxn>
                </a:cxnLst>
                <a:rect l="0" t="0" r="r" b="b"/>
                <a:pathLst>
                  <a:path w="135" h="334">
                    <a:moveTo>
                      <a:pt x="43" y="0"/>
                    </a:moveTo>
                    <a:cubicBezTo>
                      <a:pt x="43" y="0"/>
                      <a:pt x="36" y="41"/>
                      <a:pt x="29" y="68"/>
                    </a:cubicBezTo>
                    <a:cubicBezTo>
                      <a:pt x="21" y="95"/>
                      <a:pt x="0" y="123"/>
                      <a:pt x="3" y="160"/>
                    </a:cubicBezTo>
                    <a:cubicBezTo>
                      <a:pt x="6" y="197"/>
                      <a:pt x="41" y="252"/>
                      <a:pt x="59" y="282"/>
                    </a:cubicBezTo>
                    <a:cubicBezTo>
                      <a:pt x="77" y="312"/>
                      <a:pt x="119" y="323"/>
                      <a:pt x="135" y="334"/>
                    </a:cubicBezTo>
                  </a:path>
                </a:pathLst>
              </a:custGeom>
              <a:noFill/>
              <a:ln w="12700" cmpd="sng">
                <a:solidFill>
                  <a:schemeClr val="tx1"/>
                </a:solidFill>
                <a:round/>
                <a:headEnd/>
                <a:tailEnd/>
              </a:ln>
              <a:effectLst/>
            </p:spPr>
            <p:txBody>
              <a:bodyPr/>
              <a:lstStyle/>
              <a:p>
                <a:endParaRPr lang="el-GR"/>
              </a:p>
            </p:txBody>
          </p:sp>
          <p:sp>
            <p:nvSpPr>
              <p:cNvPr id="37097" name="Freeform 233"/>
              <p:cNvSpPr>
                <a:spLocks/>
              </p:cNvSpPr>
              <p:nvPr/>
            </p:nvSpPr>
            <p:spPr bwMode="auto">
              <a:xfrm>
                <a:off x="3308" y="2506"/>
                <a:ext cx="112" cy="84"/>
              </a:xfrm>
              <a:custGeom>
                <a:avLst/>
                <a:gdLst/>
                <a:ahLst/>
                <a:cxnLst>
                  <a:cxn ang="0">
                    <a:pos x="112" y="84"/>
                  </a:cxn>
                  <a:cxn ang="0">
                    <a:pos x="0" y="6"/>
                  </a:cxn>
                </a:cxnLst>
                <a:rect l="0" t="0" r="r" b="b"/>
                <a:pathLst>
                  <a:path w="112" h="84">
                    <a:moveTo>
                      <a:pt x="112" y="84"/>
                    </a:moveTo>
                    <a:cubicBezTo>
                      <a:pt x="76" y="38"/>
                      <a:pt x="34" y="0"/>
                      <a:pt x="0" y="6"/>
                    </a:cubicBezTo>
                  </a:path>
                </a:pathLst>
              </a:custGeom>
              <a:noFill/>
              <a:ln w="12700" cmpd="sng">
                <a:solidFill>
                  <a:schemeClr val="tx1"/>
                </a:solidFill>
                <a:round/>
                <a:headEnd/>
                <a:tailEnd/>
              </a:ln>
              <a:effectLst/>
            </p:spPr>
            <p:txBody>
              <a:bodyPr/>
              <a:lstStyle/>
              <a:p>
                <a:endParaRPr lang="el-GR"/>
              </a:p>
            </p:txBody>
          </p:sp>
        </p:grpSp>
        <p:sp>
          <p:nvSpPr>
            <p:cNvPr id="37098" name="Freeform 234"/>
            <p:cNvSpPr>
              <a:spLocks/>
            </p:cNvSpPr>
            <p:nvPr/>
          </p:nvSpPr>
          <p:spPr bwMode="auto">
            <a:xfrm>
              <a:off x="-1047" y="2963"/>
              <a:ext cx="111" cy="510"/>
            </a:xfrm>
            <a:custGeom>
              <a:avLst/>
              <a:gdLst/>
              <a:ahLst/>
              <a:cxnLst>
                <a:cxn ang="0">
                  <a:pos x="85" y="0"/>
                </a:cxn>
                <a:cxn ang="0">
                  <a:pos x="0" y="510"/>
                </a:cxn>
              </a:cxnLst>
              <a:rect l="0" t="0" r="r" b="b"/>
              <a:pathLst>
                <a:path w="111" h="510">
                  <a:moveTo>
                    <a:pt x="85" y="0"/>
                  </a:moveTo>
                  <a:cubicBezTo>
                    <a:pt x="95" y="110"/>
                    <a:pt x="111" y="405"/>
                    <a:pt x="0" y="510"/>
                  </a:cubicBezTo>
                </a:path>
              </a:pathLst>
            </a:custGeom>
            <a:noFill/>
            <a:ln w="12700" cmpd="sng">
              <a:solidFill>
                <a:schemeClr val="tx1"/>
              </a:solidFill>
              <a:round/>
              <a:headEnd/>
              <a:tailEnd/>
            </a:ln>
            <a:effectLst/>
          </p:spPr>
          <p:txBody>
            <a:bodyPr/>
            <a:lstStyle/>
            <a:p>
              <a:endParaRPr lang="el-GR"/>
            </a:p>
          </p:txBody>
        </p:sp>
        <p:sp>
          <p:nvSpPr>
            <p:cNvPr id="37099" name="Freeform 235"/>
            <p:cNvSpPr>
              <a:spLocks/>
            </p:cNvSpPr>
            <p:nvPr/>
          </p:nvSpPr>
          <p:spPr bwMode="auto">
            <a:xfrm>
              <a:off x="20" y="2967"/>
              <a:ext cx="52" cy="504"/>
            </a:xfrm>
            <a:custGeom>
              <a:avLst/>
              <a:gdLst/>
              <a:ahLst/>
              <a:cxnLst>
                <a:cxn ang="0">
                  <a:pos x="27" y="0"/>
                </a:cxn>
                <a:cxn ang="0">
                  <a:pos x="52" y="464"/>
                </a:cxn>
              </a:cxnLst>
              <a:rect l="0" t="0" r="r" b="b"/>
              <a:pathLst>
                <a:path w="52" h="464">
                  <a:moveTo>
                    <a:pt x="27" y="0"/>
                  </a:moveTo>
                  <a:cubicBezTo>
                    <a:pt x="6" y="196"/>
                    <a:pt x="0" y="373"/>
                    <a:pt x="52" y="464"/>
                  </a:cubicBezTo>
                </a:path>
              </a:pathLst>
            </a:custGeom>
            <a:noFill/>
            <a:ln w="12700" cmpd="sng">
              <a:solidFill>
                <a:schemeClr val="tx1"/>
              </a:solidFill>
              <a:round/>
              <a:headEnd/>
              <a:tailEnd/>
            </a:ln>
            <a:effectLst/>
          </p:spPr>
          <p:txBody>
            <a:bodyPr/>
            <a:lstStyle/>
            <a:p>
              <a:endParaRPr lang="el-GR"/>
            </a:p>
          </p:txBody>
        </p:sp>
        <p:sp>
          <p:nvSpPr>
            <p:cNvPr id="37100" name="AutoShape 236"/>
            <p:cNvSpPr>
              <a:spLocks noChangeArrowheads="1"/>
            </p:cNvSpPr>
            <p:nvPr/>
          </p:nvSpPr>
          <p:spPr bwMode="auto">
            <a:xfrm flipH="1">
              <a:off x="-826" y="2049"/>
              <a:ext cx="108" cy="108"/>
            </a:xfrm>
            <a:custGeom>
              <a:avLst/>
              <a:gdLst>
                <a:gd name="G0" fmla="+- 7200 0 0"/>
                <a:gd name="G1" fmla="+- 21600 0 7200"/>
                <a:gd name="G2" fmla="+- 21600 0 72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7200" y="10800"/>
                  </a:moveTo>
                  <a:cubicBezTo>
                    <a:pt x="7200" y="12788"/>
                    <a:pt x="8812" y="14400"/>
                    <a:pt x="10800" y="14400"/>
                  </a:cubicBezTo>
                  <a:cubicBezTo>
                    <a:pt x="12788" y="14400"/>
                    <a:pt x="14400" y="12788"/>
                    <a:pt x="14400" y="10800"/>
                  </a:cubicBezTo>
                  <a:cubicBezTo>
                    <a:pt x="14400" y="8812"/>
                    <a:pt x="12788" y="7200"/>
                    <a:pt x="10800" y="7200"/>
                  </a:cubicBezTo>
                  <a:cubicBezTo>
                    <a:pt x="8812" y="7200"/>
                    <a:pt x="7200" y="8812"/>
                    <a:pt x="7200" y="10800"/>
                  </a:cubicBezTo>
                  <a:close/>
                </a:path>
              </a:pathLst>
            </a:custGeom>
            <a:solidFill>
              <a:schemeClr val="tx1"/>
            </a:solidFill>
            <a:ln w="12700">
              <a:solidFill>
                <a:schemeClr val="tx1"/>
              </a:solidFill>
              <a:round/>
              <a:headEnd/>
              <a:tailEnd/>
            </a:ln>
            <a:effectLst/>
          </p:spPr>
          <p:txBody>
            <a:bodyPr wrap="none" anchor="ctr"/>
            <a:lstStyle/>
            <a:p>
              <a:endParaRPr lang="el-GR"/>
            </a:p>
          </p:txBody>
        </p:sp>
        <p:sp>
          <p:nvSpPr>
            <p:cNvPr id="37101" name="Freeform 237"/>
            <p:cNvSpPr>
              <a:spLocks/>
            </p:cNvSpPr>
            <p:nvPr/>
          </p:nvSpPr>
          <p:spPr bwMode="auto">
            <a:xfrm>
              <a:off x="-1293" y="980"/>
              <a:ext cx="1695" cy="1103"/>
            </a:xfrm>
            <a:custGeom>
              <a:avLst/>
              <a:gdLst/>
              <a:ahLst/>
              <a:cxnLst>
                <a:cxn ang="0">
                  <a:pos x="69" y="1090"/>
                </a:cxn>
                <a:cxn ang="0">
                  <a:pos x="36" y="658"/>
                </a:cxn>
                <a:cxn ang="0">
                  <a:pos x="288" y="172"/>
                </a:cxn>
                <a:cxn ang="0">
                  <a:pos x="824" y="5"/>
                </a:cxn>
                <a:cxn ang="0">
                  <a:pos x="1387" y="139"/>
                </a:cxn>
                <a:cxn ang="0">
                  <a:pos x="1686" y="645"/>
                </a:cxn>
                <a:cxn ang="0">
                  <a:pos x="1616" y="1103"/>
                </a:cxn>
              </a:cxnLst>
              <a:rect l="0" t="0" r="r" b="b"/>
              <a:pathLst>
                <a:path w="1695" h="1103">
                  <a:moveTo>
                    <a:pt x="69" y="1090"/>
                  </a:moveTo>
                  <a:cubicBezTo>
                    <a:pt x="69" y="1090"/>
                    <a:pt x="0" y="811"/>
                    <a:pt x="36" y="658"/>
                  </a:cubicBezTo>
                  <a:cubicBezTo>
                    <a:pt x="50" y="501"/>
                    <a:pt x="157" y="281"/>
                    <a:pt x="288" y="172"/>
                  </a:cubicBezTo>
                  <a:cubicBezTo>
                    <a:pt x="419" y="63"/>
                    <a:pt x="641" y="10"/>
                    <a:pt x="824" y="5"/>
                  </a:cubicBezTo>
                  <a:cubicBezTo>
                    <a:pt x="1007" y="0"/>
                    <a:pt x="1243" y="32"/>
                    <a:pt x="1387" y="139"/>
                  </a:cubicBezTo>
                  <a:cubicBezTo>
                    <a:pt x="1531" y="246"/>
                    <a:pt x="1677" y="481"/>
                    <a:pt x="1686" y="645"/>
                  </a:cubicBezTo>
                  <a:cubicBezTo>
                    <a:pt x="1695" y="809"/>
                    <a:pt x="1630" y="1008"/>
                    <a:pt x="1616" y="1103"/>
                  </a:cubicBezTo>
                </a:path>
              </a:pathLst>
            </a:custGeom>
            <a:noFill/>
            <a:ln w="12700" cmpd="sng">
              <a:solidFill>
                <a:schemeClr val="tx1"/>
              </a:solidFill>
              <a:round/>
              <a:headEnd/>
              <a:tailEnd/>
            </a:ln>
            <a:effectLst/>
          </p:spPr>
          <p:txBody>
            <a:bodyPr/>
            <a:lstStyle/>
            <a:p>
              <a:endParaRPr lang="el-GR"/>
            </a:p>
          </p:txBody>
        </p:sp>
        <p:sp>
          <p:nvSpPr>
            <p:cNvPr id="37102" name="Freeform 238"/>
            <p:cNvSpPr>
              <a:spLocks/>
            </p:cNvSpPr>
            <p:nvPr/>
          </p:nvSpPr>
          <p:spPr bwMode="auto">
            <a:xfrm>
              <a:off x="-632" y="3003"/>
              <a:ext cx="310" cy="46"/>
            </a:xfrm>
            <a:custGeom>
              <a:avLst/>
              <a:gdLst/>
              <a:ahLst/>
              <a:cxnLst>
                <a:cxn ang="0">
                  <a:pos x="0" y="39"/>
                </a:cxn>
                <a:cxn ang="0">
                  <a:pos x="160" y="0"/>
                </a:cxn>
                <a:cxn ang="0">
                  <a:pos x="310" y="46"/>
                </a:cxn>
              </a:cxnLst>
              <a:rect l="0" t="0" r="r" b="b"/>
              <a:pathLst>
                <a:path w="310" h="46">
                  <a:moveTo>
                    <a:pt x="0" y="39"/>
                  </a:moveTo>
                  <a:cubicBezTo>
                    <a:pt x="27" y="33"/>
                    <a:pt x="82" y="0"/>
                    <a:pt x="160" y="0"/>
                  </a:cubicBezTo>
                  <a:cubicBezTo>
                    <a:pt x="238" y="0"/>
                    <a:pt x="279" y="37"/>
                    <a:pt x="310" y="46"/>
                  </a:cubicBezTo>
                </a:path>
              </a:pathLst>
            </a:custGeom>
            <a:noFill/>
            <a:ln w="12700" cmpd="sng">
              <a:solidFill>
                <a:schemeClr val="tx1"/>
              </a:solidFill>
              <a:round/>
              <a:headEnd/>
              <a:tailEnd/>
            </a:ln>
            <a:effectLst/>
          </p:spPr>
          <p:txBody>
            <a:bodyPr/>
            <a:lstStyle/>
            <a:p>
              <a:endParaRPr lang="el-GR"/>
            </a:p>
          </p:txBody>
        </p:sp>
      </p:grpSp>
      <p:grpSp>
        <p:nvGrpSpPr>
          <p:cNvPr id="37103" name="Group 239"/>
          <p:cNvGrpSpPr>
            <a:grpSpLocks/>
          </p:cNvGrpSpPr>
          <p:nvPr/>
        </p:nvGrpSpPr>
        <p:grpSpPr bwMode="auto">
          <a:xfrm>
            <a:off x="5203825" y="1681163"/>
            <a:ext cx="2760663" cy="3957637"/>
            <a:chOff x="-1316" y="980"/>
            <a:chExt cx="1739" cy="2493"/>
          </a:xfrm>
        </p:grpSpPr>
        <p:sp>
          <p:nvSpPr>
            <p:cNvPr id="37104" name="Freeform 240"/>
            <p:cNvSpPr>
              <a:spLocks/>
            </p:cNvSpPr>
            <p:nvPr/>
          </p:nvSpPr>
          <p:spPr bwMode="auto">
            <a:xfrm flipH="1">
              <a:off x="-635" y="2045"/>
              <a:ext cx="96" cy="542"/>
            </a:xfrm>
            <a:custGeom>
              <a:avLst/>
              <a:gdLst/>
              <a:ahLst/>
              <a:cxnLst>
                <a:cxn ang="0">
                  <a:pos x="44" y="0"/>
                </a:cxn>
                <a:cxn ang="0">
                  <a:pos x="0" y="114"/>
                </a:cxn>
                <a:cxn ang="0">
                  <a:pos x="18" y="234"/>
                </a:cxn>
                <a:cxn ang="0">
                  <a:pos x="70" y="350"/>
                </a:cxn>
                <a:cxn ang="0">
                  <a:pos x="93" y="456"/>
                </a:cxn>
                <a:cxn ang="0">
                  <a:pos x="75" y="513"/>
                </a:cxn>
                <a:cxn ang="0">
                  <a:pos x="16" y="542"/>
                </a:cxn>
              </a:cxnLst>
              <a:rect l="0" t="0" r="r" b="b"/>
              <a:pathLst>
                <a:path w="96" h="542">
                  <a:moveTo>
                    <a:pt x="44" y="0"/>
                  </a:moveTo>
                  <a:cubicBezTo>
                    <a:pt x="26" y="28"/>
                    <a:pt x="0" y="78"/>
                    <a:pt x="0" y="114"/>
                  </a:cubicBezTo>
                  <a:cubicBezTo>
                    <a:pt x="0" y="150"/>
                    <a:pt x="14" y="216"/>
                    <a:pt x="18" y="234"/>
                  </a:cubicBezTo>
                  <a:cubicBezTo>
                    <a:pt x="22" y="252"/>
                    <a:pt x="58" y="326"/>
                    <a:pt x="70" y="350"/>
                  </a:cubicBezTo>
                  <a:cubicBezTo>
                    <a:pt x="82" y="374"/>
                    <a:pt x="90" y="429"/>
                    <a:pt x="93" y="456"/>
                  </a:cubicBezTo>
                  <a:cubicBezTo>
                    <a:pt x="96" y="483"/>
                    <a:pt x="91" y="498"/>
                    <a:pt x="75" y="513"/>
                  </a:cubicBezTo>
                  <a:cubicBezTo>
                    <a:pt x="59" y="528"/>
                    <a:pt x="31" y="535"/>
                    <a:pt x="16" y="542"/>
                  </a:cubicBezTo>
                </a:path>
              </a:pathLst>
            </a:custGeom>
            <a:noFill/>
            <a:ln w="12700" cmpd="sng">
              <a:solidFill>
                <a:schemeClr val="tx1"/>
              </a:solidFill>
              <a:round/>
              <a:headEnd/>
              <a:tailEnd/>
            </a:ln>
            <a:effectLst/>
          </p:spPr>
          <p:txBody>
            <a:bodyPr/>
            <a:lstStyle/>
            <a:p>
              <a:endParaRPr lang="el-GR"/>
            </a:p>
          </p:txBody>
        </p:sp>
        <p:sp>
          <p:nvSpPr>
            <p:cNvPr id="37105" name="Freeform 241"/>
            <p:cNvSpPr>
              <a:spLocks/>
            </p:cNvSpPr>
            <p:nvPr/>
          </p:nvSpPr>
          <p:spPr bwMode="auto">
            <a:xfrm>
              <a:off x="-936" y="2042"/>
              <a:ext cx="316" cy="118"/>
            </a:xfrm>
            <a:custGeom>
              <a:avLst/>
              <a:gdLst/>
              <a:ahLst/>
              <a:cxnLst>
                <a:cxn ang="0">
                  <a:pos x="0" y="87"/>
                </a:cxn>
                <a:cxn ang="0">
                  <a:pos x="108" y="23"/>
                </a:cxn>
                <a:cxn ang="0">
                  <a:pos x="230" y="17"/>
                </a:cxn>
                <a:cxn ang="0">
                  <a:pos x="310" y="81"/>
                </a:cxn>
                <a:cxn ang="0">
                  <a:pos x="198" y="111"/>
                </a:cxn>
                <a:cxn ang="0">
                  <a:pos x="96" y="113"/>
                </a:cxn>
                <a:cxn ang="0">
                  <a:pos x="0" y="87"/>
                </a:cxn>
              </a:cxnLst>
              <a:rect l="0" t="0" r="r" b="b"/>
              <a:pathLst>
                <a:path w="316" h="118">
                  <a:moveTo>
                    <a:pt x="0" y="87"/>
                  </a:moveTo>
                  <a:cubicBezTo>
                    <a:pt x="42" y="55"/>
                    <a:pt x="78" y="35"/>
                    <a:pt x="108" y="23"/>
                  </a:cubicBezTo>
                  <a:cubicBezTo>
                    <a:pt x="138" y="11"/>
                    <a:pt x="194" y="0"/>
                    <a:pt x="230" y="17"/>
                  </a:cubicBezTo>
                  <a:cubicBezTo>
                    <a:pt x="266" y="34"/>
                    <a:pt x="316" y="66"/>
                    <a:pt x="310" y="81"/>
                  </a:cubicBezTo>
                  <a:cubicBezTo>
                    <a:pt x="305" y="97"/>
                    <a:pt x="234" y="106"/>
                    <a:pt x="198" y="111"/>
                  </a:cubicBezTo>
                  <a:cubicBezTo>
                    <a:pt x="156" y="114"/>
                    <a:pt x="131" y="118"/>
                    <a:pt x="96" y="113"/>
                  </a:cubicBezTo>
                  <a:cubicBezTo>
                    <a:pt x="61" y="108"/>
                    <a:pt x="45" y="108"/>
                    <a:pt x="0" y="87"/>
                  </a:cubicBezTo>
                  <a:close/>
                </a:path>
              </a:pathLst>
            </a:custGeom>
            <a:noFill/>
            <a:ln w="12700" cmpd="sng">
              <a:solidFill>
                <a:schemeClr val="tx1"/>
              </a:solidFill>
              <a:round/>
              <a:headEnd/>
              <a:tailEnd/>
            </a:ln>
            <a:effectLst/>
          </p:spPr>
          <p:txBody>
            <a:bodyPr/>
            <a:lstStyle/>
            <a:p>
              <a:endParaRPr lang="el-GR"/>
            </a:p>
          </p:txBody>
        </p:sp>
        <p:sp>
          <p:nvSpPr>
            <p:cNvPr id="37106" name="Freeform 242"/>
            <p:cNvSpPr>
              <a:spLocks/>
            </p:cNvSpPr>
            <p:nvPr/>
          </p:nvSpPr>
          <p:spPr bwMode="auto">
            <a:xfrm>
              <a:off x="-1040" y="1887"/>
              <a:ext cx="426" cy="139"/>
            </a:xfrm>
            <a:custGeom>
              <a:avLst/>
              <a:gdLst/>
              <a:ahLst/>
              <a:cxnLst>
                <a:cxn ang="0">
                  <a:pos x="426" y="114"/>
                </a:cxn>
                <a:cxn ang="0">
                  <a:pos x="258" y="76"/>
                </a:cxn>
                <a:cxn ang="0">
                  <a:pos x="124" y="86"/>
                </a:cxn>
                <a:cxn ang="0">
                  <a:pos x="0" y="130"/>
                </a:cxn>
                <a:cxn ang="0">
                  <a:pos x="82" y="34"/>
                </a:cxn>
                <a:cxn ang="0">
                  <a:pos x="226" y="4"/>
                </a:cxn>
                <a:cxn ang="0">
                  <a:pos x="382" y="34"/>
                </a:cxn>
                <a:cxn ang="0">
                  <a:pos x="426" y="114"/>
                </a:cxn>
              </a:cxnLst>
              <a:rect l="0" t="0" r="r" b="b"/>
              <a:pathLst>
                <a:path w="426" h="139">
                  <a:moveTo>
                    <a:pt x="426" y="114"/>
                  </a:moveTo>
                  <a:cubicBezTo>
                    <a:pt x="370" y="84"/>
                    <a:pt x="306" y="83"/>
                    <a:pt x="258" y="76"/>
                  </a:cubicBezTo>
                  <a:cubicBezTo>
                    <a:pt x="210" y="69"/>
                    <a:pt x="167" y="78"/>
                    <a:pt x="124" y="86"/>
                  </a:cubicBezTo>
                  <a:cubicBezTo>
                    <a:pt x="81" y="94"/>
                    <a:pt x="7" y="139"/>
                    <a:pt x="0" y="130"/>
                  </a:cubicBezTo>
                  <a:cubicBezTo>
                    <a:pt x="0" y="130"/>
                    <a:pt x="44" y="55"/>
                    <a:pt x="82" y="34"/>
                  </a:cubicBezTo>
                  <a:cubicBezTo>
                    <a:pt x="120" y="14"/>
                    <a:pt x="176" y="4"/>
                    <a:pt x="226" y="4"/>
                  </a:cubicBezTo>
                  <a:cubicBezTo>
                    <a:pt x="277" y="0"/>
                    <a:pt x="351" y="15"/>
                    <a:pt x="382" y="34"/>
                  </a:cubicBezTo>
                  <a:cubicBezTo>
                    <a:pt x="413" y="53"/>
                    <a:pt x="422" y="76"/>
                    <a:pt x="426" y="114"/>
                  </a:cubicBezTo>
                  <a:close/>
                </a:path>
              </a:pathLst>
            </a:custGeom>
            <a:noFill/>
            <a:ln w="12700" cmpd="sng">
              <a:solidFill>
                <a:schemeClr val="tx1"/>
              </a:solidFill>
              <a:round/>
              <a:headEnd/>
              <a:tailEnd/>
            </a:ln>
            <a:effectLst/>
          </p:spPr>
          <p:txBody>
            <a:bodyPr/>
            <a:lstStyle/>
            <a:p>
              <a:endParaRPr lang="el-GR"/>
            </a:p>
          </p:txBody>
        </p:sp>
        <p:sp>
          <p:nvSpPr>
            <p:cNvPr id="37107" name="Freeform 243"/>
            <p:cNvSpPr>
              <a:spLocks/>
            </p:cNvSpPr>
            <p:nvPr/>
          </p:nvSpPr>
          <p:spPr bwMode="auto">
            <a:xfrm>
              <a:off x="-613" y="2513"/>
              <a:ext cx="276" cy="70"/>
            </a:xfrm>
            <a:custGeom>
              <a:avLst/>
              <a:gdLst/>
              <a:ahLst/>
              <a:cxnLst>
                <a:cxn ang="0">
                  <a:pos x="24" y="33"/>
                </a:cxn>
                <a:cxn ang="0">
                  <a:pos x="9" y="11"/>
                </a:cxn>
                <a:cxn ang="0">
                  <a:pos x="73" y="18"/>
                </a:cxn>
                <a:cxn ang="0">
                  <a:pos x="119" y="62"/>
                </a:cxn>
                <a:cxn ang="0">
                  <a:pos x="156" y="60"/>
                </a:cxn>
                <a:cxn ang="0">
                  <a:pos x="177" y="28"/>
                </a:cxn>
                <a:cxn ang="0">
                  <a:pos x="235" y="6"/>
                </a:cxn>
                <a:cxn ang="0">
                  <a:pos x="273" y="16"/>
                </a:cxn>
                <a:cxn ang="0">
                  <a:pos x="240" y="33"/>
                </a:cxn>
              </a:cxnLst>
              <a:rect l="0" t="0" r="r" b="b"/>
              <a:pathLst>
                <a:path w="276" h="70">
                  <a:moveTo>
                    <a:pt x="24" y="33"/>
                  </a:moveTo>
                  <a:cubicBezTo>
                    <a:pt x="22" y="29"/>
                    <a:pt x="0" y="22"/>
                    <a:pt x="9" y="11"/>
                  </a:cubicBezTo>
                  <a:cubicBezTo>
                    <a:pt x="18" y="0"/>
                    <a:pt x="54" y="9"/>
                    <a:pt x="73" y="18"/>
                  </a:cubicBezTo>
                  <a:cubicBezTo>
                    <a:pt x="92" y="27"/>
                    <a:pt x="106" y="54"/>
                    <a:pt x="119" y="62"/>
                  </a:cubicBezTo>
                  <a:cubicBezTo>
                    <a:pt x="132" y="70"/>
                    <a:pt x="146" y="66"/>
                    <a:pt x="156" y="60"/>
                  </a:cubicBezTo>
                  <a:cubicBezTo>
                    <a:pt x="166" y="54"/>
                    <a:pt x="163" y="38"/>
                    <a:pt x="177" y="28"/>
                  </a:cubicBezTo>
                  <a:cubicBezTo>
                    <a:pt x="191" y="18"/>
                    <a:pt x="219" y="8"/>
                    <a:pt x="235" y="6"/>
                  </a:cubicBezTo>
                  <a:cubicBezTo>
                    <a:pt x="251" y="4"/>
                    <a:pt x="270" y="11"/>
                    <a:pt x="273" y="16"/>
                  </a:cubicBezTo>
                  <a:cubicBezTo>
                    <a:pt x="276" y="21"/>
                    <a:pt x="247" y="30"/>
                    <a:pt x="240" y="33"/>
                  </a:cubicBezTo>
                </a:path>
              </a:pathLst>
            </a:custGeom>
            <a:noFill/>
            <a:ln w="12700" cmpd="sng">
              <a:solidFill>
                <a:schemeClr val="tx1"/>
              </a:solidFill>
              <a:round/>
              <a:headEnd/>
              <a:tailEnd/>
            </a:ln>
            <a:effectLst/>
          </p:spPr>
          <p:txBody>
            <a:bodyPr/>
            <a:lstStyle/>
            <a:p>
              <a:endParaRPr lang="el-GR"/>
            </a:p>
          </p:txBody>
        </p:sp>
        <p:sp>
          <p:nvSpPr>
            <p:cNvPr id="37108" name="Freeform 244"/>
            <p:cNvSpPr>
              <a:spLocks/>
            </p:cNvSpPr>
            <p:nvPr/>
          </p:nvSpPr>
          <p:spPr bwMode="auto">
            <a:xfrm>
              <a:off x="-727" y="2708"/>
              <a:ext cx="534" cy="188"/>
            </a:xfrm>
            <a:custGeom>
              <a:avLst/>
              <a:gdLst/>
              <a:ahLst/>
              <a:cxnLst>
                <a:cxn ang="0">
                  <a:pos x="0" y="96"/>
                </a:cxn>
                <a:cxn ang="0">
                  <a:pos x="96" y="50"/>
                </a:cxn>
                <a:cxn ang="0">
                  <a:pos x="193" y="5"/>
                </a:cxn>
                <a:cxn ang="0">
                  <a:pos x="262" y="24"/>
                </a:cxn>
                <a:cxn ang="0">
                  <a:pos x="328" y="3"/>
                </a:cxn>
                <a:cxn ang="0">
                  <a:pos x="453" y="53"/>
                </a:cxn>
                <a:cxn ang="0">
                  <a:pos x="534" y="92"/>
                </a:cxn>
                <a:cxn ang="0">
                  <a:pos x="471" y="135"/>
                </a:cxn>
                <a:cxn ang="0">
                  <a:pos x="387" y="173"/>
                </a:cxn>
                <a:cxn ang="0">
                  <a:pos x="265" y="186"/>
                </a:cxn>
                <a:cxn ang="0">
                  <a:pos x="160" y="180"/>
                </a:cxn>
                <a:cxn ang="0">
                  <a:pos x="79" y="140"/>
                </a:cxn>
                <a:cxn ang="0">
                  <a:pos x="0" y="96"/>
                </a:cxn>
              </a:cxnLst>
              <a:rect l="0" t="0" r="r" b="b"/>
              <a:pathLst>
                <a:path w="534" h="188">
                  <a:moveTo>
                    <a:pt x="0" y="96"/>
                  </a:moveTo>
                  <a:cubicBezTo>
                    <a:pt x="48" y="77"/>
                    <a:pt x="96" y="50"/>
                    <a:pt x="96" y="50"/>
                  </a:cubicBezTo>
                  <a:cubicBezTo>
                    <a:pt x="128" y="35"/>
                    <a:pt x="165" y="9"/>
                    <a:pt x="193" y="5"/>
                  </a:cubicBezTo>
                  <a:cubicBezTo>
                    <a:pt x="221" y="1"/>
                    <a:pt x="241" y="23"/>
                    <a:pt x="262" y="24"/>
                  </a:cubicBezTo>
                  <a:cubicBezTo>
                    <a:pt x="283" y="25"/>
                    <a:pt x="303" y="0"/>
                    <a:pt x="328" y="3"/>
                  </a:cubicBezTo>
                  <a:cubicBezTo>
                    <a:pt x="353" y="6"/>
                    <a:pt x="418" y="38"/>
                    <a:pt x="453" y="53"/>
                  </a:cubicBezTo>
                  <a:cubicBezTo>
                    <a:pt x="488" y="68"/>
                    <a:pt x="499" y="72"/>
                    <a:pt x="534" y="92"/>
                  </a:cubicBezTo>
                  <a:cubicBezTo>
                    <a:pt x="502" y="105"/>
                    <a:pt x="492" y="122"/>
                    <a:pt x="471" y="135"/>
                  </a:cubicBezTo>
                  <a:cubicBezTo>
                    <a:pt x="450" y="148"/>
                    <a:pt x="417" y="164"/>
                    <a:pt x="387" y="173"/>
                  </a:cubicBezTo>
                  <a:cubicBezTo>
                    <a:pt x="357" y="182"/>
                    <a:pt x="305" y="184"/>
                    <a:pt x="265" y="186"/>
                  </a:cubicBezTo>
                  <a:cubicBezTo>
                    <a:pt x="225" y="188"/>
                    <a:pt x="196" y="185"/>
                    <a:pt x="160" y="180"/>
                  </a:cubicBezTo>
                  <a:cubicBezTo>
                    <a:pt x="124" y="175"/>
                    <a:pt x="106" y="155"/>
                    <a:pt x="79" y="140"/>
                  </a:cubicBezTo>
                  <a:cubicBezTo>
                    <a:pt x="52" y="125"/>
                    <a:pt x="42" y="116"/>
                    <a:pt x="0" y="96"/>
                  </a:cubicBezTo>
                  <a:close/>
                </a:path>
              </a:pathLst>
            </a:custGeom>
            <a:noFill/>
            <a:ln w="12700" cmpd="sng">
              <a:solidFill>
                <a:schemeClr val="tx1"/>
              </a:solidFill>
              <a:round/>
              <a:headEnd/>
              <a:tailEnd/>
            </a:ln>
            <a:effectLst/>
          </p:spPr>
          <p:txBody>
            <a:bodyPr/>
            <a:lstStyle/>
            <a:p>
              <a:endParaRPr lang="el-GR"/>
            </a:p>
          </p:txBody>
        </p:sp>
        <p:sp>
          <p:nvSpPr>
            <p:cNvPr id="37109" name="Freeform 245"/>
            <p:cNvSpPr>
              <a:spLocks/>
            </p:cNvSpPr>
            <p:nvPr/>
          </p:nvSpPr>
          <p:spPr bwMode="auto">
            <a:xfrm>
              <a:off x="-724" y="2784"/>
              <a:ext cx="528" cy="19"/>
            </a:xfrm>
            <a:custGeom>
              <a:avLst/>
              <a:gdLst/>
              <a:ahLst/>
              <a:cxnLst>
                <a:cxn ang="0">
                  <a:pos x="0" y="19"/>
                </a:cxn>
                <a:cxn ang="0">
                  <a:pos x="148" y="0"/>
                </a:cxn>
                <a:cxn ang="0">
                  <a:pos x="229" y="12"/>
                </a:cxn>
                <a:cxn ang="0">
                  <a:pos x="298" y="13"/>
                </a:cxn>
                <a:cxn ang="0">
                  <a:pos x="370" y="3"/>
                </a:cxn>
                <a:cxn ang="0">
                  <a:pos x="528" y="16"/>
                </a:cxn>
              </a:cxnLst>
              <a:rect l="0" t="0" r="r" b="b"/>
              <a:pathLst>
                <a:path w="528" h="19">
                  <a:moveTo>
                    <a:pt x="0" y="19"/>
                  </a:moveTo>
                  <a:cubicBezTo>
                    <a:pt x="37" y="16"/>
                    <a:pt x="127" y="0"/>
                    <a:pt x="148" y="0"/>
                  </a:cubicBezTo>
                  <a:cubicBezTo>
                    <a:pt x="169" y="0"/>
                    <a:pt x="229" y="12"/>
                    <a:pt x="229" y="12"/>
                  </a:cubicBezTo>
                  <a:cubicBezTo>
                    <a:pt x="229" y="12"/>
                    <a:pt x="275" y="14"/>
                    <a:pt x="298" y="13"/>
                  </a:cubicBezTo>
                  <a:cubicBezTo>
                    <a:pt x="321" y="12"/>
                    <a:pt x="334" y="3"/>
                    <a:pt x="370" y="3"/>
                  </a:cubicBezTo>
                  <a:cubicBezTo>
                    <a:pt x="406" y="3"/>
                    <a:pt x="460" y="15"/>
                    <a:pt x="528" y="16"/>
                  </a:cubicBezTo>
                </a:path>
              </a:pathLst>
            </a:custGeom>
            <a:noFill/>
            <a:ln w="12700" cmpd="sng">
              <a:solidFill>
                <a:schemeClr val="tx1"/>
              </a:solidFill>
              <a:round/>
              <a:headEnd/>
              <a:tailEnd/>
            </a:ln>
            <a:effectLst/>
          </p:spPr>
          <p:txBody>
            <a:bodyPr/>
            <a:lstStyle/>
            <a:p>
              <a:endParaRPr lang="el-GR"/>
            </a:p>
          </p:txBody>
        </p:sp>
        <p:sp>
          <p:nvSpPr>
            <p:cNvPr id="37110" name="Freeform 246"/>
            <p:cNvSpPr>
              <a:spLocks/>
            </p:cNvSpPr>
            <p:nvPr/>
          </p:nvSpPr>
          <p:spPr bwMode="auto">
            <a:xfrm flipH="1">
              <a:off x="-324" y="2040"/>
              <a:ext cx="316" cy="118"/>
            </a:xfrm>
            <a:custGeom>
              <a:avLst/>
              <a:gdLst/>
              <a:ahLst/>
              <a:cxnLst>
                <a:cxn ang="0">
                  <a:pos x="0" y="87"/>
                </a:cxn>
                <a:cxn ang="0">
                  <a:pos x="108" y="23"/>
                </a:cxn>
                <a:cxn ang="0">
                  <a:pos x="230" y="17"/>
                </a:cxn>
                <a:cxn ang="0">
                  <a:pos x="310" y="81"/>
                </a:cxn>
                <a:cxn ang="0">
                  <a:pos x="198" y="111"/>
                </a:cxn>
                <a:cxn ang="0">
                  <a:pos x="96" y="113"/>
                </a:cxn>
                <a:cxn ang="0">
                  <a:pos x="0" y="87"/>
                </a:cxn>
              </a:cxnLst>
              <a:rect l="0" t="0" r="r" b="b"/>
              <a:pathLst>
                <a:path w="316" h="118">
                  <a:moveTo>
                    <a:pt x="0" y="87"/>
                  </a:moveTo>
                  <a:cubicBezTo>
                    <a:pt x="42" y="55"/>
                    <a:pt x="78" y="35"/>
                    <a:pt x="108" y="23"/>
                  </a:cubicBezTo>
                  <a:cubicBezTo>
                    <a:pt x="138" y="11"/>
                    <a:pt x="194" y="0"/>
                    <a:pt x="230" y="17"/>
                  </a:cubicBezTo>
                  <a:cubicBezTo>
                    <a:pt x="266" y="34"/>
                    <a:pt x="316" y="66"/>
                    <a:pt x="310" y="81"/>
                  </a:cubicBezTo>
                  <a:cubicBezTo>
                    <a:pt x="305" y="97"/>
                    <a:pt x="234" y="106"/>
                    <a:pt x="198" y="111"/>
                  </a:cubicBezTo>
                  <a:cubicBezTo>
                    <a:pt x="156" y="114"/>
                    <a:pt x="131" y="118"/>
                    <a:pt x="96" y="113"/>
                  </a:cubicBezTo>
                  <a:cubicBezTo>
                    <a:pt x="61" y="108"/>
                    <a:pt x="45" y="108"/>
                    <a:pt x="0" y="87"/>
                  </a:cubicBezTo>
                  <a:close/>
                </a:path>
              </a:pathLst>
            </a:custGeom>
            <a:noFill/>
            <a:ln w="12700" cmpd="sng">
              <a:solidFill>
                <a:schemeClr val="tx1"/>
              </a:solidFill>
              <a:round/>
              <a:headEnd/>
              <a:tailEnd/>
            </a:ln>
            <a:effectLst/>
          </p:spPr>
          <p:txBody>
            <a:bodyPr/>
            <a:lstStyle/>
            <a:p>
              <a:endParaRPr lang="el-GR"/>
            </a:p>
          </p:txBody>
        </p:sp>
        <p:sp>
          <p:nvSpPr>
            <p:cNvPr id="37111" name="AutoShape 247"/>
            <p:cNvSpPr>
              <a:spLocks noChangeArrowheads="1"/>
            </p:cNvSpPr>
            <p:nvPr/>
          </p:nvSpPr>
          <p:spPr bwMode="auto">
            <a:xfrm flipH="1">
              <a:off x="-230" y="2047"/>
              <a:ext cx="108" cy="108"/>
            </a:xfrm>
            <a:custGeom>
              <a:avLst/>
              <a:gdLst>
                <a:gd name="G0" fmla="+- 7200 0 0"/>
                <a:gd name="G1" fmla="+- 21600 0 7200"/>
                <a:gd name="G2" fmla="+- 21600 0 72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7200" y="10800"/>
                  </a:moveTo>
                  <a:cubicBezTo>
                    <a:pt x="7200" y="12788"/>
                    <a:pt x="8812" y="14400"/>
                    <a:pt x="10800" y="14400"/>
                  </a:cubicBezTo>
                  <a:cubicBezTo>
                    <a:pt x="12788" y="14400"/>
                    <a:pt x="14400" y="12788"/>
                    <a:pt x="14400" y="10800"/>
                  </a:cubicBezTo>
                  <a:cubicBezTo>
                    <a:pt x="14400" y="8812"/>
                    <a:pt x="12788" y="7200"/>
                    <a:pt x="10800" y="7200"/>
                  </a:cubicBezTo>
                  <a:cubicBezTo>
                    <a:pt x="8812" y="7200"/>
                    <a:pt x="7200" y="8812"/>
                    <a:pt x="7200" y="10800"/>
                  </a:cubicBezTo>
                  <a:close/>
                </a:path>
              </a:pathLst>
            </a:custGeom>
            <a:solidFill>
              <a:schemeClr val="tx1"/>
            </a:solidFill>
            <a:ln w="12700">
              <a:solidFill>
                <a:schemeClr val="tx1"/>
              </a:solidFill>
              <a:round/>
              <a:headEnd/>
              <a:tailEnd/>
            </a:ln>
            <a:effectLst/>
          </p:spPr>
          <p:txBody>
            <a:bodyPr wrap="none" anchor="ctr"/>
            <a:lstStyle/>
            <a:p>
              <a:endParaRPr lang="el-GR"/>
            </a:p>
          </p:txBody>
        </p:sp>
        <p:sp>
          <p:nvSpPr>
            <p:cNvPr id="37112" name="Freeform 248"/>
            <p:cNvSpPr>
              <a:spLocks/>
            </p:cNvSpPr>
            <p:nvPr/>
          </p:nvSpPr>
          <p:spPr bwMode="auto">
            <a:xfrm flipH="1">
              <a:off x="-330" y="1885"/>
              <a:ext cx="426" cy="139"/>
            </a:xfrm>
            <a:custGeom>
              <a:avLst/>
              <a:gdLst/>
              <a:ahLst/>
              <a:cxnLst>
                <a:cxn ang="0">
                  <a:pos x="426" y="114"/>
                </a:cxn>
                <a:cxn ang="0">
                  <a:pos x="258" y="76"/>
                </a:cxn>
                <a:cxn ang="0">
                  <a:pos x="124" y="86"/>
                </a:cxn>
                <a:cxn ang="0">
                  <a:pos x="0" y="130"/>
                </a:cxn>
                <a:cxn ang="0">
                  <a:pos x="82" y="34"/>
                </a:cxn>
                <a:cxn ang="0">
                  <a:pos x="226" y="4"/>
                </a:cxn>
                <a:cxn ang="0">
                  <a:pos x="382" y="34"/>
                </a:cxn>
                <a:cxn ang="0">
                  <a:pos x="426" y="114"/>
                </a:cxn>
              </a:cxnLst>
              <a:rect l="0" t="0" r="r" b="b"/>
              <a:pathLst>
                <a:path w="426" h="139">
                  <a:moveTo>
                    <a:pt x="426" y="114"/>
                  </a:moveTo>
                  <a:cubicBezTo>
                    <a:pt x="370" y="84"/>
                    <a:pt x="306" y="83"/>
                    <a:pt x="258" y="76"/>
                  </a:cubicBezTo>
                  <a:cubicBezTo>
                    <a:pt x="210" y="69"/>
                    <a:pt x="167" y="78"/>
                    <a:pt x="124" y="86"/>
                  </a:cubicBezTo>
                  <a:cubicBezTo>
                    <a:pt x="81" y="94"/>
                    <a:pt x="7" y="139"/>
                    <a:pt x="0" y="130"/>
                  </a:cubicBezTo>
                  <a:cubicBezTo>
                    <a:pt x="0" y="130"/>
                    <a:pt x="44" y="55"/>
                    <a:pt x="82" y="34"/>
                  </a:cubicBezTo>
                  <a:cubicBezTo>
                    <a:pt x="120" y="14"/>
                    <a:pt x="176" y="4"/>
                    <a:pt x="226" y="4"/>
                  </a:cubicBezTo>
                  <a:cubicBezTo>
                    <a:pt x="277" y="0"/>
                    <a:pt x="351" y="15"/>
                    <a:pt x="382" y="34"/>
                  </a:cubicBezTo>
                  <a:cubicBezTo>
                    <a:pt x="413" y="53"/>
                    <a:pt x="422" y="76"/>
                    <a:pt x="426" y="114"/>
                  </a:cubicBezTo>
                  <a:close/>
                </a:path>
              </a:pathLst>
            </a:custGeom>
            <a:noFill/>
            <a:ln w="12700" cmpd="sng">
              <a:solidFill>
                <a:schemeClr val="tx1"/>
              </a:solidFill>
              <a:round/>
              <a:headEnd/>
              <a:tailEnd/>
            </a:ln>
            <a:effectLst/>
          </p:spPr>
          <p:txBody>
            <a:bodyPr/>
            <a:lstStyle/>
            <a:p>
              <a:endParaRPr lang="el-GR"/>
            </a:p>
          </p:txBody>
        </p:sp>
        <p:sp>
          <p:nvSpPr>
            <p:cNvPr id="37113" name="Freeform 249"/>
            <p:cNvSpPr>
              <a:spLocks/>
            </p:cNvSpPr>
            <p:nvPr/>
          </p:nvSpPr>
          <p:spPr bwMode="auto">
            <a:xfrm>
              <a:off x="-402" y="2041"/>
              <a:ext cx="96" cy="542"/>
            </a:xfrm>
            <a:custGeom>
              <a:avLst/>
              <a:gdLst/>
              <a:ahLst/>
              <a:cxnLst>
                <a:cxn ang="0">
                  <a:pos x="44" y="0"/>
                </a:cxn>
                <a:cxn ang="0">
                  <a:pos x="0" y="114"/>
                </a:cxn>
                <a:cxn ang="0">
                  <a:pos x="18" y="234"/>
                </a:cxn>
                <a:cxn ang="0">
                  <a:pos x="70" y="350"/>
                </a:cxn>
                <a:cxn ang="0">
                  <a:pos x="93" y="456"/>
                </a:cxn>
                <a:cxn ang="0">
                  <a:pos x="75" y="513"/>
                </a:cxn>
                <a:cxn ang="0">
                  <a:pos x="16" y="542"/>
                </a:cxn>
              </a:cxnLst>
              <a:rect l="0" t="0" r="r" b="b"/>
              <a:pathLst>
                <a:path w="96" h="542">
                  <a:moveTo>
                    <a:pt x="44" y="0"/>
                  </a:moveTo>
                  <a:cubicBezTo>
                    <a:pt x="26" y="28"/>
                    <a:pt x="0" y="78"/>
                    <a:pt x="0" y="114"/>
                  </a:cubicBezTo>
                  <a:cubicBezTo>
                    <a:pt x="0" y="150"/>
                    <a:pt x="14" y="216"/>
                    <a:pt x="18" y="234"/>
                  </a:cubicBezTo>
                  <a:cubicBezTo>
                    <a:pt x="22" y="252"/>
                    <a:pt x="58" y="326"/>
                    <a:pt x="70" y="350"/>
                  </a:cubicBezTo>
                  <a:cubicBezTo>
                    <a:pt x="82" y="374"/>
                    <a:pt x="90" y="429"/>
                    <a:pt x="93" y="456"/>
                  </a:cubicBezTo>
                  <a:cubicBezTo>
                    <a:pt x="96" y="483"/>
                    <a:pt x="91" y="498"/>
                    <a:pt x="75" y="513"/>
                  </a:cubicBezTo>
                  <a:cubicBezTo>
                    <a:pt x="59" y="528"/>
                    <a:pt x="31" y="535"/>
                    <a:pt x="16" y="542"/>
                  </a:cubicBezTo>
                </a:path>
              </a:pathLst>
            </a:custGeom>
            <a:noFill/>
            <a:ln w="12700" cmpd="sng">
              <a:solidFill>
                <a:schemeClr val="tx1"/>
              </a:solidFill>
              <a:round/>
              <a:headEnd/>
              <a:tailEnd/>
            </a:ln>
            <a:effectLst/>
          </p:spPr>
          <p:txBody>
            <a:bodyPr/>
            <a:lstStyle/>
            <a:p>
              <a:endParaRPr lang="el-GR"/>
            </a:p>
          </p:txBody>
        </p:sp>
        <p:sp>
          <p:nvSpPr>
            <p:cNvPr id="37114" name="Freeform 250"/>
            <p:cNvSpPr>
              <a:spLocks/>
            </p:cNvSpPr>
            <p:nvPr/>
          </p:nvSpPr>
          <p:spPr bwMode="auto">
            <a:xfrm>
              <a:off x="-1153" y="1315"/>
              <a:ext cx="679" cy="1917"/>
            </a:xfrm>
            <a:custGeom>
              <a:avLst/>
              <a:gdLst/>
              <a:ahLst/>
              <a:cxnLst>
                <a:cxn ang="0">
                  <a:pos x="659" y="4"/>
                </a:cxn>
                <a:cxn ang="0">
                  <a:pos x="296" y="52"/>
                </a:cxn>
                <a:cxn ang="0">
                  <a:pos x="89" y="319"/>
                </a:cxn>
                <a:cxn ang="0">
                  <a:pos x="26" y="511"/>
                </a:cxn>
                <a:cxn ang="0">
                  <a:pos x="17" y="733"/>
                </a:cxn>
                <a:cxn ang="0">
                  <a:pos x="5" y="919"/>
                </a:cxn>
                <a:cxn ang="0">
                  <a:pos x="17" y="1108"/>
                </a:cxn>
                <a:cxn ang="0">
                  <a:pos x="62" y="1300"/>
                </a:cxn>
                <a:cxn ang="0">
                  <a:pos x="116" y="1531"/>
                </a:cxn>
                <a:cxn ang="0">
                  <a:pos x="230" y="1696"/>
                </a:cxn>
                <a:cxn ang="0">
                  <a:pos x="473" y="1882"/>
                </a:cxn>
                <a:cxn ang="0">
                  <a:pos x="659" y="1909"/>
                </a:cxn>
              </a:cxnLst>
              <a:rect l="0" t="0" r="r" b="b"/>
              <a:pathLst>
                <a:path w="659" h="1917">
                  <a:moveTo>
                    <a:pt x="659" y="4"/>
                  </a:moveTo>
                  <a:cubicBezTo>
                    <a:pt x="598" y="12"/>
                    <a:pt x="391" y="0"/>
                    <a:pt x="296" y="52"/>
                  </a:cubicBezTo>
                  <a:cubicBezTo>
                    <a:pt x="201" y="100"/>
                    <a:pt x="134" y="242"/>
                    <a:pt x="89" y="319"/>
                  </a:cubicBezTo>
                  <a:cubicBezTo>
                    <a:pt x="44" y="396"/>
                    <a:pt x="35" y="442"/>
                    <a:pt x="26" y="511"/>
                  </a:cubicBezTo>
                  <a:cubicBezTo>
                    <a:pt x="17" y="580"/>
                    <a:pt x="22" y="665"/>
                    <a:pt x="17" y="733"/>
                  </a:cubicBezTo>
                  <a:cubicBezTo>
                    <a:pt x="12" y="801"/>
                    <a:pt x="10" y="870"/>
                    <a:pt x="5" y="919"/>
                  </a:cubicBezTo>
                  <a:cubicBezTo>
                    <a:pt x="0" y="968"/>
                    <a:pt x="6" y="1045"/>
                    <a:pt x="17" y="1108"/>
                  </a:cubicBezTo>
                  <a:cubicBezTo>
                    <a:pt x="28" y="1171"/>
                    <a:pt x="43" y="1213"/>
                    <a:pt x="62" y="1300"/>
                  </a:cubicBezTo>
                  <a:cubicBezTo>
                    <a:pt x="79" y="1374"/>
                    <a:pt x="88" y="1465"/>
                    <a:pt x="116" y="1531"/>
                  </a:cubicBezTo>
                  <a:cubicBezTo>
                    <a:pt x="144" y="1597"/>
                    <a:pt x="171" y="1638"/>
                    <a:pt x="230" y="1696"/>
                  </a:cubicBezTo>
                  <a:cubicBezTo>
                    <a:pt x="289" y="1754"/>
                    <a:pt x="397" y="1847"/>
                    <a:pt x="473" y="1882"/>
                  </a:cubicBezTo>
                  <a:cubicBezTo>
                    <a:pt x="549" y="1917"/>
                    <a:pt x="620" y="1904"/>
                    <a:pt x="659" y="1909"/>
                  </a:cubicBezTo>
                </a:path>
              </a:pathLst>
            </a:custGeom>
            <a:noFill/>
            <a:ln w="12700" cmpd="sng">
              <a:solidFill>
                <a:schemeClr val="tx1"/>
              </a:solidFill>
              <a:round/>
              <a:headEnd/>
              <a:tailEnd/>
            </a:ln>
            <a:effectLst/>
          </p:spPr>
          <p:txBody>
            <a:bodyPr/>
            <a:lstStyle/>
            <a:p>
              <a:endParaRPr lang="el-GR"/>
            </a:p>
          </p:txBody>
        </p:sp>
        <p:sp>
          <p:nvSpPr>
            <p:cNvPr id="37115" name="Freeform 251"/>
            <p:cNvSpPr>
              <a:spLocks/>
            </p:cNvSpPr>
            <p:nvPr/>
          </p:nvSpPr>
          <p:spPr bwMode="auto">
            <a:xfrm flipH="1">
              <a:off x="-475" y="1313"/>
              <a:ext cx="736" cy="1917"/>
            </a:xfrm>
            <a:custGeom>
              <a:avLst/>
              <a:gdLst/>
              <a:ahLst/>
              <a:cxnLst>
                <a:cxn ang="0">
                  <a:pos x="659" y="4"/>
                </a:cxn>
                <a:cxn ang="0">
                  <a:pos x="296" y="52"/>
                </a:cxn>
                <a:cxn ang="0">
                  <a:pos x="89" y="319"/>
                </a:cxn>
                <a:cxn ang="0">
                  <a:pos x="26" y="511"/>
                </a:cxn>
                <a:cxn ang="0">
                  <a:pos x="17" y="733"/>
                </a:cxn>
                <a:cxn ang="0">
                  <a:pos x="5" y="919"/>
                </a:cxn>
                <a:cxn ang="0">
                  <a:pos x="17" y="1108"/>
                </a:cxn>
                <a:cxn ang="0">
                  <a:pos x="62" y="1300"/>
                </a:cxn>
                <a:cxn ang="0">
                  <a:pos x="116" y="1531"/>
                </a:cxn>
                <a:cxn ang="0">
                  <a:pos x="230" y="1696"/>
                </a:cxn>
                <a:cxn ang="0">
                  <a:pos x="473" y="1882"/>
                </a:cxn>
                <a:cxn ang="0">
                  <a:pos x="659" y="1909"/>
                </a:cxn>
              </a:cxnLst>
              <a:rect l="0" t="0" r="r" b="b"/>
              <a:pathLst>
                <a:path w="659" h="1917">
                  <a:moveTo>
                    <a:pt x="659" y="4"/>
                  </a:moveTo>
                  <a:cubicBezTo>
                    <a:pt x="598" y="12"/>
                    <a:pt x="391" y="0"/>
                    <a:pt x="296" y="52"/>
                  </a:cubicBezTo>
                  <a:cubicBezTo>
                    <a:pt x="201" y="100"/>
                    <a:pt x="134" y="242"/>
                    <a:pt x="89" y="319"/>
                  </a:cubicBezTo>
                  <a:cubicBezTo>
                    <a:pt x="44" y="396"/>
                    <a:pt x="35" y="442"/>
                    <a:pt x="26" y="511"/>
                  </a:cubicBezTo>
                  <a:cubicBezTo>
                    <a:pt x="17" y="580"/>
                    <a:pt x="22" y="665"/>
                    <a:pt x="17" y="733"/>
                  </a:cubicBezTo>
                  <a:cubicBezTo>
                    <a:pt x="12" y="801"/>
                    <a:pt x="10" y="870"/>
                    <a:pt x="5" y="919"/>
                  </a:cubicBezTo>
                  <a:cubicBezTo>
                    <a:pt x="0" y="968"/>
                    <a:pt x="6" y="1045"/>
                    <a:pt x="17" y="1108"/>
                  </a:cubicBezTo>
                  <a:cubicBezTo>
                    <a:pt x="28" y="1171"/>
                    <a:pt x="43" y="1213"/>
                    <a:pt x="62" y="1300"/>
                  </a:cubicBezTo>
                  <a:cubicBezTo>
                    <a:pt x="79" y="1374"/>
                    <a:pt x="88" y="1465"/>
                    <a:pt x="116" y="1531"/>
                  </a:cubicBezTo>
                  <a:cubicBezTo>
                    <a:pt x="144" y="1597"/>
                    <a:pt x="171" y="1638"/>
                    <a:pt x="230" y="1696"/>
                  </a:cubicBezTo>
                  <a:cubicBezTo>
                    <a:pt x="289" y="1754"/>
                    <a:pt x="397" y="1847"/>
                    <a:pt x="473" y="1882"/>
                  </a:cubicBezTo>
                  <a:cubicBezTo>
                    <a:pt x="549" y="1917"/>
                    <a:pt x="620" y="1904"/>
                    <a:pt x="659" y="1909"/>
                  </a:cubicBezTo>
                </a:path>
              </a:pathLst>
            </a:custGeom>
            <a:noFill/>
            <a:ln w="12700" cmpd="sng">
              <a:solidFill>
                <a:schemeClr val="tx1"/>
              </a:solidFill>
              <a:round/>
              <a:headEnd/>
              <a:tailEnd/>
            </a:ln>
            <a:effectLst/>
          </p:spPr>
          <p:txBody>
            <a:bodyPr/>
            <a:lstStyle/>
            <a:p>
              <a:endParaRPr lang="el-GR"/>
            </a:p>
          </p:txBody>
        </p:sp>
        <p:grpSp>
          <p:nvGrpSpPr>
            <p:cNvPr id="37116" name="Group 252"/>
            <p:cNvGrpSpPr>
              <a:grpSpLocks/>
            </p:cNvGrpSpPr>
            <p:nvPr/>
          </p:nvGrpSpPr>
          <p:grpSpPr bwMode="auto">
            <a:xfrm>
              <a:off x="-1316" y="2057"/>
              <a:ext cx="224" cy="586"/>
              <a:chOff x="3240" y="2226"/>
              <a:chExt cx="224" cy="586"/>
            </a:xfrm>
          </p:grpSpPr>
          <p:sp>
            <p:nvSpPr>
              <p:cNvPr id="37117" name="Freeform 253"/>
              <p:cNvSpPr>
                <a:spLocks/>
              </p:cNvSpPr>
              <p:nvPr/>
            </p:nvSpPr>
            <p:spPr bwMode="auto">
              <a:xfrm>
                <a:off x="3240" y="2226"/>
                <a:ext cx="224" cy="586"/>
              </a:xfrm>
              <a:custGeom>
                <a:avLst/>
                <a:gdLst/>
                <a:ahLst/>
                <a:cxnLst>
                  <a:cxn ang="0">
                    <a:pos x="172" y="122"/>
                  </a:cxn>
                  <a:cxn ang="0">
                    <a:pos x="72" y="2"/>
                  </a:cxn>
                  <a:cxn ang="0">
                    <a:pos x="12" y="46"/>
                  </a:cxn>
                  <a:cxn ang="0">
                    <a:pos x="6" y="162"/>
                  </a:cxn>
                  <a:cxn ang="0">
                    <a:pos x="22" y="272"/>
                  </a:cxn>
                  <a:cxn ang="0">
                    <a:pos x="42" y="396"/>
                  </a:cxn>
                  <a:cxn ang="0">
                    <a:pos x="100" y="514"/>
                  </a:cxn>
                  <a:cxn ang="0">
                    <a:pos x="172" y="584"/>
                  </a:cxn>
                  <a:cxn ang="0">
                    <a:pos x="224" y="558"/>
                  </a:cxn>
                </a:cxnLst>
                <a:rect l="0" t="0" r="r" b="b"/>
                <a:pathLst>
                  <a:path w="224" h="586">
                    <a:moveTo>
                      <a:pt x="172" y="122"/>
                    </a:moveTo>
                    <a:cubicBezTo>
                      <a:pt x="132" y="48"/>
                      <a:pt x="100" y="15"/>
                      <a:pt x="72" y="2"/>
                    </a:cubicBezTo>
                    <a:cubicBezTo>
                      <a:pt x="28" y="0"/>
                      <a:pt x="20" y="26"/>
                      <a:pt x="12" y="46"/>
                    </a:cubicBezTo>
                    <a:cubicBezTo>
                      <a:pt x="4" y="66"/>
                      <a:pt x="0" y="130"/>
                      <a:pt x="6" y="162"/>
                    </a:cubicBezTo>
                    <a:cubicBezTo>
                      <a:pt x="12" y="194"/>
                      <a:pt x="20" y="242"/>
                      <a:pt x="22" y="272"/>
                    </a:cubicBezTo>
                    <a:cubicBezTo>
                      <a:pt x="24" y="302"/>
                      <a:pt x="29" y="356"/>
                      <a:pt x="42" y="396"/>
                    </a:cubicBezTo>
                    <a:cubicBezTo>
                      <a:pt x="55" y="436"/>
                      <a:pt x="78" y="483"/>
                      <a:pt x="100" y="514"/>
                    </a:cubicBezTo>
                    <a:cubicBezTo>
                      <a:pt x="123" y="546"/>
                      <a:pt x="140" y="586"/>
                      <a:pt x="172" y="584"/>
                    </a:cubicBezTo>
                    <a:cubicBezTo>
                      <a:pt x="204" y="582"/>
                      <a:pt x="215" y="565"/>
                      <a:pt x="224" y="558"/>
                    </a:cubicBezTo>
                  </a:path>
                </a:pathLst>
              </a:custGeom>
              <a:noFill/>
              <a:ln w="12700" cmpd="sng">
                <a:solidFill>
                  <a:schemeClr val="tx1"/>
                </a:solidFill>
                <a:round/>
                <a:headEnd/>
                <a:tailEnd/>
              </a:ln>
              <a:effectLst/>
            </p:spPr>
            <p:txBody>
              <a:bodyPr/>
              <a:lstStyle/>
              <a:p>
                <a:endParaRPr lang="el-GR"/>
              </a:p>
            </p:txBody>
          </p:sp>
          <p:sp>
            <p:nvSpPr>
              <p:cNvPr id="37118" name="Freeform 254"/>
              <p:cNvSpPr>
                <a:spLocks/>
              </p:cNvSpPr>
              <p:nvPr/>
            </p:nvSpPr>
            <p:spPr bwMode="auto">
              <a:xfrm>
                <a:off x="3264" y="2300"/>
                <a:ext cx="126" cy="104"/>
              </a:xfrm>
              <a:custGeom>
                <a:avLst/>
                <a:gdLst/>
                <a:ahLst/>
                <a:cxnLst>
                  <a:cxn ang="0">
                    <a:pos x="126" y="100"/>
                  </a:cxn>
                  <a:cxn ang="0">
                    <a:pos x="36" y="8"/>
                  </a:cxn>
                  <a:cxn ang="0">
                    <a:pos x="18" y="104"/>
                  </a:cxn>
                </a:cxnLst>
                <a:rect l="0" t="0" r="r" b="b"/>
                <a:pathLst>
                  <a:path w="126" h="104">
                    <a:moveTo>
                      <a:pt x="126" y="100"/>
                    </a:moveTo>
                    <a:cubicBezTo>
                      <a:pt x="92" y="46"/>
                      <a:pt x="54" y="7"/>
                      <a:pt x="36" y="8"/>
                    </a:cubicBezTo>
                    <a:cubicBezTo>
                      <a:pt x="0" y="0"/>
                      <a:pt x="22" y="84"/>
                      <a:pt x="18" y="104"/>
                    </a:cubicBezTo>
                  </a:path>
                </a:pathLst>
              </a:custGeom>
              <a:noFill/>
              <a:ln w="12700" cmpd="sng">
                <a:solidFill>
                  <a:schemeClr val="tx1"/>
                </a:solidFill>
                <a:round/>
                <a:headEnd/>
                <a:tailEnd/>
              </a:ln>
              <a:effectLst/>
            </p:spPr>
            <p:txBody>
              <a:bodyPr/>
              <a:lstStyle/>
              <a:p>
                <a:endParaRPr lang="el-GR"/>
              </a:p>
            </p:txBody>
          </p:sp>
          <p:sp>
            <p:nvSpPr>
              <p:cNvPr id="37119" name="Freeform 255"/>
              <p:cNvSpPr>
                <a:spLocks/>
              </p:cNvSpPr>
              <p:nvPr/>
            </p:nvSpPr>
            <p:spPr bwMode="auto">
              <a:xfrm>
                <a:off x="3277" y="2326"/>
                <a:ext cx="135" cy="334"/>
              </a:xfrm>
              <a:custGeom>
                <a:avLst/>
                <a:gdLst/>
                <a:ahLst/>
                <a:cxnLst>
                  <a:cxn ang="0">
                    <a:pos x="43" y="0"/>
                  </a:cxn>
                  <a:cxn ang="0">
                    <a:pos x="29" y="68"/>
                  </a:cxn>
                  <a:cxn ang="0">
                    <a:pos x="3" y="160"/>
                  </a:cxn>
                  <a:cxn ang="0">
                    <a:pos x="59" y="282"/>
                  </a:cxn>
                  <a:cxn ang="0">
                    <a:pos x="135" y="334"/>
                  </a:cxn>
                </a:cxnLst>
                <a:rect l="0" t="0" r="r" b="b"/>
                <a:pathLst>
                  <a:path w="135" h="334">
                    <a:moveTo>
                      <a:pt x="43" y="0"/>
                    </a:moveTo>
                    <a:cubicBezTo>
                      <a:pt x="43" y="0"/>
                      <a:pt x="36" y="41"/>
                      <a:pt x="29" y="68"/>
                    </a:cubicBezTo>
                    <a:cubicBezTo>
                      <a:pt x="21" y="95"/>
                      <a:pt x="0" y="123"/>
                      <a:pt x="3" y="160"/>
                    </a:cubicBezTo>
                    <a:cubicBezTo>
                      <a:pt x="6" y="197"/>
                      <a:pt x="41" y="252"/>
                      <a:pt x="59" y="282"/>
                    </a:cubicBezTo>
                    <a:cubicBezTo>
                      <a:pt x="77" y="312"/>
                      <a:pt x="119" y="323"/>
                      <a:pt x="135" y="334"/>
                    </a:cubicBezTo>
                  </a:path>
                </a:pathLst>
              </a:custGeom>
              <a:noFill/>
              <a:ln w="12700" cmpd="sng">
                <a:solidFill>
                  <a:schemeClr val="tx1"/>
                </a:solidFill>
                <a:round/>
                <a:headEnd/>
                <a:tailEnd/>
              </a:ln>
              <a:effectLst/>
            </p:spPr>
            <p:txBody>
              <a:bodyPr/>
              <a:lstStyle/>
              <a:p>
                <a:endParaRPr lang="el-GR"/>
              </a:p>
            </p:txBody>
          </p:sp>
          <p:sp>
            <p:nvSpPr>
              <p:cNvPr id="37120" name="Freeform 256"/>
              <p:cNvSpPr>
                <a:spLocks/>
              </p:cNvSpPr>
              <p:nvPr/>
            </p:nvSpPr>
            <p:spPr bwMode="auto">
              <a:xfrm>
                <a:off x="3308" y="2506"/>
                <a:ext cx="112" cy="84"/>
              </a:xfrm>
              <a:custGeom>
                <a:avLst/>
                <a:gdLst/>
                <a:ahLst/>
                <a:cxnLst>
                  <a:cxn ang="0">
                    <a:pos x="112" y="84"/>
                  </a:cxn>
                  <a:cxn ang="0">
                    <a:pos x="0" y="6"/>
                  </a:cxn>
                </a:cxnLst>
                <a:rect l="0" t="0" r="r" b="b"/>
                <a:pathLst>
                  <a:path w="112" h="84">
                    <a:moveTo>
                      <a:pt x="112" y="84"/>
                    </a:moveTo>
                    <a:cubicBezTo>
                      <a:pt x="76" y="38"/>
                      <a:pt x="34" y="0"/>
                      <a:pt x="0" y="6"/>
                    </a:cubicBezTo>
                  </a:path>
                </a:pathLst>
              </a:custGeom>
              <a:noFill/>
              <a:ln w="12700" cmpd="sng">
                <a:solidFill>
                  <a:schemeClr val="tx1"/>
                </a:solidFill>
                <a:round/>
                <a:headEnd/>
                <a:tailEnd/>
              </a:ln>
              <a:effectLst/>
            </p:spPr>
            <p:txBody>
              <a:bodyPr/>
              <a:lstStyle/>
              <a:p>
                <a:endParaRPr lang="el-GR"/>
              </a:p>
            </p:txBody>
          </p:sp>
        </p:grpSp>
        <p:grpSp>
          <p:nvGrpSpPr>
            <p:cNvPr id="37121" name="Group 257"/>
            <p:cNvGrpSpPr>
              <a:grpSpLocks/>
            </p:cNvGrpSpPr>
            <p:nvPr/>
          </p:nvGrpSpPr>
          <p:grpSpPr bwMode="auto">
            <a:xfrm flipH="1">
              <a:off x="199" y="2068"/>
              <a:ext cx="224" cy="586"/>
              <a:chOff x="3240" y="2226"/>
              <a:chExt cx="224" cy="586"/>
            </a:xfrm>
          </p:grpSpPr>
          <p:sp>
            <p:nvSpPr>
              <p:cNvPr id="37122" name="Freeform 258"/>
              <p:cNvSpPr>
                <a:spLocks/>
              </p:cNvSpPr>
              <p:nvPr/>
            </p:nvSpPr>
            <p:spPr bwMode="auto">
              <a:xfrm>
                <a:off x="3240" y="2226"/>
                <a:ext cx="224" cy="586"/>
              </a:xfrm>
              <a:custGeom>
                <a:avLst/>
                <a:gdLst/>
                <a:ahLst/>
                <a:cxnLst>
                  <a:cxn ang="0">
                    <a:pos x="172" y="122"/>
                  </a:cxn>
                  <a:cxn ang="0">
                    <a:pos x="72" y="2"/>
                  </a:cxn>
                  <a:cxn ang="0">
                    <a:pos x="12" y="46"/>
                  </a:cxn>
                  <a:cxn ang="0">
                    <a:pos x="6" y="162"/>
                  </a:cxn>
                  <a:cxn ang="0">
                    <a:pos x="22" y="272"/>
                  </a:cxn>
                  <a:cxn ang="0">
                    <a:pos x="42" y="396"/>
                  </a:cxn>
                  <a:cxn ang="0">
                    <a:pos x="100" y="514"/>
                  </a:cxn>
                  <a:cxn ang="0">
                    <a:pos x="172" y="584"/>
                  </a:cxn>
                  <a:cxn ang="0">
                    <a:pos x="224" y="558"/>
                  </a:cxn>
                </a:cxnLst>
                <a:rect l="0" t="0" r="r" b="b"/>
                <a:pathLst>
                  <a:path w="224" h="586">
                    <a:moveTo>
                      <a:pt x="172" y="122"/>
                    </a:moveTo>
                    <a:cubicBezTo>
                      <a:pt x="132" y="48"/>
                      <a:pt x="100" y="15"/>
                      <a:pt x="72" y="2"/>
                    </a:cubicBezTo>
                    <a:cubicBezTo>
                      <a:pt x="28" y="0"/>
                      <a:pt x="20" y="26"/>
                      <a:pt x="12" y="46"/>
                    </a:cubicBezTo>
                    <a:cubicBezTo>
                      <a:pt x="4" y="66"/>
                      <a:pt x="0" y="130"/>
                      <a:pt x="6" y="162"/>
                    </a:cubicBezTo>
                    <a:cubicBezTo>
                      <a:pt x="12" y="194"/>
                      <a:pt x="20" y="242"/>
                      <a:pt x="22" y="272"/>
                    </a:cubicBezTo>
                    <a:cubicBezTo>
                      <a:pt x="24" y="302"/>
                      <a:pt x="29" y="356"/>
                      <a:pt x="42" y="396"/>
                    </a:cubicBezTo>
                    <a:cubicBezTo>
                      <a:pt x="55" y="436"/>
                      <a:pt x="78" y="483"/>
                      <a:pt x="100" y="514"/>
                    </a:cubicBezTo>
                    <a:cubicBezTo>
                      <a:pt x="123" y="546"/>
                      <a:pt x="140" y="586"/>
                      <a:pt x="172" y="584"/>
                    </a:cubicBezTo>
                    <a:cubicBezTo>
                      <a:pt x="204" y="582"/>
                      <a:pt x="215" y="565"/>
                      <a:pt x="224" y="558"/>
                    </a:cubicBezTo>
                  </a:path>
                </a:pathLst>
              </a:custGeom>
              <a:noFill/>
              <a:ln w="12700" cmpd="sng">
                <a:solidFill>
                  <a:schemeClr val="tx1"/>
                </a:solidFill>
                <a:round/>
                <a:headEnd/>
                <a:tailEnd/>
              </a:ln>
              <a:effectLst/>
            </p:spPr>
            <p:txBody>
              <a:bodyPr/>
              <a:lstStyle/>
              <a:p>
                <a:endParaRPr lang="el-GR"/>
              </a:p>
            </p:txBody>
          </p:sp>
          <p:sp>
            <p:nvSpPr>
              <p:cNvPr id="37123" name="Freeform 259"/>
              <p:cNvSpPr>
                <a:spLocks/>
              </p:cNvSpPr>
              <p:nvPr/>
            </p:nvSpPr>
            <p:spPr bwMode="auto">
              <a:xfrm>
                <a:off x="3264" y="2300"/>
                <a:ext cx="126" cy="104"/>
              </a:xfrm>
              <a:custGeom>
                <a:avLst/>
                <a:gdLst/>
                <a:ahLst/>
                <a:cxnLst>
                  <a:cxn ang="0">
                    <a:pos x="126" y="100"/>
                  </a:cxn>
                  <a:cxn ang="0">
                    <a:pos x="36" y="8"/>
                  </a:cxn>
                  <a:cxn ang="0">
                    <a:pos x="18" y="104"/>
                  </a:cxn>
                </a:cxnLst>
                <a:rect l="0" t="0" r="r" b="b"/>
                <a:pathLst>
                  <a:path w="126" h="104">
                    <a:moveTo>
                      <a:pt x="126" y="100"/>
                    </a:moveTo>
                    <a:cubicBezTo>
                      <a:pt x="92" y="46"/>
                      <a:pt x="54" y="7"/>
                      <a:pt x="36" y="8"/>
                    </a:cubicBezTo>
                    <a:cubicBezTo>
                      <a:pt x="0" y="0"/>
                      <a:pt x="22" y="84"/>
                      <a:pt x="18" y="104"/>
                    </a:cubicBezTo>
                  </a:path>
                </a:pathLst>
              </a:custGeom>
              <a:noFill/>
              <a:ln w="12700" cmpd="sng">
                <a:solidFill>
                  <a:schemeClr val="tx1"/>
                </a:solidFill>
                <a:round/>
                <a:headEnd/>
                <a:tailEnd/>
              </a:ln>
              <a:effectLst/>
            </p:spPr>
            <p:txBody>
              <a:bodyPr/>
              <a:lstStyle/>
              <a:p>
                <a:endParaRPr lang="el-GR"/>
              </a:p>
            </p:txBody>
          </p:sp>
          <p:sp>
            <p:nvSpPr>
              <p:cNvPr id="37124" name="Freeform 260"/>
              <p:cNvSpPr>
                <a:spLocks/>
              </p:cNvSpPr>
              <p:nvPr/>
            </p:nvSpPr>
            <p:spPr bwMode="auto">
              <a:xfrm>
                <a:off x="3277" y="2326"/>
                <a:ext cx="135" cy="334"/>
              </a:xfrm>
              <a:custGeom>
                <a:avLst/>
                <a:gdLst/>
                <a:ahLst/>
                <a:cxnLst>
                  <a:cxn ang="0">
                    <a:pos x="43" y="0"/>
                  </a:cxn>
                  <a:cxn ang="0">
                    <a:pos x="29" y="68"/>
                  </a:cxn>
                  <a:cxn ang="0">
                    <a:pos x="3" y="160"/>
                  </a:cxn>
                  <a:cxn ang="0">
                    <a:pos x="59" y="282"/>
                  </a:cxn>
                  <a:cxn ang="0">
                    <a:pos x="135" y="334"/>
                  </a:cxn>
                </a:cxnLst>
                <a:rect l="0" t="0" r="r" b="b"/>
                <a:pathLst>
                  <a:path w="135" h="334">
                    <a:moveTo>
                      <a:pt x="43" y="0"/>
                    </a:moveTo>
                    <a:cubicBezTo>
                      <a:pt x="43" y="0"/>
                      <a:pt x="36" y="41"/>
                      <a:pt x="29" y="68"/>
                    </a:cubicBezTo>
                    <a:cubicBezTo>
                      <a:pt x="21" y="95"/>
                      <a:pt x="0" y="123"/>
                      <a:pt x="3" y="160"/>
                    </a:cubicBezTo>
                    <a:cubicBezTo>
                      <a:pt x="6" y="197"/>
                      <a:pt x="41" y="252"/>
                      <a:pt x="59" y="282"/>
                    </a:cubicBezTo>
                    <a:cubicBezTo>
                      <a:pt x="77" y="312"/>
                      <a:pt x="119" y="323"/>
                      <a:pt x="135" y="334"/>
                    </a:cubicBezTo>
                  </a:path>
                </a:pathLst>
              </a:custGeom>
              <a:noFill/>
              <a:ln w="12700" cmpd="sng">
                <a:solidFill>
                  <a:schemeClr val="tx1"/>
                </a:solidFill>
                <a:round/>
                <a:headEnd/>
                <a:tailEnd/>
              </a:ln>
              <a:effectLst/>
            </p:spPr>
            <p:txBody>
              <a:bodyPr/>
              <a:lstStyle/>
              <a:p>
                <a:endParaRPr lang="el-GR"/>
              </a:p>
            </p:txBody>
          </p:sp>
          <p:sp>
            <p:nvSpPr>
              <p:cNvPr id="37125" name="Freeform 261"/>
              <p:cNvSpPr>
                <a:spLocks/>
              </p:cNvSpPr>
              <p:nvPr/>
            </p:nvSpPr>
            <p:spPr bwMode="auto">
              <a:xfrm>
                <a:off x="3308" y="2506"/>
                <a:ext cx="112" cy="84"/>
              </a:xfrm>
              <a:custGeom>
                <a:avLst/>
                <a:gdLst/>
                <a:ahLst/>
                <a:cxnLst>
                  <a:cxn ang="0">
                    <a:pos x="112" y="84"/>
                  </a:cxn>
                  <a:cxn ang="0">
                    <a:pos x="0" y="6"/>
                  </a:cxn>
                </a:cxnLst>
                <a:rect l="0" t="0" r="r" b="b"/>
                <a:pathLst>
                  <a:path w="112" h="84">
                    <a:moveTo>
                      <a:pt x="112" y="84"/>
                    </a:moveTo>
                    <a:cubicBezTo>
                      <a:pt x="76" y="38"/>
                      <a:pt x="34" y="0"/>
                      <a:pt x="0" y="6"/>
                    </a:cubicBezTo>
                  </a:path>
                </a:pathLst>
              </a:custGeom>
              <a:noFill/>
              <a:ln w="12700" cmpd="sng">
                <a:solidFill>
                  <a:schemeClr val="tx1"/>
                </a:solidFill>
                <a:round/>
                <a:headEnd/>
                <a:tailEnd/>
              </a:ln>
              <a:effectLst/>
            </p:spPr>
            <p:txBody>
              <a:bodyPr/>
              <a:lstStyle/>
              <a:p>
                <a:endParaRPr lang="el-GR"/>
              </a:p>
            </p:txBody>
          </p:sp>
        </p:grpSp>
        <p:sp>
          <p:nvSpPr>
            <p:cNvPr id="37126" name="Freeform 262"/>
            <p:cNvSpPr>
              <a:spLocks/>
            </p:cNvSpPr>
            <p:nvPr/>
          </p:nvSpPr>
          <p:spPr bwMode="auto">
            <a:xfrm>
              <a:off x="-1047" y="2963"/>
              <a:ext cx="111" cy="510"/>
            </a:xfrm>
            <a:custGeom>
              <a:avLst/>
              <a:gdLst/>
              <a:ahLst/>
              <a:cxnLst>
                <a:cxn ang="0">
                  <a:pos x="85" y="0"/>
                </a:cxn>
                <a:cxn ang="0">
                  <a:pos x="0" y="510"/>
                </a:cxn>
              </a:cxnLst>
              <a:rect l="0" t="0" r="r" b="b"/>
              <a:pathLst>
                <a:path w="111" h="510">
                  <a:moveTo>
                    <a:pt x="85" y="0"/>
                  </a:moveTo>
                  <a:cubicBezTo>
                    <a:pt x="95" y="110"/>
                    <a:pt x="111" y="405"/>
                    <a:pt x="0" y="510"/>
                  </a:cubicBezTo>
                </a:path>
              </a:pathLst>
            </a:custGeom>
            <a:noFill/>
            <a:ln w="12700" cmpd="sng">
              <a:solidFill>
                <a:schemeClr val="tx1"/>
              </a:solidFill>
              <a:round/>
              <a:headEnd/>
              <a:tailEnd/>
            </a:ln>
            <a:effectLst/>
          </p:spPr>
          <p:txBody>
            <a:bodyPr/>
            <a:lstStyle/>
            <a:p>
              <a:endParaRPr lang="el-GR"/>
            </a:p>
          </p:txBody>
        </p:sp>
        <p:sp>
          <p:nvSpPr>
            <p:cNvPr id="37127" name="Freeform 263"/>
            <p:cNvSpPr>
              <a:spLocks/>
            </p:cNvSpPr>
            <p:nvPr/>
          </p:nvSpPr>
          <p:spPr bwMode="auto">
            <a:xfrm>
              <a:off x="20" y="2967"/>
              <a:ext cx="52" cy="504"/>
            </a:xfrm>
            <a:custGeom>
              <a:avLst/>
              <a:gdLst/>
              <a:ahLst/>
              <a:cxnLst>
                <a:cxn ang="0">
                  <a:pos x="27" y="0"/>
                </a:cxn>
                <a:cxn ang="0">
                  <a:pos x="52" y="464"/>
                </a:cxn>
              </a:cxnLst>
              <a:rect l="0" t="0" r="r" b="b"/>
              <a:pathLst>
                <a:path w="52" h="464">
                  <a:moveTo>
                    <a:pt x="27" y="0"/>
                  </a:moveTo>
                  <a:cubicBezTo>
                    <a:pt x="6" y="196"/>
                    <a:pt x="0" y="373"/>
                    <a:pt x="52" y="464"/>
                  </a:cubicBezTo>
                </a:path>
              </a:pathLst>
            </a:custGeom>
            <a:noFill/>
            <a:ln w="12700" cmpd="sng">
              <a:solidFill>
                <a:schemeClr val="tx1"/>
              </a:solidFill>
              <a:round/>
              <a:headEnd/>
              <a:tailEnd/>
            </a:ln>
            <a:effectLst/>
          </p:spPr>
          <p:txBody>
            <a:bodyPr/>
            <a:lstStyle/>
            <a:p>
              <a:endParaRPr lang="el-GR"/>
            </a:p>
          </p:txBody>
        </p:sp>
        <p:sp>
          <p:nvSpPr>
            <p:cNvPr id="37128" name="AutoShape 264"/>
            <p:cNvSpPr>
              <a:spLocks noChangeArrowheads="1"/>
            </p:cNvSpPr>
            <p:nvPr/>
          </p:nvSpPr>
          <p:spPr bwMode="auto">
            <a:xfrm flipH="1">
              <a:off x="-826" y="2049"/>
              <a:ext cx="108" cy="108"/>
            </a:xfrm>
            <a:custGeom>
              <a:avLst/>
              <a:gdLst>
                <a:gd name="G0" fmla="+- 7200 0 0"/>
                <a:gd name="G1" fmla="+- 21600 0 7200"/>
                <a:gd name="G2" fmla="+- 21600 0 72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7200" y="10800"/>
                  </a:moveTo>
                  <a:cubicBezTo>
                    <a:pt x="7200" y="12788"/>
                    <a:pt x="8812" y="14400"/>
                    <a:pt x="10800" y="14400"/>
                  </a:cubicBezTo>
                  <a:cubicBezTo>
                    <a:pt x="12788" y="14400"/>
                    <a:pt x="14400" y="12788"/>
                    <a:pt x="14400" y="10800"/>
                  </a:cubicBezTo>
                  <a:cubicBezTo>
                    <a:pt x="14400" y="8812"/>
                    <a:pt x="12788" y="7200"/>
                    <a:pt x="10800" y="7200"/>
                  </a:cubicBezTo>
                  <a:cubicBezTo>
                    <a:pt x="8812" y="7200"/>
                    <a:pt x="7200" y="8812"/>
                    <a:pt x="7200" y="10800"/>
                  </a:cubicBezTo>
                  <a:close/>
                </a:path>
              </a:pathLst>
            </a:custGeom>
            <a:solidFill>
              <a:schemeClr val="tx1"/>
            </a:solidFill>
            <a:ln w="12700">
              <a:solidFill>
                <a:schemeClr val="tx1"/>
              </a:solidFill>
              <a:round/>
              <a:headEnd/>
              <a:tailEnd/>
            </a:ln>
            <a:effectLst/>
          </p:spPr>
          <p:txBody>
            <a:bodyPr wrap="none" anchor="ctr"/>
            <a:lstStyle/>
            <a:p>
              <a:endParaRPr lang="el-GR"/>
            </a:p>
          </p:txBody>
        </p:sp>
        <p:sp>
          <p:nvSpPr>
            <p:cNvPr id="37129" name="Freeform 265"/>
            <p:cNvSpPr>
              <a:spLocks/>
            </p:cNvSpPr>
            <p:nvPr/>
          </p:nvSpPr>
          <p:spPr bwMode="auto">
            <a:xfrm>
              <a:off x="-1293" y="980"/>
              <a:ext cx="1695" cy="1103"/>
            </a:xfrm>
            <a:custGeom>
              <a:avLst/>
              <a:gdLst/>
              <a:ahLst/>
              <a:cxnLst>
                <a:cxn ang="0">
                  <a:pos x="69" y="1090"/>
                </a:cxn>
                <a:cxn ang="0">
                  <a:pos x="36" y="658"/>
                </a:cxn>
                <a:cxn ang="0">
                  <a:pos x="288" y="172"/>
                </a:cxn>
                <a:cxn ang="0">
                  <a:pos x="824" y="5"/>
                </a:cxn>
                <a:cxn ang="0">
                  <a:pos x="1387" y="139"/>
                </a:cxn>
                <a:cxn ang="0">
                  <a:pos x="1686" y="645"/>
                </a:cxn>
                <a:cxn ang="0">
                  <a:pos x="1616" y="1103"/>
                </a:cxn>
              </a:cxnLst>
              <a:rect l="0" t="0" r="r" b="b"/>
              <a:pathLst>
                <a:path w="1695" h="1103">
                  <a:moveTo>
                    <a:pt x="69" y="1090"/>
                  </a:moveTo>
                  <a:cubicBezTo>
                    <a:pt x="69" y="1090"/>
                    <a:pt x="0" y="811"/>
                    <a:pt x="36" y="658"/>
                  </a:cubicBezTo>
                  <a:cubicBezTo>
                    <a:pt x="50" y="501"/>
                    <a:pt x="157" y="281"/>
                    <a:pt x="288" y="172"/>
                  </a:cubicBezTo>
                  <a:cubicBezTo>
                    <a:pt x="419" y="63"/>
                    <a:pt x="641" y="10"/>
                    <a:pt x="824" y="5"/>
                  </a:cubicBezTo>
                  <a:cubicBezTo>
                    <a:pt x="1007" y="0"/>
                    <a:pt x="1243" y="32"/>
                    <a:pt x="1387" y="139"/>
                  </a:cubicBezTo>
                  <a:cubicBezTo>
                    <a:pt x="1531" y="246"/>
                    <a:pt x="1677" y="481"/>
                    <a:pt x="1686" y="645"/>
                  </a:cubicBezTo>
                  <a:cubicBezTo>
                    <a:pt x="1695" y="809"/>
                    <a:pt x="1630" y="1008"/>
                    <a:pt x="1616" y="1103"/>
                  </a:cubicBezTo>
                </a:path>
              </a:pathLst>
            </a:custGeom>
            <a:noFill/>
            <a:ln w="12700" cmpd="sng">
              <a:solidFill>
                <a:schemeClr val="tx1"/>
              </a:solidFill>
              <a:round/>
              <a:headEnd/>
              <a:tailEnd/>
            </a:ln>
            <a:effectLst/>
          </p:spPr>
          <p:txBody>
            <a:bodyPr/>
            <a:lstStyle/>
            <a:p>
              <a:endParaRPr lang="el-GR"/>
            </a:p>
          </p:txBody>
        </p:sp>
        <p:sp>
          <p:nvSpPr>
            <p:cNvPr id="37130" name="Freeform 266"/>
            <p:cNvSpPr>
              <a:spLocks/>
            </p:cNvSpPr>
            <p:nvPr/>
          </p:nvSpPr>
          <p:spPr bwMode="auto">
            <a:xfrm>
              <a:off x="-632" y="3003"/>
              <a:ext cx="310" cy="46"/>
            </a:xfrm>
            <a:custGeom>
              <a:avLst/>
              <a:gdLst/>
              <a:ahLst/>
              <a:cxnLst>
                <a:cxn ang="0">
                  <a:pos x="0" y="39"/>
                </a:cxn>
                <a:cxn ang="0">
                  <a:pos x="160" y="0"/>
                </a:cxn>
                <a:cxn ang="0">
                  <a:pos x="310" y="46"/>
                </a:cxn>
              </a:cxnLst>
              <a:rect l="0" t="0" r="r" b="b"/>
              <a:pathLst>
                <a:path w="310" h="46">
                  <a:moveTo>
                    <a:pt x="0" y="39"/>
                  </a:moveTo>
                  <a:cubicBezTo>
                    <a:pt x="27" y="33"/>
                    <a:pt x="82" y="0"/>
                    <a:pt x="160" y="0"/>
                  </a:cubicBezTo>
                  <a:cubicBezTo>
                    <a:pt x="238" y="0"/>
                    <a:pt x="279" y="37"/>
                    <a:pt x="310" y="46"/>
                  </a:cubicBezTo>
                </a:path>
              </a:pathLst>
            </a:custGeom>
            <a:noFill/>
            <a:ln w="12700" cmpd="sng">
              <a:solidFill>
                <a:schemeClr val="tx1"/>
              </a:solidFill>
              <a:round/>
              <a:headEnd/>
              <a:tailEnd/>
            </a:ln>
            <a:effectLst/>
          </p:spPr>
          <p:txBody>
            <a:bodyPr/>
            <a:lstStyle/>
            <a:p>
              <a:endParaRPr lang="el-GR"/>
            </a:p>
          </p:txBody>
        </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3019</TotalTime>
  <Words>5662</Words>
  <Application>Microsoft Office PowerPoint</Application>
  <PresentationFormat>On-screen Show (4:3)</PresentationFormat>
  <Paragraphs>565</Paragraphs>
  <Slides>62</Slides>
  <Notes>54</Notes>
  <HiddenSlides>0</HiddenSlides>
  <MMClips>0</MMClips>
  <ScaleCrop>false</ScaleCrop>
  <HeadingPairs>
    <vt:vector size="4" baseType="variant">
      <vt:variant>
        <vt:lpstr>Theme</vt:lpstr>
      </vt:variant>
      <vt:variant>
        <vt:i4>1</vt:i4>
      </vt:variant>
      <vt:variant>
        <vt:lpstr>Slide Titles</vt:lpstr>
      </vt:variant>
      <vt:variant>
        <vt:i4>62</vt:i4>
      </vt:variant>
    </vt:vector>
  </HeadingPairs>
  <TitlesOfParts>
    <vt:vector size="63" baseType="lpstr">
      <vt:lpstr>Default Design</vt:lpstr>
      <vt:lpstr>Η αξιολόγηση του προσώπου στην Ορθοδοντική</vt:lpstr>
      <vt:lpstr>Slide 2</vt:lpstr>
      <vt:lpstr>Slide 3</vt:lpstr>
      <vt:lpstr>Σκοπός - Στόχοι</vt:lpstr>
      <vt:lpstr>Σκοπός - Στόχοι</vt:lpstr>
      <vt:lpstr>Σημεία - Επίπεδα</vt:lpstr>
      <vt:lpstr>Νεοκλασικοί κανόνες</vt:lpstr>
      <vt:lpstr>Νεοκλασικοί κανόνες</vt:lpstr>
      <vt:lpstr>Νεοκλασικοί κανόνες</vt:lpstr>
      <vt:lpstr>Χρυσή αναλογία - φ</vt:lpstr>
      <vt:lpstr>Σχήμα προσώπου</vt:lpstr>
      <vt:lpstr>Διμορφισμός φύλου</vt:lpstr>
      <vt:lpstr>Διμορφισμός φύλου</vt:lpstr>
      <vt:lpstr>Διμορφισμός φύλου</vt:lpstr>
      <vt:lpstr>Διμορφισμός φύλου</vt:lpstr>
      <vt:lpstr>Διμορφισμός φύλου</vt:lpstr>
      <vt:lpstr>Συμμετρία</vt:lpstr>
      <vt:lpstr>Ποικιλότητα σχήματος</vt:lpstr>
      <vt:lpstr>Ποικιλότητα σχήματος</vt:lpstr>
      <vt:lpstr>Ποικιλότητα σχήματος</vt:lpstr>
      <vt:lpstr>Κλινική εξέταση προσώπου</vt:lpstr>
      <vt:lpstr>Αναλογίες</vt:lpstr>
      <vt:lpstr>Αναλογίες</vt:lpstr>
      <vt:lpstr>Αναλογίες</vt:lpstr>
      <vt:lpstr>Αναλογίες</vt:lpstr>
      <vt:lpstr>Αναλογίες</vt:lpstr>
      <vt:lpstr>Συσχετίσεις</vt:lpstr>
      <vt:lpstr>Συσχετίσεις</vt:lpstr>
      <vt:lpstr>Συμμετρία</vt:lpstr>
      <vt:lpstr>Συμμετρία</vt:lpstr>
      <vt:lpstr>Συμμετρία</vt:lpstr>
      <vt:lpstr>Συμμετρία</vt:lpstr>
      <vt:lpstr>Συμμετρία</vt:lpstr>
      <vt:lpstr>Πλάγια όψη - κυρτότητα</vt:lpstr>
      <vt:lpstr>Πλάγια όψη - κυρτότητα</vt:lpstr>
      <vt:lpstr>Πλάγια όψη - κυρτότητα</vt:lpstr>
      <vt:lpstr>Πλάγια όψη - κυρτότητα</vt:lpstr>
      <vt:lpstr>Πλάγια όψη - κυρτότητα</vt:lpstr>
      <vt:lpstr>Πλάγια όψη – απόκλιση επιπέδων</vt:lpstr>
      <vt:lpstr>Πλάγια όψη - χείλη</vt:lpstr>
      <vt:lpstr>Πλάγια όψη - χείλη</vt:lpstr>
      <vt:lpstr>Πλάγια όψη - χείλη</vt:lpstr>
      <vt:lpstr>Ομορφιά - ελκυστικότητα</vt:lpstr>
      <vt:lpstr>Ομορφιά - ελκυστικότητα</vt:lpstr>
      <vt:lpstr>Χαμόγελο</vt:lpstr>
      <vt:lpstr>Slide 46</vt:lpstr>
      <vt:lpstr>Διαγνωστικά στοιχεία (που εξάγονται από τη μορφολογία / λειτουργία του προσώπου)</vt:lpstr>
      <vt:lpstr>Στοματική αναπνοή</vt:lpstr>
      <vt:lpstr>Στοματική αναπνοή</vt:lpstr>
      <vt:lpstr>Μυϊκό σύστημα - Μασητικές δυνάμεις</vt:lpstr>
      <vt:lpstr>Βιβλιογραφία</vt:lpstr>
      <vt:lpstr>Ασκήσεις</vt:lpstr>
      <vt:lpstr>Slide 53</vt:lpstr>
      <vt:lpstr>Slide 54</vt:lpstr>
      <vt:lpstr>Slide 55</vt:lpstr>
      <vt:lpstr>Slide 56</vt:lpstr>
      <vt:lpstr>Slide 57</vt:lpstr>
      <vt:lpstr>Slide 58</vt:lpstr>
      <vt:lpstr>Slide 59</vt:lpstr>
      <vt:lpstr>Slide 60</vt:lpstr>
      <vt:lpstr>Slide 61</vt:lpstr>
      <vt:lpstr>Slide 62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Demetris</dc:creator>
  <cp:lastModifiedBy>Demetrios Halazonetis</cp:lastModifiedBy>
  <cp:revision>115</cp:revision>
  <dcterms:created xsi:type="dcterms:W3CDTF">1601-01-01T00:00:00Z</dcterms:created>
  <dcterms:modified xsi:type="dcterms:W3CDTF">2012-09-17T16:19:40Z</dcterms:modified>
</cp:coreProperties>
</file>