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85"/>
  </p:notesMasterIdLst>
  <p:handoutMasterIdLst>
    <p:handoutMasterId r:id="rId86"/>
  </p:handoutMasterIdLst>
  <p:sldIdLst>
    <p:sldId id="256" r:id="rId2"/>
    <p:sldId id="436" r:id="rId3"/>
    <p:sldId id="325" r:id="rId4"/>
    <p:sldId id="326" r:id="rId5"/>
    <p:sldId id="371" r:id="rId6"/>
    <p:sldId id="372" r:id="rId7"/>
    <p:sldId id="373" r:id="rId8"/>
    <p:sldId id="374" r:id="rId9"/>
    <p:sldId id="376" r:id="rId10"/>
    <p:sldId id="409" r:id="rId11"/>
    <p:sldId id="413" r:id="rId12"/>
    <p:sldId id="459" r:id="rId13"/>
    <p:sldId id="388" r:id="rId14"/>
    <p:sldId id="408" r:id="rId15"/>
    <p:sldId id="460" r:id="rId16"/>
    <p:sldId id="400" r:id="rId17"/>
    <p:sldId id="391" r:id="rId18"/>
    <p:sldId id="410" r:id="rId19"/>
    <p:sldId id="411" r:id="rId20"/>
    <p:sldId id="412" r:id="rId21"/>
    <p:sldId id="389" r:id="rId22"/>
    <p:sldId id="390" r:id="rId23"/>
    <p:sldId id="392" r:id="rId24"/>
    <p:sldId id="398" r:id="rId25"/>
    <p:sldId id="403" r:id="rId26"/>
    <p:sldId id="402" r:id="rId27"/>
    <p:sldId id="397" r:id="rId28"/>
    <p:sldId id="396" r:id="rId29"/>
    <p:sldId id="393" r:id="rId30"/>
    <p:sldId id="395" r:id="rId31"/>
    <p:sldId id="394" r:id="rId32"/>
    <p:sldId id="415" r:id="rId33"/>
    <p:sldId id="401" r:id="rId34"/>
    <p:sldId id="407" r:id="rId35"/>
    <p:sldId id="377" r:id="rId36"/>
    <p:sldId id="378" r:id="rId37"/>
    <p:sldId id="382" r:id="rId38"/>
    <p:sldId id="379" r:id="rId39"/>
    <p:sldId id="385" r:id="rId40"/>
    <p:sldId id="381" r:id="rId41"/>
    <p:sldId id="386" r:id="rId42"/>
    <p:sldId id="380" r:id="rId43"/>
    <p:sldId id="375" r:id="rId44"/>
    <p:sldId id="458" r:id="rId45"/>
    <p:sldId id="414" r:id="rId46"/>
    <p:sldId id="383" r:id="rId47"/>
    <p:sldId id="387" r:id="rId48"/>
    <p:sldId id="384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6" r:id="rId59"/>
    <p:sldId id="427" r:id="rId60"/>
    <p:sldId id="428" r:id="rId61"/>
    <p:sldId id="454" r:id="rId62"/>
    <p:sldId id="432" r:id="rId63"/>
    <p:sldId id="433" r:id="rId64"/>
    <p:sldId id="434" r:id="rId65"/>
    <p:sldId id="435" r:id="rId66"/>
    <p:sldId id="437" r:id="rId67"/>
    <p:sldId id="438" r:id="rId68"/>
    <p:sldId id="439" r:id="rId69"/>
    <p:sldId id="440" r:id="rId70"/>
    <p:sldId id="441" r:id="rId71"/>
    <p:sldId id="442" r:id="rId72"/>
    <p:sldId id="443" r:id="rId73"/>
    <p:sldId id="444" r:id="rId74"/>
    <p:sldId id="448" r:id="rId75"/>
    <p:sldId id="451" r:id="rId76"/>
    <p:sldId id="453" r:id="rId77"/>
    <p:sldId id="452" r:id="rId78"/>
    <p:sldId id="446" r:id="rId79"/>
    <p:sldId id="445" r:id="rId80"/>
    <p:sldId id="457" r:id="rId81"/>
    <p:sldId id="456" r:id="rId82"/>
    <p:sldId id="455" r:id="rId83"/>
    <p:sldId id="450" r:id="rId8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AD35"/>
    <a:srgbClr val="FF9900"/>
    <a:srgbClr val="FFC2A3"/>
    <a:srgbClr val="969696"/>
    <a:srgbClr val="1B1BFF"/>
    <a:srgbClr val="4F4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322" autoAdjust="0"/>
    <p:restoredTop sz="88985" autoAdjust="0"/>
  </p:normalViewPr>
  <p:slideViewPr>
    <p:cSldViewPr>
      <p:cViewPr varScale="1">
        <p:scale>
          <a:sx n="90" d="100"/>
          <a:sy n="90" d="100"/>
        </p:scale>
        <p:origin x="-2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5C5827-E09B-440F-9894-9EEC5DB851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A12EED3-F7AA-431F-B6E4-88B2CE6BA33F}" type="datetimeFigureOut">
              <a:rPr lang="el-GR"/>
              <a:pPr>
                <a:defRPr/>
              </a:pPr>
              <a:t>20/12/2022</a:t>
            </a:fld>
            <a:endParaRPr lang="el-GR"/>
          </a:p>
        </p:txBody>
      </p:sp>
      <p:sp>
        <p:nvSpPr>
          <p:cNvPr id="901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F934046-A2A4-4139-9AB0-9EEFE56DC3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l-GR" smtClean="0"/>
              <a:t>Όλα τα πρόσωπα που παρουσιάζονται δεν είναι πραγματικά αλλά έχουν δημιουργηθεί με λογισμικό επεξεργασίας εικόνας.</a:t>
            </a:r>
            <a:r>
              <a:rPr lang="en-US" smtClean="0"/>
              <a:t> </a:t>
            </a:r>
            <a:r>
              <a:rPr lang="el-GR" smtClean="0"/>
              <a:t>Οποιαδήποτε ομοιότητα με πραγματικά άτομα είναι συμπτωματική.</a:t>
            </a:r>
            <a:endParaRPr lang="en-US" smtClean="0"/>
          </a:p>
          <a:p>
            <a:r>
              <a:rPr lang="el-GR" smtClean="0"/>
              <a:t>Τελευταία ενημέρωση: </a:t>
            </a:r>
            <a:r>
              <a:rPr lang="en-US" smtClean="0"/>
              <a:t>1</a:t>
            </a:r>
            <a:r>
              <a:rPr lang="el-GR" smtClean="0"/>
              <a:t>1</a:t>
            </a:r>
            <a:r>
              <a:rPr lang="en-US" smtClean="0"/>
              <a:t>/</a:t>
            </a:r>
            <a:r>
              <a:rPr lang="el-GR" smtClean="0"/>
              <a:t>11/201</a:t>
            </a:r>
            <a:r>
              <a:rPr lang="en-US" smtClean="0"/>
              <a:t>2</a:t>
            </a:r>
            <a:r>
              <a:rPr lang="el-GR" smtClean="0"/>
              <a:t>.</a:t>
            </a:r>
          </a:p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Το δόντι που βρίσκεται πιο μακριά από την πηγή της ακτινοβολίας μετακινείται στην ίδια κατεύθυνση με την πηγή.</a:t>
            </a:r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8263" y="931863"/>
            <a:ext cx="4192587" cy="3144837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xfrm>
            <a:off x="585788" y="4591050"/>
            <a:ext cx="5697537" cy="37242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110005</a:t>
            </a:r>
            <a:endParaRPr lang="el-GR" smtClean="0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1D4433-4658-4384-AB77-6C851A278B23}" type="slidenum">
              <a:rPr lang="el-GR" sz="1200">
                <a:latin typeface="Times New Roman" pitchFamily="18" charset="0"/>
              </a:rPr>
              <a:pPr algn="r"/>
              <a:t>80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8263" y="931863"/>
            <a:ext cx="4192587" cy="3144837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585788" y="4591050"/>
            <a:ext cx="5697537" cy="37242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112003</a:t>
            </a:r>
            <a:endParaRPr lang="el-GR" smtClean="0"/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DE2E43-1262-4DA7-B39E-BA8CD094FE04}" type="slidenum">
              <a:rPr lang="el-GR" sz="1200">
                <a:latin typeface="Times New Roman" pitchFamily="18" charset="0"/>
              </a:rPr>
              <a:pPr algn="r"/>
              <a:t>81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8263" y="931863"/>
            <a:ext cx="4192587" cy="3144837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585788" y="4591050"/>
            <a:ext cx="5697537" cy="37242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107023</a:t>
            </a:r>
            <a:endParaRPr lang="el-GR" smtClean="0"/>
          </a:p>
        </p:txBody>
      </p:sp>
      <p:sp>
        <p:nvSpPr>
          <p:cNvPr id="952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550865-E652-4183-8186-62E8D8513F30}" type="slidenum">
              <a:rPr lang="el-GR" sz="1200">
                <a:latin typeface="Times New Roman" pitchFamily="18" charset="0"/>
              </a:rPr>
              <a:pPr algn="r"/>
              <a:t>82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D0EB-9880-4C5D-8775-3D5F34B752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6856C-236E-41A8-8A29-F504C3BB5F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5F5A8-2407-43A4-A71C-BB7AAD9325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0D89-B0AC-4176-AB70-AC3598E430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7462-0E66-4070-8BA8-842295448A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A34D-8EAB-470C-8BB9-9B2D75AF30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7347-98AC-45CA-9F6E-5CBAE0216A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C0FE0-0678-4506-A6C3-92A1A330B9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03CDC-6576-4367-977D-1769A9F441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D275-6F22-440E-90A5-8F26AED59A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C73F-7F25-46F1-B966-C847FB2580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268157F-EEB4-422C-AB04-FF37028A32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1" r:id="rId2"/>
    <p:sldLayoutId id="214748383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1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125538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52413" y="1196975"/>
            <a:ext cx="91440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el-GR" sz="3200" b="1">
                <a:latin typeface="Arial" charset="0"/>
              </a:rPr>
              <a:t>Θεματολογία σεμιναρίου</a:t>
            </a:r>
          </a:p>
          <a:p>
            <a:pPr marL="342900" indent="-342900" eaLnBrk="0" hangingPunct="0"/>
            <a:endParaRPr lang="el-GR" sz="3200" b="1">
              <a:latin typeface="Arial" charset="0"/>
            </a:endParaRPr>
          </a:p>
          <a:p>
            <a:pPr marL="342900" indent="-342900" eaLnBrk="0" hangingPunct="0"/>
            <a:endParaRPr lang="el-GR" sz="3200" b="1">
              <a:latin typeface="Arial" charset="0"/>
            </a:endParaRPr>
          </a:p>
          <a:p>
            <a:pPr marL="342900" indent="-342900" eaLnBrk="0" hangingPunct="0">
              <a:buFontTx/>
              <a:buAutoNum type="arabicPeriod"/>
            </a:pPr>
            <a:r>
              <a:rPr lang="el-GR" sz="2800" b="1">
                <a:latin typeface="Arial" charset="0"/>
              </a:rPr>
              <a:t>Ορθοδοντικοί 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δείκτες</a:t>
            </a:r>
          </a:p>
          <a:p>
            <a:pPr marL="342900" indent="-342900" eaLnBrk="0" hangingPunct="0">
              <a:buFontTx/>
              <a:buAutoNum type="arabicPeriod"/>
            </a:pPr>
            <a:endParaRPr lang="el-GR" sz="2800" b="1">
              <a:solidFill>
                <a:srgbClr val="FFFF00"/>
              </a:solidFill>
              <a:latin typeface="Arial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l-GR" sz="2800" b="1">
                <a:latin typeface="Arial" charset="0"/>
              </a:rPr>
              <a:t>2. 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Κριτήρια επιλογής λήψης  ακτινογραφιών</a:t>
            </a:r>
            <a:r>
              <a:rPr lang="el-GR" sz="2800" b="1">
                <a:latin typeface="Arial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l-GR" sz="2800" b="1">
                <a:latin typeface="Arial" charset="0"/>
              </a:rPr>
              <a:t>για ορθοδοντικούς λόγους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08063" y="6092825"/>
            <a:ext cx="709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/>
              <a:t>Μάκου Μαργαρίτα                        Σηφακάκης Ιωσήφ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24638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</a:t>
            </a:r>
            <a:r>
              <a:rPr lang="el-GR" sz="2400" b="1">
                <a:solidFill>
                  <a:srgbClr val="FFFF00"/>
                </a:solidFill>
              </a:rPr>
              <a:t>Οδοντικής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 Υγείας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 indent="182563" eaLnBrk="0" hangingPunct="0"/>
            <a:endParaRPr lang="el-GR">
              <a:latin typeface="Arial" charset="0"/>
            </a:endParaRPr>
          </a:p>
          <a:p>
            <a:pPr indent="182563" eaLnBrk="0" hangingPunct="0"/>
            <a:r>
              <a:rPr lang="el-GR">
                <a:latin typeface="Arial" charset="0"/>
              </a:rPr>
              <a:t>Αξιολογούνται τα παρακάτω:</a:t>
            </a:r>
          </a:p>
          <a:p>
            <a:pPr indent="182563" eaLnBrk="0" hangingPunct="0"/>
            <a:endParaRPr lang="el-GR"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Σχιστίες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Οριζόντια και κατακόρυφη πρόταξη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Ολιγοδοντία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Διαταραχές ανατολής και θέσης δοντιών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Σταυροειδής σύγκλειση με ολίσθηση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Τηλεσκοπική σύγκλειση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Οδοντικές ανωμαλίες ΙΙ</a:t>
            </a:r>
            <a:r>
              <a:rPr lang="el-GR" baseline="30000">
                <a:latin typeface="Arial" charset="0"/>
              </a:rPr>
              <a:t>ης</a:t>
            </a:r>
            <a:r>
              <a:rPr lang="el-GR">
                <a:latin typeface="Arial" charset="0"/>
              </a:rPr>
              <a:t> / ΙΙΙ</a:t>
            </a:r>
            <a:r>
              <a:rPr lang="el-GR" baseline="30000">
                <a:latin typeface="Arial" charset="0"/>
              </a:rPr>
              <a:t>ης</a:t>
            </a:r>
            <a:r>
              <a:rPr lang="el-GR">
                <a:latin typeface="Arial" charset="0"/>
              </a:rPr>
              <a:t> Τάξεως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>
                <a:latin typeface="Arial" charset="0"/>
              </a:rPr>
              <a:t>Ορθοδοντικές μετακινήσεις</a:t>
            </a:r>
            <a:r>
              <a:rPr lang="el-GR" sz="2400">
                <a:latin typeface="Arial" charset="0"/>
              </a:rPr>
              <a:t> </a:t>
            </a:r>
            <a:endParaRPr lang="el-GR" sz="2400" b="1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0" y="1889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FFFF00"/>
                </a:solidFill>
              </a:rPr>
              <a:t>Σχιστίες </a:t>
            </a:r>
            <a:r>
              <a:rPr lang="el-GR" b="1"/>
              <a:t>χείλους ή υπερώας</a:t>
            </a:r>
          </a:p>
        </p:txBody>
      </p:sp>
      <p:pic>
        <p:nvPicPr>
          <p:cNvPr id="20483" name="Picture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196975"/>
            <a:ext cx="48958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3" cstate="screen">
            <a:lum bright="18000" contrast="6000"/>
          </a:blip>
          <a:srcRect/>
          <a:stretch>
            <a:fillRect/>
          </a:stretch>
        </p:blipFill>
        <p:spPr bwMode="auto">
          <a:xfrm>
            <a:off x="395288" y="3902075"/>
            <a:ext cx="48974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1196975"/>
            <a:ext cx="3403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00338" y="1008063"/>
          <a:ext cx="3716337" cy="5445125"/>
        </p:xfrm>
        <a:graphic>
          <a:graphicData uri="http://schemas.openxmlformats.org/presentationml/2006/ole">
            <p:oleObj spid="_x0000_s1026" r:id="rId3" imgW="8076190" imgH="11834921" progId="">
              <p:embed/>
            </p:oleObj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3333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Οριζόντια πρόταξη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059113" y="1341438"/>
            <a:ext cx="3352800" cy="2157412"/>
          </a:xfrm>
          <a:noFill/>
        </p:spPr>
      </p:pic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6443663" y="45100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53" name="Line 10"/>
          <p:cNvSpPr>
            <a:spLocks noChangeShapeType="1"/>
          </p:cNvSpPr>
          <p:nvPr/>
        </p:nvSpPr>
        <p:spPr bwMode="auto">
          <a:xfrm>
            <a:off x="44275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54" name="Line 11"/>
          <p:cNvSpPr>
            <a:spLocks noChangeShapeType="1"/>
          </p:cNvSpPr>
          <p:nvPr/>
        </p:nvSpPr>
        <p:spPr bwMode="auto">
          <a:xfrm>
            <a:off x="2700338" y="45085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4787900" y="3933825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4</a:t>
            </a: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6659563" y="36449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5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71775" y="414972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2 ή 3</a:t>
            </a: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0" y="3333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Αυξημένη οριζόντια πρόταξη </a:t>
            </a:r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5300663"/>
          <a:ext cx="8713788" cy="906462"/>
        </p:xfrm>
        <a:graphic>
          <a:graphicData uri="http://schemas.openxmlformats.org/presentationml/2006/ole">
            <p:oleObj spid="_x0000_s2050" name="Image" r:id="rId4" imgW="11309566" imgH="1194493" progId="Photoshop.Image.4">
              <p:embed/>
            </p:oleObj>
          </a:graphicData>
        </a:graphic>
      </p:graphicFrame>
      <p:sp>
        <p:nvSpPr>
          <p:cNvPr id="2059" name="Text Box 21"/>
          <p:cNvSpPr txBox="1">
            <a:spLocks noChangeArrowheads="1"/>
          </p:cNvSpPr>
          <p:nvPr/>
        </p:nvSpPr>
        <p:spPr bwMode="auto">
          <a:xfrm>
            <a:off x="2339975" y="48688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3,5mm</a:t>
            </a:r>
          </a:p>
        </p:txBody>
      </p:sp>
      <p:sp>
        <p:nvSpPr>
          <p:cNvPr id="2060" name="Text Box 22"/>
          <p:cNvSpPr txBox="1">
            <a:spLocks noChangeArrowheads="1"/>
          </p:cNvSpPr>
          <p:nvPr/>
        </p:nvSpPr>
        <p:spPr bwMode="auto">
          <a:xfrm>
            <a:off x="4067175" y="48688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6mm</a:t>
            </a:r>
          </a:p>
        </p:txBody>
      </p:sp>
      <p:sp>
        <p:nvSpPr>
          <p:cNvPr id="2061" name="Text Box 23"/>
          <p:cNvSpPr txBox="1">
            <a:spLocks noChangeArrowheads="1"/>
          </p:cNvSpPr>
          <p:nvPr/>
        </p:nvSpPr>
        <p:spPr bwMode="auto">
          <a:xfrm>
            <a:off x="6156325" y="48688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9mm</a:t>
            </a:r>
          </a:p>
        </p:txBody>
      </p:sp>
      <p:sp>
        <p:nvSpPr>
          <p:cNvPr id="2062" name="Line 24"/>
          <p:cNvSpPr>
            <a:spLocks noChangeShapeType="1"/>
          </p:cNvSpPr>
          <p:nvPr/>
        </p:nvSpPr>
        <p:spPr bwMode="auto">
          <a:xfrm>
            <a:off x="250825" y="6237288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063" name="Text Box 25"/>
          <p:cNvSpPr txBox="1">
            <a:spLocks noChangeArrowheads="1"/>
          </p:cNvSpPr>
          <p:nvPr/>
        </p:nvSpPr>
        <p:spPr bwMode="auto">
          <a:xfrm>
            <a:off x="3419475" y="61658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692150"/>
            <a:ext cx="31892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5263" y="1349375"/>
            <a:ext cx="531336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2989263" y="4724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4</a:t>
            </a:r>
            <a:r>
              <a:rPr lang="el-GR" sz="1800" b="1">
                <a:latin typeface="Arial" charset="0"/>
              </a:rPr>
              <a:t> ή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2771775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1187450" y="53006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1260475" y="48688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3</a:t>
            </a:r>
            <a:r>
              <a:rPr lang="el-GR" sz="1800" b="1">
                <a:latin typeface="Arial" charset="0"/>
              </a:rPr>
              <a:t> ή </a:t>
            </a:r>
            <a:r>
              <a:rPr lang="en-US" sz="1800" b="1">
                <a:latin typeface="Arial" charset="0"/>
              </a:rPr>
              <a:t>4</a:t>
            </a:r>
            <a:endParaRPr lang="el-GR" sz="1800" b="1">
              <a:latin typeface="Arial" charset="0"/>
            </a:endParaRP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-36513" y="5013325"/>
            <a:ext cx="147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2</a:t>
            </a:r>
          </a:p>
        </p:txBody>
      </p:sp>
      <p:sp>
        <p:nvSpPr>
          <p:cNvPr id="3082" name="Line 14"/>
          <p:cNvSpPr>
            <a:spLocks noChangeShapeType="1"/>
          </p:cNvSpPr>
          <p:nvPr/>
        </p:nvSpPr>
        <p:spPr bwMode="auto">
          <a:xfrm>
            <a:off x="7885113" y="3716338"/>
            <a:ext cx="142875" cy="71437"/>
          </a:xfrm>
          <a:prstGeom prst="line">
            <a:avLst/>
          </a:prstGeom>
          <a:noFill/>
          <a:ln w="38100">
            <a:solidFill>
              <a:srgbClr val="1B1BFF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Αρνητική οριζόντια πρόταξη</a:t>
            </a:r>
          </a:p>
        </p:txBody>
      </p:sp>
      <p:graphicFrame>
        <p:nvGraphicFramePr>
          <p:cNvPr id="3074" name="Object 16"/>
          <p:cNvGraphicFramePr>
            <a:graphicFrameLocks noChangeAspect="1"/>
          </p:cNvGraphicFramePr>
          <p:nvPr>
            <p:ph sz="half" idx="4294967295"/>
          </p:nvPr>
        </p:nvGraphicFramePr>
        <p:xfrm>
          <a:off x="468313" y="5959475"/>
          <a:ext cx="8208962" cy="854075"/>
        </p:xfrm>
        <a:graphic>
          <a:graphicData uri="http://schemas.openxmlformats.org/presentationml/2006/ole">
            <p:oleObj spid="_x0000_s3074" name="Image" r:id="rId5" imgW="11309566" imgH="1194493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19375" y="476250"/>
          <a:ext cx="4329113" cy="6048375"/>
        </p:xfrm>
        <a:graphic>
          <a:graphicData uri="http://schemas.openxmlformats.org/presentationml/2006/ole">
            <p:oleObj spid="_x0000_s4098" r:id="rId3" imgW="9104762" imgH="12723810" progId="">
              <p:embed/>
            </p:oleObj>
          </a:graphicData>
        </a:graphic>
      </p:graphicFrame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Αρνητική οριζόντια πρόταξη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092950" y="6165850"/>
            <a:ext cx="205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WHO</a:t>
            </a:r>
            <a:r>
              <a:rPr lang="el-GR">
                <a:solidFill>
                  <a:schemeClr val="bg1"/>
                </a:solidFill>
                <a:latin typeface="Arial" charset="0"/>
              </a:rPr>
              <a:t> 96222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/>
          <p:cNvPicPr>
            <a:picLocks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27113" y="3152775"/>
            <a:ext cx="2897187" cy="1954213"/>
          </a:xfrm>
          <a:noFill/>
        </p:spPr>
      </p:pic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7380288" y="44370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5724525" y="38608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4</a:t>
            </a:r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7380288" y="5445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27" name="Text Box 12"/>
          <p:cNvSpPr txBox="1">
            <a:spLocks noChangeArrowheads="1"/>
          </p:cNvSpPr>
          <p:nvPr/>
        </p:nvSpPr>
        <p:spPr bwMode="auto">
          <a:xfrm>
            <a:off x="5724525" y="47244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3</a:t>
            </a:r>
          </a:p>
        </p:txBody>
      </p:sp>
      <p:sp>
        <p:nvSpPr>
          <p:cNvPr id="5128" name="Line 13"/>
          <p:cNvSpPr>
            <a:spLocks noChangeShapeType="1"/>
          </p:cNvSpPr>
          <p:nvPr/>
        </p:nvSpPr>
        <p:spPr bwMode="auto">
          <a:xfrm>
            <a:off x="7380288" y="594995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5724525" y="5516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2</a:t>
            </a:r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Πρόσθια ή πλάγια χασμοδοντία</a:t>
            </a:r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>
            <p:ph sz="half" idx="4294967295"/>
          </p:nvPr>
        </p:nvGraphicFramePr>
        <p:xfrm>
          <a:off x="7916863" y="333375"/>
          <a:ext cx="687387" cy="6189663"/>
        </p:xfrm>
        <a:graphic>
          <a:graphicData uri="http://schemas.openxmlformats.org/presentationml/2006/ole">
            <p:oleObj spid="_x0000_s5122" name="Image" r:id="rId4" imgW="889203" imgH="8005648" progId="Photoshop.Image.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144463" y="1741488"/>
            <a:ext cx="4643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Arial" charset="0"/>
              </a:rPr>
              <a:t>με επαφή δοντιών-περιοδοντίου </a:t>
            </a:r>
          </a:p>
          <a:p>
            <a:r>
              <a:rPr lang="el-GR">
                <a:latin typeface="Arial" charset="0"/>
              </a:rPr>
              <a:t>(υπερώια των άνω τομέων </a:t>
            </a:r>
          </a:p>
          <a:p>
            <a:r>
              <a:rPr lang="el-GR">
                <a:latin typeface="Arial" charset="0"/>
              </a:rPr>
              <a:t>ή χειλικά των κάτω τομέων) </a:t>
            </a:r>
          </a:p>
        </p:txBody>
      </p:sp>
      <p:sp>
        <p:nvSpPr>
          <p:cNvPr id="21507" name="Rectangle 13"/>
          <p:cNvSpPr>
            <a:spLocks noChangeArrowheads="1"/>
          </p:cNvSpPr>
          <p:nvPr/>
        </p:nvSpPr>
        <p:spPr bwMode="auto">
          <a:xfrm>
            <a:off x="5219700" y="3429000"/>
            <a:ext cx="37068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&gt;</a:t>
            </a:r>
            <a:r>
              <a:rPr lang="el-GR">
                <a:latin typeface="Arial" charset="0"/>
              </a:rPr>
              <a:t>3,5 χιλ. αλλά χωρίς επαφή </a:t>
            </a:r>
          </a:p>
          <a:p>
            <a:r>
              <a:rPr lang="el-GR">
                <a:latin typeface="Arial" charset="0"/>
              </a:rPr>
              <a:t>δοντιών-περιοδοντίου</a:t>
            </a:r>
          </a:p>
          <a:p>
            <a:endParaRPr lang="el-GR">
              <a:latin typeface="Arial" charset="0"/>
            </a:endParaRPr>
          </a:p>
        </p:txBody>
      </p:sp>
      <p:sp>
        <p:nvSpPr>
          <p:cNvPr id="21508" name="Rectangle 14"/>
          <p:cNvSpPr>
            <a:spLocks noChangeArrowheads="1"/>
          </p:cNvSpPr>
          <p:nvPr/>
        </p:nvSpPr>
        <p:spPr bwMode="auto">
          <a:xfrm>
            <a:off x="2916238" y="3429000"/>
            <a:ext cx="20875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Arial" charset="0"/>
              </a:rPr>
              <a:t>χωρίς τραυματισμό </a:t>
            </a:r>
          </a:p>
          <a:p>
            <a:r>
              <a:rPr lang="el-GR">
                <a:latin typeface="Arial" charset="0"/>
              </a:rPr>
              <a:t>περιοδοντίου </a:t>
            </a:r>
          </a:p>
        </p:txBody>
      </p:sp>
      <p:sp>
        <p:nvSpPr>
          <p:cNvPr id="21509" name="Rectangle 15"/>
          <p:cNvSpPr>
            <a:spLocks noChangeArrowheads="1"/>
          </p:cNvSpPr>
          <p:nvPr/>
        </p:nvSpPr>
        <p:spPr bwMode="auto">
          <a:xfrm>
            <a:off x="0" y="4762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Arial" charset="0"/>
              </a:rPr>
              <a:t>Αυξημένη κατακόρυφη πρόταξη </a:t>
            </a:r>
          </a:p>
        </p:txBody>
      </p:sp>
      <p:sp>
        <p:nvSpPr>
          <p:cNvPr id="21510" name="Rectangle 16"/>
          <p:cNvSpPr>
            <a:spLocks noChangeArrowheads="1"/>
          </p:cNvSpPr>
          <p:nvPr/>
        </p:nvSpPr>
        <p:spPr bwMode="auto">
          <a:xfrm>
            <a:off x="144463" y="3429000"/>
            <a:ext cx="2627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Arial" charset="0"/>
              </a:rPr>
              <a:t>με τραυματισμό </a:t>
            </a:r>
          </a:p>
          <a:p>
            <a:r>
              <a:rPr lang="el-GR">
                <a:latin typeface="Arial" charset="0"/>
              </a:rPr>
              <a:t>περιοδοντίου </a:t>
            </a:r>
          </a:p>
        </p:txBody>
      </p:sp>
      <p:sp>
        <p:nvSpPr>
          <p:cNvPr id="21511" name="Line 19"/>
          <p:cNvSpPr>
            <a:spLocks noChangeShapeType="1"/>
          </p:cNvSpPr>
          <p:nvPr/>
        </p:nvSpPr>
        <p:spPr bwMode="auto">
          <a:xfrm>
            <a:off x="1042988" y="27082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2" name="Text Box 20"/>
          <p:cNvSpPr txBox="1">
            <a:spLocks noChangeArrowheads="1"/>
          </p:cNvSpPr>
          <p:nvPr/>
        </p:nvSpPr>
        <p:spPr bwMode="auto">
          <a:xfrm>
            <a:off x="396875" y="46466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4</a:t>
            </a:r>
          </a:p>
        </p:txBody>
      </p:sp>
      <p:sp>
        <p:nvSpPr>
          <p:cNvPr id="21513" name="Line 21"/>
          <p:cNvSpPr>
            <a:spLocks noChangeShapeType="1"/>
          </p:cNvSpPr>
          <p:nvPr/>
        </p:nvSpPr>
        <p:spPr bwMode="auto">
          <a:xfrm>
            <a:off x="1187450" y="2708275"/>
            <a:ext cx="20891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4" name="Text Box 22"/>
          <p:cNvSpPr txBox="1">
            <a:spLocks noChangeArrowheads="1"/>
          </p:cNvSpPr>
          <p:nvPr/>
        </p:nvSpPr>
        <p:spPr bwMode="auto">
          <a:xfrm>
            <a:off x="3419475" y="50069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3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6084888" y="5367338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2</a:t>
            </a:r>
          </a:p>
        </p:txBody>
      </p:sp>
      <p:sp>
        <p:nvSpPr>
          <p:cNvPr id="21516" name="Line 24"/>
          <p:cNvSpPr>
            <a:spLocks noChangeShapeType="1"/>
          </p:cNvSpPr>
          <p:nvPr/>
        </p:nvSpPr>
        <p:spPr bwMode="auto">
          <a:xfrm flipH="1">
            <a:off x="2484438" y="1052513"/>
            <a:ext cx="16557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7" name="Line 27"/>
          <p:cNvSpPr>
            <a:spLocks noChangeShapeType="1"/>
          </p:cNvSpPr>
          <p:nvPr/>
        </p:nvSpPr>
        <p:spPr bwMode="auto">
          <a:xfrm>
            <a:off x="4427538" y="1052513"/>
            <a:ext cx="2160587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0825" y="1252538"/>
            <a:ext cx="4038600" cy="2032000"/>
          </a:xfrm>
        </p:spPr>
      </p:pic>
      <p:pic>
        <p:nvPicPr>
          <p:cNvPr id="22531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825" y="3582988"/>
            <a:ext cx="8577263" cy="2979737"/>
          </a:xfrm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207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Arial" charset="0"/>
              </a:rPr>
              <a:t>με επαφή δοντιών-περιοδοντίου και με τραυματισμό περιοδοντίου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444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FFFF00"/>
                </a:solidFill>
                <a:latin typeface="Arial" charset="0"/>
              </a:rPr>
              <a:t>Αυξημένη κατακόρυφη πρόταξη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6207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Arial" charset="0"/>
              </a:rPr>
              <a:t>με επαφή δοντιών-περιοδοντίου και με τραυματισμό περιοδοντίου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444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FFFF00"/>
                </a:solidFill>
                <a:latin typeface="Arial" charset="0"/>
              </a:rPr>
              <a:t>Αυξημένη κατακόρυφη πρόταξη 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1125538"/>
            <a:ext cx="4679950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638" y="3840163"/>
            <a:ext cx="4686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1">
                <a:latin typeface="Arial" charset="0"/>
              </a:rPr>
              <a:t>1. </a:t>
            </a:r>
            <a:r>
              <a:rPr lang="el-GR" sz="4400" b="1">
                <a:latin typeface="Arial" charset="0"/>
              </a:rPr>
              <a:t>Ορθοδοντικοί δείκτες</a:t>
            </a:r>
          </a:p>
          <a:p>
            <a:pPr algn="ctr" eaLnBrk="0" hangingPunct="0"/>
            <a:endParaRPr lang="el-GR" sz="4400" b="1">
              <a:solidFill>
                <a:schemeClr val="accent1"/>
              </a:solidFill>
              <a:latin typeface="Arial" charset="0"/>
            </a:endParaRPr>
          </a:p>
          <a:p>
            <a:pPr algn="ctr" eaLnBrk="0" hangingPunct="0"/>
            <a:endParaRPr lang="el-GR" sz="4400" b="1">
              <a:solidFill>
                <a:schemeClr val="hlink"/>
              </a:solidFill>
              <a:latin typeface="Arial" charset="0"/>
            </a:endParaRPr>
          </a:p>
          <a:p>
            <a:pPr algn="ctr" eaLnBrk="0" hangingPunct="0"/>
            <a:r>
              <a:rPr lang="el-GR" sz="2800" b="1">
                <a:latin typeface="Arial" charset="0"/>
              </a:rPr>
              <a:t>Έλεγχος της </a:t>
            </a:r>
          </a:p>
          <a:p>
            <a:pPr algn="ctr" eaLnBrk="0" hangingPunct="0"/>
            <a:endParaRPr lang="el-GR" sz="2800" b="1">
              <a:latin typeface="Arial" charset="0"/>
            </a:endParaRPr>
          </a:p>
          <a:p>
            <a:pPr algn="ctr" eaLnBrk="0" hangingPunct="0"/>
            <a:r>
              <a:rPr lang="el-GR" sz="2800" b="1">
                <a:solidFill>
                  <a:srgbClr val="FFFF00"/>
                </a:solidFill>
                <a:latin typeface="Arial" charset="0"/>
              </a:rPr>
              <a:t>ανάγκης διενέργειας</a:t>
            </a:r>
            <a:r>
              <a:rPr lang="el-GR" sz="2800" b="1">
                <a:latin typeface="Arial" charset="0"/>
              </a:rPr>
              <a:t> καθώς και της </a:t>
            </a:r>
          </a:p>
          <a:p>
            <a:pPr algn="ctr" eaLnBrk="0" hangingPunct="0"/>
            <a:endParaRPr lang="el-GR" sz="2800" b="1">
              <a:latin typeface="Arial" charset="0"/>
            </a:endParaRPr>
          </a:p>
          <a:p>
            <a:pPr algn="ctr" eaLnBrk="0" hangingPunct="0"/>
            <a:r>
              <a:rPr lang="el-GR" sz="2800" b="1">
                <a:solidFill>
                  <a:srgbClr val="FFFF00"/>
                </a:solidFill>
                <a:latin typeface="Arial" charset="0"/>
              </a:rPr>
              <a:t>ποιότητας του αποτελέσματος</a:t>
            </a:r>
            <a:r>
              <a:rPr lang="el-GR" sz="2800" b="1">
                <a:latin typeface="Arial" charset="0"/>
              </a:rPr>
              <a:t> της ορθοδοντικής θεραπείας</a:t>
            </a:r>
            <a:r>
              <a:rPr lang="el-GR" sz="4400" b="1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207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</a:rPr>
              <a:t>&gt;</a:t>
            </a:r>
            <a:r>
              <a:rPr lang="el-GR">
                <a:latin typeface="Arial" charset="0"/>
              </a:rPr>
              <a:t>3,5 χιλ. αλλά χωρίς επαφή δοντιών-περιοδοντίου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444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FFFF00"/>
                </a:solidFill>
                <a:latin typeface="Arial" charset="0"/>
              </a:rPr>
              <a:t>Αυξημένη κατακόρυφη πρόταξη 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338" y="1063625"/>
            <a:ext cx="471646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768725"/>
            <a:ext cx="87137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702050" y="4005263"/>
            <a:ext cx="5407025" cy="2741612"/>
          </a:xfrm>
        </p:spPr>
      </p:pic>
      <p:pic>
        <p:nvPicPr>
          <p:cNvPr id="25603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50825" y="981075"/>
            <a:ext cx="5545138" cy="2927350"/>
          </a:xfrm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Arial" charset="0"/>
              </a:rPr>
              <a:t>Πρόσθια ή οπίσθια 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σταυροειδής</a:t>
            </a:r>
            <a:r>
              <a:rPr lang="el-GR">
                <a:latin typeface="Arial" charset="0"/>
              </a:rPr>
              <a:t> σύγκλειση με 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παρέκκλιση</a:t>
            </a:r>
            <a:r>
              <a:rPr lang="el-GR">
                <a:latin typeface="Arial" charset="0"/>
              </a:rPr>
              <a:t> μεγαλύτερη των 2χιλ. μεταξύ κεντρικής σχέσης-μέγιστης συγγόμφωσης</a:t>
            </a:r>
          </a:p>
        </p:txBody>
      </p: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6156325" y="5516563"/>
            <a:ext cx="287338" cy="0"/>
          </a:xfrm>
          <a:prstGeom prst="line">
            <a:avLst/>
          </a:prstGeom>
          <a:noFill/>
          <a:ln w="38100">
            <a:solidFill>
              <a:srgbClr val="1B1BFF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6732588" y="10525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  <p:sp>
        <p:nvSpPr>
          <p:cNvPr id="25607" name="Rectangle 12"/>
          <p:cNvSpPr>
            <a:spLocks noChangeArrowheads="1"/>
          </p:cNvSpPr>
          <p:nvPr/>
        </p:nvSpPr>
        <p:spPr bwMode="auto">
          <a:xfrm>
            <a:off x="6743700" y="4076700"/>
            <a:ext cx="222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Arial" charset="0"/>
              </a:rPr>
              <a:t>πλαγιολίσθηση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>
            <a:lum bright="6000" contrast="6000"/>
          </a:blip>
          <a:srcRect/>
          <a:stretch>
            <a:fillRect/>
          </a:stretch>
        </p:blipFill>
        <p:spPr>
          <a:xfrm>
            <a:off x="250825" y="981075"/>
            <a:ext cx="4897438" cy="2730500"/>
          </a:xfrm>
        </p:spPr>
      </p:pic>
      <p:pic>
        <p:nvPicPr>
          <p:cNvPr id="26627" name="Picture 8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4211638" y="3933825"/>
            <a:ext cx="4686300" cy="2687638"/>
          </a:xfrm>
        </p:spPr>
      </p:pic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>
                <a:latin typeface="Arial" charset="0"/>
              </a:rPr>
              <a:t>Πρόσθια ή οπίσθια 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σταυροειδής</a:t>
            </a:r>
            <a:r>
              <a:rPr lang="el-GR">
                <a:latin typeface="Arial" charset="0"/>
              </a:rPr>
              <a:t> σύγκλειση με </a:t>
            </a:r>
            <a:r>
              <a:rPr lang="el-GR">
                <a:solidFill>
                  <a:srgbClr val="FFFF00"/>
                </a:solidFill>
                <a:latin typeface="Arial" charset="0"/>
              </a:rPr>
              <a:t>παρέκκλιση</a:t>
            </a:r>
            <a:r>
              <a:rPr lang="el-GR">
                <a:latin typeface="Arial" charset="0"/>
              </a:rPr>
              <a:t> μεγαλύτερη των 2χιλ. μεταξύ κεντρικής σχέσης-μέγιστης συγγόμφωσης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6732588" y="10525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  <p:sp>
        <p:nvSpPr>
          <p:cNvPr id="26630" name="Rectangle 13"/>
          <p:cNvSpPr>
            <a:spLocks noChangeArrowheads="1"/>
          </p:cNvSpPr>
          <p:nvPr/>
        </p:nvSpPr>
        <p:spPr bwMode="auto">
          <a:xfrm>
            <a:off x="4645025" y="3933825"/>
            <a:ext cx="424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>
                <a:latin typeface="Arial" charset="0"/>
              </a:rPr>
              <a:t>Πλαγιολίσθηση</a:t>
            </a: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</a:rPr>
              <a:t>και προολίσθηση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7500" y="1196975"/>
            <a:ext cx="4038600" cy="3084513"/>
          </a:xfrm>
        </p:spPr>
      </p:pic>
      <p:pic>
        <p:nvPicPr>
          <p:cNvPr id="27651" name="Picture 1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32363" y="3716338"/>
            <a:ext cx="4038600" cy="2960687"/>
          </a:xfrm>
        </p:spPr>
      </p:pic>
      <p:sp>
        <p:nvSpPr>
          <p:cNvPr id="27652" name="Rectangle 14"/>
          <p:cNvSpPr>
            <a:spLocks noChangeArrowheads="1"/>
          </p:cNvSpPr>
          <p:nvPr/>
        </p:nvSpPr>
        <p:spPr bwMode="auto">
          <a:xfrm rot="10809146" flipV="1">
            <a:off x="101601" y="42481"/>
            <a:ext cx="886288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FF00"/>
                </a:solidFill>
                <a:latin typeface="Arial" charset="0"/>
              </a:rPr>
              <a:t>Διαταραχές ανατολής</a:t>
            </a:r>
            <a:r>
              <a:rPr lang="el-GR" dirty="0">
                <a:latin typeface="Arial" charset="0"/>
              </a:rPr>
              <a:t> δοντιών</a:t>
            </a:r>
            <a:r>
              <a:rPr lang="en-US" dirty="0"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λόγω συνωστισμού, κακής </a:t>
            </a:r>
            <a:r>
              <a:rPr lang="el-GR" dirty="0" smtClean="0">
                <a:latin typeface="Arial" charset="0"/>
              </a:rPr>
              <a:t>θέσης, </a:t>
            </a:r>
            <a:r>
              <a:rPr lang="el-GR" dirty="0">
                <a:latin typeface="Arial" charset="0"/>
              </a:rPr>
              <a:t>παρουσίας </a:t>
            </a:r>
            <a:r>
              <a:rPr lang="el-GR" dirty="0" smtClean="0">
                <a:latin typeface="Arial" charset="0"/>
              </a:rPr>
              <a:t>υπεραρίθμων </a:t>
            </a:r>
            <a:r>
              <a:rPr lang="el-GR" dirty="0">
                <a:latin typeface="Arial" charset="0"/>
              </a:rPr>
              <a:t>δοντιών, </a:t>
            </a:r>
            <a:r>
              <a:rPr lang="el-GR" dirty="0" err="1">
                <a:latin typeface="Arial" charset="0"/>
              </a:rPr>
              <a:t>υπερπαραμονή</a:t>
            </a:r>
            <a:r>
              <a:rPr lang="el-GR" dirty="0">
                <a:latin typeface="Arial" charset="0"/>
              </a:rPr>
              <a:t> νεογιλών ή οποιασδήποτε άλλης παθολογικής αιτίας </a:t>
            </a:r>
          </a:p>
        </p:txBody>
      </p:sp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6659563" y="11969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2125" y="704850"/>
            <a:ext cx="8158163" cy="4668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341438"/>
            <a:ext cx="6769100" cy="3138487"/>
          </a:xfrm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-6350" y="0"/>
            <a:ext cx="8972550" cy="6742113"/>
            <a:chOff x="0" y="0"/>
            <a:chExt cx="5652" cy="4247"/>
          </a:xfrm>
        </p:grpSpPr>
        <p:pic>
          <p:nvPicPr>
            <p:cNvPr id="29700" name="Picture 18" descr="Xatzis Stefanos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68" y="2668"/>
              <a:ext cx="1184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Rectangle 19"/>
            <p:cNvSpPr>
              <a:spLocks noChangeArrowheads="1"/>
            </p:cNvSpPr>
            <p:nvPr/>
          </p:nvSpPr>
          <p:spPr bwMode="auto">
            <a:xfrm rot="10809146" flipV="1">
              <a:off x="0" y="0"/>
              <a:ext cx="565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>
                  <a:solidFill>
                    <a:srgbClr val="FFFF00"/>
                  </a:solidFill>
                  <a:latin typeface="Arial" charset="0"/>
                </a:rPr>
                <a:t>Διαταραχές ανατολής</a:t>
              </a:r>
              <a:r>
                <a:rPr lang="el-GR" dirty="0">
                  <a:latin typeface="Arial" charset="0"/>
                </a:rPr>
                <a:t> δοντιών</a:t>
              </a:r>
              <a:r>
                <a:rPr lang="en-US" dirty="0">
                  <a:latin typeface="Arial" charset="0"/>
                </a:rPr>
                <a:t> </a:t>
              </a:r>
              <a:r>
                <a:rPr lang="el-GR" dirty="0">
                  <a:latin typeface="Arial" charset="0"/>
                </a:rPr>
                <a:t>λόγω συνωστισμού, κακής </a:t>
              </a:r>
              <a:r>
                <a:rPr lang="el-GR" dirty="0" smtClean="0">
                  <a:latin typeface="Arial" charset="0"/>
                </a:rPr>
                <a:t>θέσης, </a:t>
              </a:r>
              <a:r>
                <a:rPr lang="el-GR" dirty="0">
                  <a:latin typeface="Arial" charset="0"/>
                </a:rPr>
                <a:t>παρουσίας </a:t>
              </a:r>
              <a:r>
                <a:rPr lang="el-GR" dirty="0" smtClean="0">
                  <a:latin typeface="Arial" charset="0"/>
                </a:rPr>
                <a:t>υπεραρίθμων </a:t>
              </a:r>
              <a:r>
                <a:rPr lang="el-GR" dirty="0">
                  <a:latin typeface="Arial" charset="0"/>
                </a:rPr>
                <a:t>δοντιών, </a:t>
              </a:r>
              <a:r>
                <a:rPr lang="el-GR" dirty="0" err="1">
                  <a:latin typeface="Arial" charset="0"/>
                </a:rPr>
                <a:t>υπερπαραμονή</a:t>
              </a:r>
              <a:r>
                <a:rPr lang="el-GR" dirty="0">
                  <a:latin typeface="Arial" charset="0"/>
                </a:rPr>
                <a:t> νεογιλών ή οποιασδήποτε άλλης παθολογικής αιτίας </a:t>
              </a:r>
            </a:p>
          </p:txBody>
        </p:sp>
        <p:sp>
          <p:nvSpPr>
            <p:cNvPr id="29702" name="Text Box 20"/>
            <p:cNvSpPr txBox="1">
              <a:spLocks noChangeArrowheads="1"/>
            </p:cNvSpPr>
            <p:nvPr/>
          </p:nvSpPr>
          <p:spPr bwMode="auto">
            <a:xfrm>
              <a:off x="4540" y="813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800" b="1">
                  <a:latin typeface="Arial" charset="0"/>
                </a:rPr>
                <a:t>Βαθμίδα </a:t>
              </a:r>
              <a:r>
                <a:rPr lang="en-US" sz="1800" b="1">
                  <a:latin typeface="Arial" charset="0"/>
                </a:rPr>
                <a:t>5</a:t>
              </a:r>
              <a:endParaRPr lang="el-GR" sz="1800" b="1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>
            <a:lum bright="12000" contrast="18000"/>
          </a:blip>
          <a:srcRect/>
          <a:stretch>
            <a:fillRect/>
          </a:stretch>
        </p:blipFill>
        <p:spPr>
          <a:xfrm>
            <a:off x="468313" y="1268413"/>
            <a:ext cx="8229600" cy="4783137"/>
          </a:xfrm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 rot="10809146" flipV="1">
            <a:off x="101601" y="42481"/>
            <a:ext cx="886288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FF00"/>
                </a:solidFill>
                <a:latin typeface="Arial" charset="0"/>
              </a:rPr>
              <a:t>Διαταραχές ανατολής</a:t>
            </a:r>
            <a:r>
              <a:rPr lang="el-GR" dirty="0">
                <a:latin typeface="Arial" charset="0"/>
              </a:rPr>
              <a:t> δοντιών</a:t>
            </a:r>
            <a:r>
              <a:rPr lang="en-US" dirty="0"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λόγω συνωστισμού, κακής </a:t>
            </a:r>
            <a:r>
              <a:rPr lang="el-GR" dirty="0" smtClean="0">
                <a:latin typeface="Arial" charset="0"/>
              </a:rPr>
              <a:t>θέσης, </a:t>
            </a:r>
            <a:r>
              <a:rPr lang="el-GR" dirty="0">
                <a:latin typeface="Arial" charset="0"/>
              </a:rPr>
              <a:t>παρουσίας </a:t>
            </a:r>
            <a:r>
              <a:rPr lang="el-GR" dirty="0" smtClean="0">
                <a:latin typeface="Arial" charset="0"/>
              </a:rPr>
              <a:t>υπεραρίθμων </a:t>
            </a:r>
            <a:r>
              <a:rPr lang="el-GR" dirty="0">
                <a:latin typeface="Arial" charset="0"/>
              </a:rPr>
              <a:t>δοντιών, </a:t>
            </a:r>
            <a:r>
              <a:rPr lang="el-GR" dirty="0" err="1">
                <a:latin typeface="Arial" charset="0"/>
              </a:rPr>
              <a:t>υπερπαραμονή</a:t>
            </a:r>
            <a:r>
              <a:rPr lang="el-GR" dirty="0">
                <a:latin typeface="Arial" charset="0"/>
              </a:rPr>
              <a:t> νεογιλών ή οποιασδήποτε άλλης παθολογικής αιτίας 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7237413" y="551656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9388" y="1268413"/>
            <a:ext cx="8686800" cy="4968875"/>
          </a:xfrm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 rot="10809146" flipV="1">
            <a:off x="107950" y="260350"/>
            <a:ext cx="9151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err="1">
                <a:solidFill>
                  <a:srgbClr val="FFFF00"/>
                </a:solidFill>
                <a:latin typeface="Arial" charset="0"/>
              </a:rPr>
              <a:t>Ολιγοδοντία</a:t>
            </a:r>
            <a:r>
              <a:rPr lang="el-GR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(περισσότερες της μίας </a:t>
            </a:r>
            <a:r>
              <a:rPr lang="el-GR" dirty="0" err="1">
                <a:latin typeface="Arial" charset="0"/>
              </a:rPr>
              <a:t>αγενεσίες</a:t>
            </a:r>
            <a:r>
              <a:rPr lang="el-GR" dirty="0">
                <a:latin typeface="Arial" charset="0"/>
              </a:rPr>
              <a:t> σε κάθε τεταρτημόριο), </a:t>
            </a:r>
          </a:p>
          <a:p>
            <a:r>
              <a:rPr lang="el-GR" dirty="0">
                <a:latin typeface="Arial" charset="0"/>
              </a:rPr>
              <a:t>η οποία επιβάλλει ορθοδοντική θεραπεία πριν την προσθετική αποκατάσταση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135813" y="57261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160463"/>
            <a:ext cx="82296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>
          <a:xfrm>
            <a:off x="4643438" y="4076700"/>
            <a:ext cx="4183062" cy="2390775"/>
          </a:xfrm>
        </p:spPr>
      </p:pic>
      <p:pic>
        <p:nvPicPr>
          <p:cNvPr id="33795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5288" y="4144963"/>
            <a:ext cx="4103687" cy="2379662"/>
          </a:xfrm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 rot="10809146" flipV="1">
            <a:off x="101600" y="42863"/>
            <a:ext cx="91487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solidFill>
                  <a:srgbClr val="FFFF00"/>
                </a:solidFill>
                <a:latin typeface="Arial" charset="0"/>
              </a:rPr>
              <a:t>Διαταραχές ανατολής</a:t>
            </a:r>
            <a:r>
              <a:rPr lang="el-GR" dirty="0">
                <a:latin typeface="Arial" charset="0"/>
              </a:rPr>
              <a:t> δοντιών</a:t>
            </a:r>
            <a:r>
              <a:rPr lang="en-US" dirty="0">
                <a:latin typeface="Arial" charset="0"/>
              </a:rPr>
              <a:t> </a:t>
            </a:r>
            <a:r>
              <a:rPr lang="el-GR" dirty="0">
                <a:latin typeface="Arial" charset="0"/>
              </a:rPr>
              <a:t>λόγω συνωστισμού, κακής </a:t>
            </a:r>
            <a:r>
              <a:rPr lang="el-GR" dirty="0" smtClean="0">
                <a:latin typeface="Arial" charset="0"/>
              </a:rPr>
              <a:t>θέσης, </a:t>
            </a:r>
            <a:r>
              <a:rPr lang="el-GR" dirty="0">
                <a:latin typeface="Arial" charset="0"/>
              </a:rPr>
              <a:t>παρουσίας </a:t>
            </a:r>
            <a:r>
              <a:rPr lang="el-GR" dirty="0" smtClean="0">
                <a:latin typeface="Arial" charset="0"/>
              </a:rPr>
              <a:t>υπεραρίθμων </a:t>
            </a:r>
            <a:r>
              <a:rPr lang="el-GR" dirty="0">
                <a:latin typeface="Arial" charset="0"/>
              </a:rPr>
              <a:t>δοντιών, </a:t>
            </a:r>
            <a:r>
              <a:rPr lang="el-GR" dirty="0" err="1">
                <a:latin typeface="Arial" charset="0"/>
              </a:rPr>
              <a:t>υπερπαραμονή</a:t>
            </a:r>
            <a:r>
              <a:rPr lang="el-GR" dirty="0">
                <a:latin typeface="Arial" charset="0"/>
              </a:rPr>
              <a:t> νεογιλών ή οποιασδήποτε άλλης παθολογικής αιτίας 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l-GR" dirty="0">
                <a:solidFill>
                  <a:srgbClr val="FFFF00"/>
                </a:solidFill>
                <a:latin typeface="Arial" charset="0"/>
              </a:rPr>
              <a:t>Παραπομπή</a:t>
            </a:r>
            <a:r>
              <a:rPr lang="el-GR" dirty="0">
                <a:latin typeface="Arial" charset="0"/>
              </a:rPr>
              <a:t> του ασθενή για συνδυασμό θεραπείας από συνάδελφο </a:t>
            </a:r>
            <a:r>
              <a:rPr lang="el-GR" dirty="0" err="1">
                <a:latin typeface="Arial" charset="0"/>
              </a:rPr>
              <a:t>περιοδοντολόγο</a:t>
            </a:r>
            <a:r>
              <a:rPr lang="el-GR" dirty="0">
                <a:latin typeface="Arial" charset="0"/>
              </a:rPr>
              <a:t>, </a:t>
            </a:r>
            <a:r>
              <a:rPr lang="el-GR" dirty="0" err="1">
                <a:latin typeface="Arial" charset="0"/>
              </a:rPr>
              <a:t>προσθετολόγο</a:t>
            </a:r>
            <a:r>
              <a:rPr lang="el-GR" dirty="0">
                <a:latin typeface="Arial" charset="0"/>
              </a:rPr>
              <a:t> ή ειδικευμένο στη ΦΣΣ </a:t>
            </a:r>
          </a:p>
        </p:txBody>
      </p:sp>
      <p:sp>
        <p:nvSpPr>
          <p:cNvPr id="33797" name="Text Box 10"/>
          <p:cNvSpPr txBox="1">
            <a:spLocks noChangeArrowheads="1"/>
          </p:cNvSpPr>
          <p:nvPr/>
        </p:nvSpPr>
        <p:spPr bwMode="auto">
          <a:xfrm>
            <a:off x="7454900" y="6021388"/>
            <a:ext cx="1438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179388" y="863600"/>
            <a:ext cx="8785225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600" b="1">
                <a:latin typeface="Arial" charset="0"/>
              </a:rPr>
              <a:t>Χαρακτηριστικά ενός δείκτη</a:t>
            </a:r>
          </a:p>
          <a:p>
            <a:endParaRPr lang="el-GR" sz="3600" b="1">
              <a:latin typeface="Arial" charset="0"/>
            </a:endParaRPr>
          </a:p>
          <a:p>
            <a:r>
              <a:rPr lang="el-GR" sz="2400">
                <a:solidFill>
                  <a:srgbClr val="FFFF00"/>
                </a:solidFill>
                <a:latin typeface="Arial" charset="0"/>
              </a:rPr>
              <a:t>Εγκυρότητα </a:t>
            </a:r>
            <a:r>
              <a:rPr lang="el-GR" sz="2400">
                <a:latin typeface="Arial" charset="0"/>
              </a:rPr>
              <a:t>(</a:t>
            </a:r>
            <a:r>
              <a:rPr lang="en-US" sz="2400">
                <a:latin typeface="Arial" charset="0"/>
              </a:rPr>
              <a:t>validity</a:t>
            </a:r>
            <a:r>
              <a:rPr lang="el-GR" sz="2400">
                <a:latin typeface="Arial" charset="0"/>
              </a:rPr>
              <a:t>) σημαίνει ότι η κλίμακα μετρά</a:t>
            </a:r>
            <a:r>
              <a:rPr lang="en-US" sz="2400">
                <a:latin typeface="Arial" charset="0"/>
              </a:rPr>
              <a:t> </a:t>
            </a:r>
            <a:r>
              <a:rPr lang="el-GR" sz="2400">
                <a:latin typeface="Arial" charset="0"/>
              </a:rPr>
              <a:t>πραγματικά αυτό που αναφέρεται ότι μετρά </a:t>
            </a:r>
          </a:p>
          <a:p>
            <a:endParaRPr lang="el-GR" sz="2400">
              <a:latin typeface="Arial" charset="0"/>
            </a:endParaRPr>
          </a:p>
          <a:p>
            <a:r>
              <a:rPr lang="el-GR" sz="2400">
                <a:solidFill>
                  <a:srgbClr val="FFFF00"/>
                </a:solidFill>
                <a:latin typeface="Arial" charset="0"/>
              </a:rPr>
              <a:t>Επαναληψιμότητα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(reproducibility</a:t>
            </a:r>
            <a:r>
              <a:rPr lang="el-GR" sz="2400">
                <a:latin typeface="Arial" charset="0"/>
              </a:rPr>
              <a:t> ή αξιοπιστία/</a:t>
            </a:r>
            <a:r>
              <a:rPr lang="en-US" sz="2400">
                <a:latin typeface="Arial" charset="0"/>
              </a:rPr>
              <a:t>reliability)</a:t>
            </a:r>
            <a:r>
              <a:rPr lang="el-GR" sz="2400">
                <a:latin typeface="Arial" charset="0"/>
              </a:rPr>
              <a:t> σημαίνει ότι ο δείκτης δίνει τα ίδια αποτελέσματα αν εφαρμοστεί ξανά από τον ίδιο ή διαφορετικό εξεταστή  (υπό την προϋπόθεση ότι η κλινική εικόνα δεν έχει αλλάξει)</a:t>
            </a:r>
          </a:p>
          <a:p>
            <a:pPr>
              <a:spcBef>
                <a:spcPct val="50000"/>
              </a:spcBef>
            </a:pP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189038"/>
            <a:ext cx="8229600" cy="465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68538" y="3429000"/>
            <a:ext cx="6516687" cy="3146425"/>
          </a:xfrm>
        </p:spPr>
      </p:pic>
      <p:pic>
        <p:nvPicPr>
          <p:cNvPr id="35843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54451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FFFF00"/>
                </a:solidFill>
                <a:latin typeface="Arial" charset="0"/>
              </a:rPr>
              <a:t>Τηλεσκοπική σύγκλειση 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8888" y="1700213"/>
            <a:ext cx="68754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00" y="2852738"/>
            <a:ext cx="54292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11588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FFFF00"/>
                </a:solidFill>
                <a:latin typeface="Arial" charset="0"/>
              </a:rPr>
              <a:t>Ανωμαλίες θέσης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δοντιών</a:t>
            </a:r>
          </a:p>
          <a:p>
            <a:pPr algn="ctr"/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 algn="ctr"/>
            <a:r>
              <a:rPr lang="el-GR" sz="2400">
                <a:latin typeface="Arial" charset="0"/>
              </a:rPr>
              <a:t>Αξιολογείται η πιο έντονη</a:t>
            </a: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190500" y="3224213"/>
            <a:ext cx="30130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&gt;</a:t>
            </a:r>
            <a:r>
              <a:rPr lang="el-GR" sz="2400">
                <a:latin typeface="Arial" charset="0"/>
              </a:rPr>
              <a:t>4 χιλ.  → βαθμίδα 4</a:t>
            </a:r>
          </a:p>
          <a:p>
            <a:pPr>
              <a:buFont typeface="Wingdings" pitchFamily="2" charset="2"/>
              <a:buNone/>
            </a:pPr>
            <a:r>
              <a:rPr lang="el-GR" sz="2400">
                <a:latin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l-GR" sz="2400">
                <a:latin typeface="Arial" charset="0"/>
              </a:rPr>
              <a:t>2-4 χιλ. → βαθμίδα 3</a:t>
            </a:r>
          </a:p>
          <a:p>
            <a:pPr>
              <a:buFont typeface="Wingdings" pitchFamily="2" charset="2"/>
              <a:buNone/>
            </a:pPr>
            <a:endParaRPr lang="el-GR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l-GR" sz="2400">
                <a:latin typeface="Arial" charset="0"/>
              </a:rPr>
              <a:t>1-2 χιλ. → βαθμίδα 2</a:t>
            </a:r>
          </a:p>
          <a:p>
            <a:pPr>
              <a:buFont typeface="Wingdings" pitchFamily="2" charset="2"/>
              <a:buNone/>
            </a:pPr>
            <a:endParaRPr lang="el-GR" sz="240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&lt;</a:t>
            </a:r>
            <a:r>
              <a:rPr lang="el-GR" sz="2400">
                <a:latin typeface="Arial" charset="0"/>
              </a:rPr>
              <a:t>1χιλ.   → βαθμίδα 1</a:t>
            </a:r>
          </a:p>
          <a:p>
            <a:pPr>
              <a:buFont typeface="Wingdings" pitchFamily="2" charset="2"/>
              <a:buNone/>
            </a:pPr>
            <a:endParaRPr lang="el-GR" sz="2400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 flipH="1" flipV="1">
            <a:off x="4500563" y="5013325"/>
            <a:ext cx="5048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H="1" flipV="1">
            <a:off x="5867400" y="2997200"/>
            <a:ext cx="71438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 flipV="1">
            <a:off x="6732588" y="3284538"/>
            <a:ext cx="71437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2565400"/>
            <a:ext cx="30972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163" y="2565400"/>
            <a:ext cx="2952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>
                <a:latin typeface="Arial" charset="0"/>
              </a:rPr>
              <a:t>Συγκλείσεις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II</a:t>
            </a:r>
            <a:r>
              <a:rPr lang="el-GR" sz="2400">
                <a:solidFill>
                  <a:srgbClr val="FFFF00"/>
                </a:solidFill>
                <a:latin typeface="Arial" charset="0"/>
              </a:rPr>
              <a:t>ης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>
                <a:solidFill>
                  <a:srgbClr val="FFFF00"/>
                </a:solidFill>
                <a:latin typeface="Arial" charset="0"/>
              </a:rPr>
              <a:t>ή 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III</a:t>
            </a:r>
            <a:r>
              <a:rPr lang="el-GR" sz="2400">
                <a:solidFill>
                  <a:srgbClr val="FFFF00"/>
                </a:solidFill>
                <a:latin typeface="Arial" charset="0"/>
              </a:rPr>
              <a:t>ης</a:t>
            </a:r>
            <a:r>
              <a:rPr lang="en-US" sz="240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>
                <a:solidFill>
                  <a:srgbClr val="FFFF00"/>
                </a:solidFill>
                <a:latin typeface="Arial" charset="0"/>
              </a:rPr>
              <a:t>Τάξεως</a:t>
            </a:r>
            <a:endParaRPr lang="en-US" sz="2400">
              <a:latin typeface="Arial" charset="0"/>
            </a:endParaRPr>
          </a:p>
          <a:p>
            <a:pPr algn="ctr"/>
            <a:r>
              <a:rPr lang="el-GR" sz="2400">
                <a:latin typeface="Arial" charset="0"/>
              </a:rPr>
              <a:t>χωρίς άλλες ορθοδοντικές ανωμαλίες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97325" y="19161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79388" y="2751138"/>
            <a:ext cx="8964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 dirty="0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 dirty="0">
                <a:latin typeface="Arial" charset="0"/>
              </a:rPr>
              <a:t> Index of Orthodontic</a:t>
            </a:r>
            <a:r>
              <a:rPr lang="el-GR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Treatment Need (IOTN)</a:t>
            </a:r>
            <a:endParaRPr lang="el-GR" sz="2400" dirty="0">
              <a:latin typeface="Arial" charset="0"/>
            </a:endParaRPr>
          </a:p>
          <a:p>
            <a:pPr indent="182563" algn="ctr" eaLnBrk="0" hangingPunct="0"/>
            <a:endParaRPr lang="el-GR" sz="2400" dirty="0">
              <a:latin typeface="Arial" charset="0"/>
            </a:endParaRPr>
          </a:p>
          <a:p>
            <a:pPr indent="182563" algn="ctr" eaLnBrk="0" hangingPunct="0"/>
            <a:r>
              <a:rPr lang="el-GR" sz="2400" b="1" dirty="0">
                <a:solidFill>
                  <a:srgbClr val="FFFF00"/>
                </a:solidFill>
              </a:rPr>
              <a:t>Συνιστώσα Οδοντικής Υγείας</a:t>
            </a:r>
            <a:endParaRPr lang="el-GR" sz="2400" dirty="0">
              <a:solidFill>
                <a:srgbClr val="FFFF00"/>
              </a:solidFill>
              <a:latin typeface="Arial" charset="0"/>
            </a:endParaRPr>
          </a:p>
          <a:p>
            <a:pPr indent="182563" algn="ctr">
              <a:buClr>
                <a:srgbClr val="1B1BFF"/>
              </a:buClr>
              <a:buFontTx/>
              <a:buChar char="•"/>
            </a:pPr>
            <a:endParaRPr lang="el-GR" sz="2400" b="1" dirty="0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 dirty="0">
                <a:latin typeface="Arial" charset="0"/>
              </a:rPr>
              <a:t>Βαθμίδα 5 – πολύ μεγάλη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 dirty="0">
              <a:latin typeface="Arial" charset="0"/>
            </a:endParaRPr>
          </a:p>
          <a:p>
            <a:pPr indent="182563"/>
            <a:r>
              <a:rPr lang="el-GR" dirty="0" err="1">
                <a:latin typeface="Arial" charset="0"/>
              </a:rPr>
              <a:t>Σχιστίες</a:t>
            </a:r>
            <a:r>
              <a:rPr lang="el-GR" dirty="0">
                <a:latin typeface="Arial" charset="0"/>
              </a:rPr>
              <a:t> χείλους ή υπερώας</a:t>
            </a:r>
          </a:p>
          <a:p>
            <a:pPr indent="182563"/>
            <a:r>
              <a:rPr lang="el-GR" dirty="0">
                <a:latin typeface="Arial" charset="0"/>
              </a:rPr>
              <a:t>Οριζόντια πρόταξη μεγαλύτερη των 9χιλ.</a:t>
            </a:r>
          </a:p>
          <a:p>
            <a:pPr indent="182563"/>
            <a:r>
              <a:rPr lang="el-GR" dirty="0">
                <a:latin typeface="Arial" charset="0"/>
              </a:rPr>
              <a:t>Αρνητική οριζόντια πρόταξη, μεγαλύτερη των 3,5χιλ., με επιπτώσεις στη μάσηση ή /και στην ομιλία</a:t>
            </a:r>
          </a:p>
          <a:p>
            <a:pPr indent="182563"/>
            <a:r>
              <a:rPr lang="el-GR" dirty="0">
                <a:latin typeface="Arial" charset="0"/>
              </a:rPr>
              <a:t>Διαταραχές ανατολής δοντιών (εξαιρουμένων των τρίτων γομφίων) λόγω συνωστισμού, κακής θέσης, παρουσίας </a:t>
            </a:r>
            <a:r>
              <a:rPr lang="el-GR" dirty="0" smtClean="0">
                <a:latin typeface="Arial" charset="0"/>
              </a:rPr>
              <a:t>υπεραρίθμων </a:t>
            </a:r>
            <a:r>
              <a:rPr lang="el-GR" dirty="0">
                <a:latin typeface="Arial" charset="0"/>
              </a:rPr>
              <a:t>δοντιών, </a:t>
            </a:r>
            <a:r>
              <a:rPr lang="el-GR" dirty="0" err="1">
                <a:latin typeface="Arial" charset="0"/>
              </a:rPr>
              <a:t>υπερπαραμονή</a:t>
            </a:r>
            <a:r>
              <a:rPr lang="el-GR" dirty="0">
                <a:latin typeface="Arial" charset="0"/>
              </a:rPr>
              <a:t> νεογιλών ή οποιασδήποτε άλλης παθολογικής αιτίας</a:t>
            </a:r>
          </a:p>
          <a:p>
            <a:pPr indent="182563"/>
            <a:r>
              <a:rPr lang="el-GR" dirty="0" err="1">
                <a:latin typeface="Arial" charset="0"/>
              </a:rPr>
              <a:t>Ολιγοδοντία</a:t>
            </a:r>
            <a:r>
              <a:rPr lang="el-GR" dirty="0">
                <a:latin typeface="Arial" charset="0"/>
              </a:rPr>
              <a:t> (περισσότερες της μίας </a:t>
            </a:r>
            <a:r>
              <a:rPr lang="el-GR" dirty="0" err="1">
                <a:latin typeface="Arial" charset="0"/>
              </a:rPr>
              <a:t>αγενεσίες</a:t>
            </a:r>
            <a:r>
              <a:rPr lang="el-GR" dirty="0">
                <a:latin typeface="Arial" charset="0"/>
              </a:rPr>
              <a:t> σε κάθε τεταρτημόριο), η οποία επιβάλλει ορθοδοντική θεραπεία πριν την προσθετική αποκατάσταση </a:t>
            </a:r>
          </a:p>
          <a:p>
            <a:pPr indent="182563" algn="ctr"/>
            <a:r>
              <a:rPr lang="el-GR" sz="2400" dirty="0">
                <a:latin typeface="Arial" charset="0"/>
              </a:rPr>
              <a:t> </a:t>
            </a:r>
            <a:endParaRPr lang="el-GR" sz="2400" b="1" dirty="0">
              <a:latin typeface="Arial" charset="0"/>
            </a:endParaRPr>
          </a:p>
          <a:p>
            <a:pPr indent="182563" algn="ctr" eaLnBrk="0" hangingPunct="0"/>
            <a:endParaRPr lang="el-GR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250825" y="2390775"/>
            <a:ext cx="87137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</a:rPr>
              <a:t>Συνιστώσα Οδοντικής Υγείας</a:t>
            </a:r>
            <a:endParaRPr lang="el-GR" sz="2400">
              <a:solidFill>
                <a:srgbClr val="FFFF00"/>
              </a:solidFill>
              <a:latin typeface="Arial" charset="0"/>
            </a:endParaRPr>
          </a:p>
          <a:p>
            <a:pPr indent="182563" algn="ctr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4 – μεγάλη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Οριζόντια πρόταξη μεγαλύτερη των 6χιλ. και μικρότερη των 9χιλ.</a:t>
            </a:r>
          </a:p>
          <a:p>
            <a:pPr indent="182563"/>
            <a:r>
              <a:rPr lang="el-GR">
                <a:latin typeface="Arial" charset="0"/>
              </a:rPr>
              <a:t>Αρνητική οριζόντια πρόταξη, μεγαλύτερη των 3,5χιλ., χωρίς επιπτώσεις στη μάσηση ή /και στην ομιλία είτε μεγαλύτερη του 1χιλ. αλλά μικρότερη των 3,5χιλ., με επιπτώσεις στη μάσηση ή /και στην ομιλία</a:t>
            </a:r>
          </a:p>
          <a:p>
            <a:pPr indent="182563"/>
            <a:r>
              <a:rPr lang="el-GR">
                <a:latin typeface="Arial" charset="0"/>
              </a:rPr>
              <a:t>Πρόσθια ή οπίσθια σταυροειδής σύγκλειση με παρέκκλιση μεγαλύτερη των 2χιλ. μεταξύ κεντρικής σχέσης-μέγιστης συγγόμφωσης (πλαγιολίσθηση, προολίσθηση)</a:t>
            </a:r>
          </a:p>
          <a:p>
            <a:pPr indent="182563" algn="ctr" eaLnBrk="0" hangingPunct="0"/>
            <a:endParaRPr lang="el-GR">
              <a:latin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732588" y="10525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800" b="1">
                <a:latin typeface="Arial" charset="0"/>
              </a:rPr>
              <a:t>Βαθμίδα </a:t>
            </a:r>
            <a:r>
              <a:rPr lang="en-US" sz="1800" b="1">
                <a:latin typeface="Arial" charset="0"/>
              </a:rPr>
              <a:t>5</a:t>
            </a:r>
            <a:endParaRPr lang="el-GR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79388" y="2895600"/>
            <a:ext cx="8964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 Υγείας</a:t>
            </a:r>
            <a:endParaRPr lang="el-GR" sz="2400">
              <a:solidFill>
                <a:srgbClr val="FFFF00"/>
              </a:solidFill>
              <a:latin typeface="Arial" charset="0"/>
            </a:endParaRPr>
          </a:p>
          <a:p>
            <a:pPr indent="182563" algn="ctr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4 – μεγάλη ανάγκη (συνέχ.)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Τηλεσκοπική σύγκλειση  (χωρίς μασητικές επαφές στις οπίσθιες περιοχές)</a:t>
            </a:r>
          </a:p>
          <a:p>
            <a:pPr indent="182563"/>
            <a:r>
              <a:rPr lang="el-GR">
                <a:latin typeface="Arial" charset="0"/>
              </a:rPr>
              <a:t>Ανωμαλίες θέσης δοντιών μεγαλύτερες των 4 χιλ.</a:t>
            </a:r>
          </a:p>
          <a:p>
            <a:pPr indent="182563"/>
            <a:r>
              <a:rPr lang="el-GR">
                <a:latin typeface="Arial" charset="0"/>
              </a:rPr>
              <a:t>Πρόσθια ή πλάγια χασμοδοντία, μεγαλύτερη των 4 χιλ.</a:t>
            </a:r>
          </a:p>
          <a:p>
            <a:pPr indent="182563"/>
            <a:r>
              <a:rPr lang="el-GR">
                <a:latin typeface="Arial" charset="0"/>
              </a:rPr>
              <a:t>Αυξημένη κατακόρυφη πρόταξη με τραυματισμό περιοδοντίου υπερώια των άνω τομέων ή χειλικά των κάτω τομέων</a:t>
            </a:r>
          </a:p>
          <a:p>
            <a:pPr indent="182563"/>
            <a:r>
              <a:rPr lang="el-GR">
                <a:latin typeface="Arial" charset="0"/>
              </a:rPr>
              <a:t>Παραπομπή του ασθενή για συνδυασμό θεραπείας από συνάδελφο περιοδοντολόγο, προσθετολόγο ή ειδικευμένο στη ΦΣΣ </a:t>
            </a:r>
          </a:p>
          <a:p>
            <a:pPr indent="182563"/>
            <a:r>
              <a:rPr lang="el-GR">
                <a:latin typeface="Arial" charset="0"/>
              </a:rPr>
              <a:t>Ολιγοδοντία λιγότερο εκτεταμένη (όχι περισσότερες της μίας αγενεσίες σε κάθε τεταρτημόριο), η οποία επιβάλλει ορθοδοντική θεραπεία πριν την προσθετική αποκατάσταση </a:t>
            </a:r>
          </a:p>
          <a:p>
            <a:pPr indent="182563"/>
            <a:r>
              <a:rPr lang="el-GR">
                <a:latin typeface="Arial" charset="0"/>
              </a:rPr>
              <a:t> </a:t>
            </a:r>
            <a:endParaRPr lang="el-GR" b="1">
              <a:latin typeface="Arial" charset="0"/>
            </a:endParaRPr>
          </a:p>
          <a:p>
            <a:pPr indent="182563" algn="ctr" eaLnBrk="0" hangingPunct="0"/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79388" y="2751138"/>
            <a:ext cx="89646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 Υγείας</a:t>
            </a:r>
            <a:endParaRPr lang="el-GR" sz="2400">
              <a:solidFill>
                <a:srgbClr val="FFFF00"/>
              </a:solidFill>
              <a:latin typeface="Arial" charset="0"/>
            </a:endParaRP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3 – μέτρια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Οριζόντια πρόταξη μεγαλύτερη των 3,5χιλ. και μικρότερη ή ίση των 6χιλ. με αφιστάμενα χείλη κατά την ανάπαυση</a:t>
            </a:r>
          </a:p>
          <a:p>
            <a:pPr indent="182563"/>
            <a:r>
              <a:rPr lang="el-GR">
                <a:latin typeface="Arial" charset="0"/>
              </a:rPr>
              <a:t>Αρνητική οριζόντια πρόταξη, μεγαλύτερη του 1 χιλ. και μικρότερη ή ίση των 3,5 χιλ. </a:t>
            </a:r>
          </a:p>
          <a:p>
            <a:pPr indent="182563"/>
            <a:r>
              <a:rPr lang="el-GR">
                <a:latin typeface="Arial" charset="0"/>
              </a:rPr>
              <a:t>Αυξημένη κατακόρυφη πρόταξη με επαφή δοντιών-περιοδοντίου (υπερώια των άνω τομέων ή χειλικά των κάτω τομέων) αλλά χωρίς τραυματισμό περιοδοντίου </a:t>
            </a:r>
          </a:p>
          <a:p>
            <a:pPr indent="182563" algn="ctr" eaLnBrk="0" hangingPunct="0"/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50825" y="2751138"/>
            <a:ext cx="87137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</a:t>
            </a:r>
            <a:r>
              <a:rPr lang="el-GR" sz="2400">
                <a:latin typeface="Arial" charset="0"/>
              </a:rPr>
              <a:t> 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Υγείας</a:t>
            </a: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3 – μέτρια ανάγκη (συνέχ.)</a:t>
            </a:r>
            <a:endParaRPr lang="el-GR" sz="2400">
              <a:latin typeface="Arial" charset="0"/>
            </a:endParaRPr>
          </a:p>
          <a:p>
            <a:pPr indent="182563"/>
            <a:endParaRPr lang="el-GR">
              <a:latin typeface="Arial" charset="0"/>
            </a:endParaRPr>
          </a:p>
          <a:p>
            <a:pPr indent="182563"/>
            <a:endParaRPr lang="el-GR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Πρόσθια ή οπίσθια σταυροειδής σύγκλειση με παρέκκλιση μεγαλύτερη του 1χιλ. και μικρότερη ή ίση των 2χιλ. μεταξύ κεντρικής σχέσης-μέγιστης συγγόμφωσης (πλαγιολίσθηση, προολίσθηση)</a:t>
            </a:r>
          </a:p>
          <a:p>
            <a:pPr indent="182563"/>
            <a:r>
              <a:rPr lang="el-GR">
                <a:latin typeface="Arial" charset="0"/>
              </a:rPr>
              <a:t>Πρόσθια ή πλάγια χασμοδοντία, μεγαλύτερη των 2 χιλ. και μικρότερη ή ίση των 4χιλ.</a:t>
            </a:r>
          </a:p>
          <a:p>
            <a:pPr indent="182563"/>
            <a:r>
              <a:rPr lang="el-GR">
                <a:latin typeface="Arial" charset="0"/>
              </a:rPr>
              <a:t>Ανωμαλίες θέσης δοντιών μεγαλύτερες των 2 χιλ. και μικρότερες ή ίσες των 4χιλ. </a:t>
            </a:r>
            <a:endParaRPr lang="el-GR" b="1">
              <a:latin typeface="Arial" charset="0"/>
            </a:endParaRPr>
          </a:p>
          <a:p>
            <a:pPr indent="182563" algn="ctr" eaLnBrk="0" hangingPunct="0"/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2420938"/>
            <a:ext cx="93964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sz="3600" b="1">
                <a:latin typeface="Arial" charset="0"/>
              </a:rPr>
              <a:t>Χρησιμότητα δεικτών</a:t>
            </a:r>
          </a:p>
          <a:p>
            <a:pPr algn="ctr" eaLnBrk="0" hangingPunct="0"/>
            <a:endParaRPr lang="el-GR" sz="3600" b="1">
              <a:latin typeface="Arial" charset="0"/>
            </a:endParaRPr>
          </a:p>
          <a:p>
            <a:pPr eaLnBrk="0" hangingPunct="0">
              <a:buClr>
                <a:srgbClr val="1B1BFF"/>
              </a:buClr>
              <a:buFontTx/>
              <a:buChar char="•"/>
            </a:pPr>
            <a:r>
              <a:rPr lang="el-GR" sz="2400">
                <a:solidFill>
                  <a:srgbClr val="FFFF00"/>
                </a:solidFill>
                <a:latin typeface="Arial" charset="0"/>
              </a:rPr>
              <a:t>Ταξινόμηση</a:t>
            </a:r>
            <a:r>
              <a:rPr lang="el-GR" sz="2400">
                <a:latin typeface="Arial" charset="0"/>
              </a:rPr>
              <a:t> ορθοδοντικών ανωμαλιών για διαγνωστικούς λόγους</a:t>
            </a:r>
            <a:r>
              <a:rPr lang="en-US" sz="2400">
                <a:latin typeface="Arial" charset="0"/>
              </a:rPr>
              <a:t>:</a:t>
            </a:r>
            <a:endParaRPr lang="el-GR" sz="2400">
              <a:latin typeface="Arial" charset="0"/>
            </a:endParaRPr>
          </a:p>
          <a:p>
            <a:pPr eaLnBrk="0" hangingPunct="0">
              <a:buClr>
                <a:srgbClr val="1B1BFF"/>
              </a:buClr>
            </a:pPr>
            <a:r>
              <a:rPr lang="en-US" sz="2400">
                <a:latin typeface="Arial" charset="0"/>
              </a:rPr>
              <a:t>  </a:t>
            </a:r>
            <a:r>
              <a:rPr lang="el-GR" sz="2400">
                <a:latin typeface="Arial" charset="0"/>
              </a:rPr>
              <a:t>Κατάταξη κατά </a:t>
            </a:r>
            <a:r>
              <a:rPr lang="en-US" sz="2400">
                <a:latin typeface="Arial" charset="0"/>
              </a:rPr>
              <a:t>Angle</a:t>
            </a:r>
            <a:endParaRPr lang="el-GR" sz="2400">
              <a:latin typeface="Arial" charset="0"/>
            </a:endParaRPr>
          </a:p>
          <a:p>
            <a:pPr eaLnBrk="0" hangingPunct="0">
              <a:buClr>
                <a:srgbClr val="1B1BFF"/>
              </a:buClr>
              <a:buFontTx/>
              <a:buChar char="•"/>
            </a:pPr>
            <a:endParaRPr lang="el-GR" sz="2400">
              <a:latin typeface="Arial" charset="0"/>
            </a:endParaRP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Συλλογή επιδημιολογικών δεδομένων</a:t>
            </a: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Καταγραφή ανάγκης ορθοδοντικής θεραπείας</a:t>
            </a: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Αξιολόγηση του ορθοδοντικού θεραπευτικού αποτελέσματος</a:t>
            </a:r>
          </a:p>
          <a:p>
            <a:pPr eaLnBrk="0" hangingPunct="0">
              <a:buClr>
                <a:srgbClr val="1B1BFF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179388" y="2636838"/>
            <a:ext cx="87852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 Υγείας</a:t>
            </a: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2 – μικρή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 b="1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Οριζόντια πρόταξη μεγαλύτερη των 3,5χιλ. και μικρότερη ή ίση των 6χιλ. με κλειστά χείλη κατά την ανάπαυση</a:t>
            </a:r>
          </a:p>
          <a:p>
            <a:pPr indent="182563"/>
            <a:r>
              <a:rPr lang="el-GR">
                <a:latin typeface="Arial" charset="0"/>
              </a:rPr>
              <a:t>Αρνητική οριζόντια πρόταξη, μεγαλύτερη του 0 χιλ. και μικρότερη ή ίση του 1χιλ. </a:t>
            </a:r>
          </a:p>
          <a:p>
            <a:pPr indent="182563"/>
            <a:r>
              <a:rPr lang="el-GR">
                <a:latin typeface="Arial" charset="0"/>
              </a:rPr>
              <a:t>Αυξημένη κατακόρυφη πρόταξη μεγαλύτερη των 3,5χιλ. χωρίς επαφή δοντιών-περιοδοντίου (υπερώια των άνω τομέων ή χειλικά των κάτω τομέων) </a:t>
            </a:r>
          </a:p>
          <a:p>
            <a:pPr indent="182563"/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50825" y="2636838"/>
            <a:ext cx="8893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 Υγείας</a:t>
            </a:r>
          </a:p>
          <a:p>
            <a:pPr indent="182563" algn="ctr" eaLnBrk="0" hangingPunct="0"/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2 – μικρή ανάγκη (συνέχ.)</a:t>
            </a:r>
          </a:p>
          <a:p>
            <a:pPr indent="182563"/>
            <a:endParaRPr lang="el-GR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Πρόσθια ή οπίσθια σταυροειδής σύγκλειση με παρέκκλιση μικρότερη ή ίση του 1χιλ. μεταξύ κεντρικής σχέσης-μέγιστης συγγόμφωσης (πλαγιολίσθηση, προολίσθηση)</a:t>
            </a:r>
          </a:p>
          <a:p>
            <a:pPr indent="182563"/>
            <a:r>
              <a:rPr lang="el-GR">
                <a:latin typeface="Arial" charset="0"/>
              </a:rPr>
              <a:t>Πρόσθια ή πλάγια χασμοδοντία, μεγαλύτερη του 1 χιλ. και μικρότερη ή ίση των 2χιλ.</a:t>
            </a:r>
          </a:p>
          <a:p>
            <a:pPr indent="182563"/>
            <a:r>
              <a:rPr lang="el-GR">
                <a:latin typeface="Arial" charset="0"/>
              </a:rPr>
              <a:t>Συγκλείσεις </a:t>
            </a:r>
            <a:r>
              <a:rPr lang="en-US">
                <a:latin typeface="Arial" charset="0"/>
              </a:rPr>
              <a:t>II</a:t>
            </a:r>
            <a:r>
              <a:rPr lang="el-GR" baseline="30000">
                <a:latin typeface="Arial" charset="0"/>
              </a:rPr>
              <a:t>ης</a:t>
            </a:r>
            <a:r>
              <a:rPr lang="el-GR">
                <a:latin typeface="Arial" charset="0"/>
              </a:rPr>
              <a:t> </a:t>
            </a: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</a:rPr>
              <a:t>ή </a:t>
            </a:r>
            <a:r>
              <a:rPr lang="en-US">
                <a:latin typeface="Arial" charset="0"/>
              </a:rPr>
              <a:t>III</a:t>
            </a:r>
            <a:r>
              <a:rPr lang="el-GR" baseline="30000">
                <a:latin typeface="Arial" charset="0"/>
              </a:rPr>
              <a:t>ης</a:t>
            </a:r>
            <a:r>
              <a:rPr lang="en-US">
                <a:latin typeface="Arial" charset="0"/>
              </a:rPr>
              <a:t> </a:t>
            </a:r>
            <a:r>
              <a:rPr lang="el-GR">
                <a:latin typeface="Arial" charset="0"/>
              </a:rPr>
              <a:t>Τάξεως, χωρίς άλλες ορθοδοντικές ανωμαλίες</a:t>
            </a:r>
          </a:p>
          <a:p>
            <a:pPr indent="182563"/>
            <a:r>
              <a:rPr lang="el-GR">
                <a:latin typeface="Arial" charset="0"/>
              </a:rPr>
              <a:t>Ανωμαλίες θέσης δοντιών μεγαλύτερες του 1χιλ. και μικρότερες ή ίσες των 2χιλ.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50825" y="2390775"/>
            <a:ext cx="88931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Οδοντικής Υγείας</a:t>
            </a:r>
            <a:endParaRPr lang="el-GR" sz="2400">
              <a:solidFill>
                <a:srgbClr val="FFFF00"/>
              </a:solidFill>
              <a:latin typeface="Arial" charset="0"/>
            </a:endParaRPr>
          </a:p>
          <a:p>
            <a:pPr indent="182563" algn="ctr">
              <a:buClr>
                <a:srgbClr val="1B1BFF"/>
              </a:buClr>
              <a:buFontTx/>
              <a:buChar char="•"/>
            </a:pPr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1 – καμία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 b="1">
              <a:latin typeface="Arial" charset="0"/>
            </a:endParaRPr>
          </a:p>
          <a:p>
            <a:pPr indent="182563"/>
            <a:r>
              <a:rPr lang="el-GR">
                <a:latin typeface="Arial" charset="0"/>
              </a:rPr>
              <a:t>Άλλες ορθοδοντικές ανωμαλίες, συμπεριλαμβανομένων ανωμαλίες θέσεως δοντιών μικρότερες του 1χιλ.</a:t>
            </a:r>
          </a:p>
          <a:p>
            <a:pPr indent="182563" algn="ctr"/>
            <a:r>
              <a:rPr lang="el-GR" sz="2400">
                <a:latin typeface="Arial" charset="0"/>
              </a:rPr>
              <a:t> </a:t>
            </a:r>
            <a:endParaRPr lang="el-GR" sz="2400" b="1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468313" y="2535238"/>
            <a:ext cx="8496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 dirty="0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 dirty="0">
                <a:latin typeface="Arial" charset="0"/>
              </a:rPr>
              <a:t> Index of Orthodontic</a:t>
            </a:r>
            <a:r>
              <a:rPr lang="el-GR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Treatment Need (IOTN)</a:t>
            </a:r>
            <a:endParaRPr lang="el-GR" sz="2400" dirty="0">
              <a:latin typeface="Arial" charset="0"/>
            </a:endParaRPr>
          </a:p>
          <a:p>
            <a:pPr indent="182563" algn="ctr" eaLnBrk="0" hangingPunct="0"/>
            <a:endParaRPr lang="el-GR" sz="2400" dirty="0">
              <a:latin typeface="Arial" charset="0"/>
            </a:endParaRPr>
          </a:p>
          <a:p>
            <a:pPr indent="182563" algn="ctr" eaLnBrk="0" hangingPunct="0"/>
            <a:endParaRPr lang="el-GR" sz="2400" dirty="0">
              <a:latin typeface="Arial" charset="0"/>
            </a:endParaRPr>
          </a:p>
          <a:p>
            <a:pPr indent="182563" algn="ctr" eaLnBrk="0" hangingPunct="0"/>
            <a:endParaRPr lang="el-GR" sz="2400" dirty="0">
              <a:latin typeface="Arial" charset="0"/>
            </a:endParaRPr>
          </a:p>
          <a:p>
            <a:pPr indent="182563" algn="ctr" eaLnBrk="0" hangingPunct="0"/>
            <a:r>
              <a:rPr lang="el-GR" sz="2400" b="1" dirty="0">
                <a:solidFill>
                  <a:srgbClr val="FFFF00"/>
                </a:solidFill>
              </a:rPr>
              <a:t>Συνιστώσα Αισθητικής</a:t>
            </a:r>
          </a:p>
          <a:p>
            <a:pPr indent="182563" algn="ctr" eaLnBrk="0" hangingPunct="0"/>
            <a:endParaRPr lang="en-US" sz="2400" b="1" dirty="0">
              <a:solidFill>
                <a:srgbClr val="FFFF00"/>
              </a:solidFill>
            </a:endParaRPr>
          </a:p>
          <a:p>
            <a:pPr indent="182563" eaLnBrk="0" hangingPunct="0"/>
            <a:r>
              <a:rPr lang="el-GR" sz="2400" dirty="0">
                <a:latin typeface="Arial" charset="0"/>
              </a:rPr>
              <a:t>Η αξιολόγηση αυτή γίνεται με τη βοήθεια ειδικού φύλλου που περιλαμβάνει 10 εικόνες οδοντικών φραγμών σε μέγιστη </a:t>
            </a:r>
            <a:r>
              <a:rPr lang="el-GR" sz="2400" dirty="0" err="1">
                <a:latin typeface="Arial" charset="0"/>
              </a:rPr>
              <a:t>συγγόμφωση</a:t>
            </a:r>
            <a:r>
              <a:rPr lang="el-GR" sz="2400" dirty="0">
                <a:latin typeface="Arial" charset="0"/>
              </a:rPr>
              <a:t> διαφορετικών ασθενών, διαβαθμισμένες κατά αύξουσα σειρά, όσον αφορά στην ανάγκη ορθοδοντικής θεραπείας για αισθητικούς λόγους.</a:t>
            </a:r>
          </a:p>
          <a:p>
            <a:pPr indent="182563" eaLnBrk="0" hangingPunct="0"/>
            <a:r>
              <a:rPr lang="el-GR" sz="2400" dirty="0">
                <a:latin typeface="Arial" charset="0"/>
              </a:rPr>
              <a:t>Ο κάθε ασθενής αξιολογείται συγκρίνοντας την ενδοστοματική κατά μέτωπο εικόνα του σε μέγιστη </a:t>
            </a:r>
            <a:r>
              <a:rPr lang="el-GR" sz="2400" dirty="0" err="1">
                <a:latin typeface="Arial" charset="0"/>
              </a:rPr>
              <a:t>συγγόμφωση</a:t>
            </a:r>
            <a:r>
              <a:rPr lang="el-GR" sz="2400" dirty="0">
                <a:latin typeface="Arial" charset="0"/>
              </a:rPr>
              <a:t> με την παραπάνω κλίμακα.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468313" y="1887538"/>
            <a:ext cx="8496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r>
              <a:rPr lang="en-US" sz="2400">
                <a:latin typeface="Arial" charset="0"/>
              </a:rPr>
              <a:t>0-7 </a:t>
            </a:r>
            <a:r>
              <a:rPr lang="el-GR" sz="2400">
                <a:latin typeface="Arial" charset="0"/>
              </a:rPr>
              <a:t>κατ’εκτίμηση</a:t>
            </a:r>
            <a:endParaRPr lang="en-US" sz="2400">
              <a:latin typeface="Arial" charset="0"/>
            </a:endParaRPr>
          </a:p>
          <a:p>
            <a:pPr indent="182563" algn="ctr" eaLnBrk="0" hangingPunct="0"/>
            <a:r>
              <a:rPr lang="en-US" sz="2400">
                <a:solidFill>
                  <a:schemeClr val="hlink"/>
                </a:solidFill>
                <a:latin typeface="Arial" charset="0"/>
              </a:rPr>
              <a:t>8-10 </a:t>
            </a:r>
            <a:r>
              <a:rPr lang="el-GR" sz="2400">
                <a:solidFill>
                  <a:schemeClr val="hlink"/>
                </a:solidFill>
                <a:latin typeface="Arial" charset="0"/>
              </a:rPr>
              <a:t>ανάγκη</a:t>
            </a:r>
            <a:r>
              <a:rPr lang="el-GR" sz="2400">
                <a:latin typeface="Arial" charset="0"/>
              </a:rPr>
              <a:t> ορθοδοντικής θεραπείας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1450" y="0"/>
            <a:ext cx="6515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AutoShape 4"/>
          <p:cNvSpPr>
            <a:spLocks/>
          </p:cNvSpPr>
          <p:nvPr/>
        </p:nvSpPr>
        <p:spPr bwMode="auto">
          <a:xfrm>
            <a:off x="8027988" y="2708275"/>
            <a:ext cx="576262" cy="3960813"/>
          </a:xfrm>
          <a:prstGeom prst="rightBrace">
            <a:avLst>
              <a:gd name="adj1" fmla="val 57277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79388" y="863600"/>
            <a:ext cx="87852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600" b="1">
                <a:latin typeface="Arial" charset="0"/>
              </a:rPr>
              <a:t>Χαρακτηριστικά ενός δείκτη</a:t>
            </a:r>
          </a:p>
          <a:p>
            <a:endParaRPr lang="el-GR" sz="3600" b="1">
              <a:latin typeface="Arial" charset="0"/>
            </a:endParaRPr>
          </a:p>
          <a:p>
            <a:r>
              <a:rPr lang="el-GR" sz="2400">
                <a:latin typeface="Arial" charset="0"/>
              </a:rPr>
              <a:t>Εγκυρότητα (</a:t>
            </a:r>
            <a:r>
              <a:rPr lang="en-US" sz="2400">
                <a:latin typeface="Arial" charset="0"/>
              </a:rPr>
              <a:t>validity</a:t>
            </a:r>
            <a:r>
              <a:rPr lang="el-GR" sz="2400">
                <a:latin typeface="Arial" charset="0"/>
              </a:rPr>
              <a:t>) σημαίνει ότι η κλίμακα μετρά αυτό που αναφέρεται ότι μετρά</a:t>
            </a:r>
            <a:r>
              <a:rPr lang="en-US" sz="2400">
                <a:latin typeface="Arial" charset="0"/>
              </a:rPr>
              <a:t>.</a:t>
            </a:r>
            <a:endParaRPr lang="el-GR" sz="2400">
              <a:latin typeface="Arial" charset="0"/>
            </a:endParaRPr>
          </a:p>
          <a:p>
            <a:endParaRPr lang="el-GR" sz="2400">
              <a:solidFill>
                <a:schemeClr val="accent1"/>
              </a:solidFill>
              <a:latin typeface="Arial" charset="0"/>
            </a:endParaRPr>
          </a:p>
          <a:p>
            <a:r>
              <a:rPr lang="el-GR" sz="2400">
                <a:latin typeface="Arial" charset="0"/>
              </a:rPr>
              <a:t>Ο </a:t>
            </a:r>
            <a:r>
              <a:rPr lang="el-GR" sz="2400">
                <a:solidFill>
                  <a:srgbClr val="FFFF00"/>
                </a:solidFill>
                <a:latin typeface="Arial" charset="0"/>
              </a:rPr>
              <a:t>έλεγχος της εγκυρότητας</a:t>
            </a:r>
            <a:r>
              <a:rPr lang="el-GR" sz="2400">
                <a:latin typeface="Arial" charset="0"/>
              </a:rPr>
              <a:t> στο δείκτη ΙΟΤΝ γίνεται με σύγκριση των αποτελεσμάτων του δείκτη με τη γνώμη ορθοδοντικών</a:t>
            </a:r>
          </a:p>
          <a:p>
            <a:endParaRPr lang="el-GR" sz="2400">
              <a:latin typeface="Arial" charset="0"/>
            </a:endParaRPr>
          </a:p>
          <a:p>
            <a:pPr algn="r"/>
            <a:r>
              <a:rPr lang="en-US">
                <a:latin typeface="Arial" charset="0"/>
              </a:rPr>
              <a:t>Beglin et al., 2001</a:t>
            </a:r>
            <a:endParaRPr lang="el-GR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79388" y="863600"/>
            <a:ext cx="87852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600" b="1" dirty="0">
                <a:latin typeface="Arial" charset="0"/>
              </a:rPr>
              <a:t>Χαρακτηριστικά ενός δείκτη</a:t>
            </a:r>
          </a:p>
          <a:p>
            <a:endParaRPr lang="el-GR" sz="3600" b="1" dirty="0">
              <a:latin typeface="Arial" charset="0"/>
            </a:endParaRPr>
          </a:p>
          <a:p>
            <a:r>
              <a:rPr lang="el-GR" sz="2400" dirty="0">
                <a:solidFill>
                  <a:srgbClr val="FFFF00"/>
                </a:solidFill>
                <a:latin typeface="Arial" charset="0"/>
              </a:rPr>
              <a:t>Ο έλεγχος της </a:t>
            </a:r>
            <a:r>
              <a:rPr lang="el-GR" sz="2400" dirty="0" err="1">
                <a:solidFill>
                  <a:srgbClr val="FFFF00"/>
                </a:solidFill>
                <a:latin typeface="Arial" charset="0"/>
              </a:rPr>
              <a:t>επαναληψιμότητας</a:t>
            </a:r>
            <a:r>
              <a:rPr lang="el-GR" sz="24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(reproducibility</a:t>
            </a:r>
            <a:r>
              <a:rPr lang="el-GR" sz="2400" dirty="0">
                <a:latin typeface="Arial" charset="0"/>
              </a:rPr>
              <a:t> ή </a:t>
            </a:r>
            <a:r>
              <a:rPr lang="el-GR" sz="2400" dirty="0" smtClean="0">
                <a:latin typeface="Arial" charset="0"/>
              </a:rPr>
              <a:t>αξιοπιστία/ </a:t>
            </a:r>
            <a:r>
              <a:rPr lang="en-US" sz="2400" dirty="0" smtClean="0">
                <a:latin typeface="Arial" charset="0"/>
              </a:rPr>
              <a:t>reliability</a:t>
            </a:r>
            <a:r>
              <a:rPr lang="en-US" sz="2400" dirty="0">
                <a:latin typeface="Arial" charset="0"/>
              </a:rPr>
              <a:t>)</a:t>
            </a:r>
            <a:r>
              <a:rPr lang="el-GR" sz="2400" dirty="0">
                <a:latin typeface="Arial" charset="0"/>
              </a:rPr>
              <a:t> του δείκτη ΙΟΤΝ γίνεται με την εκ νέου καταγραφή</a:t>
            </a:r>
          </a:p>
          <a:p>
            <a:endParaRPr lang="el-GR" sz="2400" dirty="0">
              <a:latin typeface="Arial" charset="0"/>
            </a:endParaRPr>
          </a:p>
          <a:p>
            <a:r>
              <a:rPr lang="el-GR" sz="2400" dirty="0">
                <a:latin typeface="Arial" charset="0"/>
              </a:rPr>
              <a:t>από τον</a:t>
            </a:r>
            <a:r>
              <a:rPr lang="el-GR" sz="2400" dirty="0">
                <a:solidFill>
                  <a:srgbClr val="FFFF00"/>
                </a:solidFill>
                <a:latin typeface="Arial" charset="0"/>
              </a:rPr>
              <a:t> ίδιο</a:t>
            </a:r>
            <a:r>
              <a:rPr lang="el-GR" sz="2400" dirty="0">
                <a:latin typeface="Arial" charset="0"/>
              </a:rPr>
              <a:t> εξεταστή μετά την πάροδο κάποιου χρονικού διαστήματος ή</a:t>
            </a:r>
          </a:p>
          <a:p>
            <a:endParaRPr lang="el-GR" sz="2400" dirty="0">
              <a:latin typeface="Arial" charset="0"/>
            </a:endParaRPr>
          </a:p>
          <a:p>
            <a:r>
              <a:rPr lang="el-GR" sz="2400" dirty="0">
                <a:latin typeface="Arial" charset="0"/>
              </a:rPr>
              <a:t>από </a:t>
            </a:r>
            <a:r>
              <a:rPr lang="el-GR" sz="2400" dirty="0">
                <a:solidFill>
                  <a:srgbClr val="FFFF00"/>
                </a:solidFill>
                <a:latin typeface="Arial" charset="0"/>
              </a:rPr>
              <a:t>διαφορετικούς </a:t>
            </a:r>
            <a:r>
              <a:rPr lang="el-GR" sz="2400" dirty="0">
                <a:latin typeface="Arial" charset="0"/>
              </a:rPr>
              <a:t>εξεταστές.</a:t>
            </a:r>
            <a:endParaRPr lang="el-GR" dirty="0">
              <a:latin typeface="Arial" charset="0"/>
            </a:endParaRPr>
          </a:p>
          <a:p>
            <a:endParaRPr lang="el-GR" dirty="0">
              <a:latin typeface="Arial" charset="0"/>
            </a:endParaRPr>
          </a:p>
          <a:p>
            <a:pPr algn="r"/>
            <a:r>
              <a:rPr lang="en-US" dirty="0">
                <a:latin typeface="Arial" charset="0"/>
              </a:rPr>
              <a:t>Brook &amp; Shaw, 1989</a:t>
            </a:r>
            <a:endParaRPr lang="el-GR" dirty="0">
              <a:latin typeface="Arial" charset="0"/>
            </a:endParaRPr>
          </a:p>
          <a:p>
            <a:pPr algn="r"/>
            <a:r>
              <a:rPr lang="en-US" dirty="0" err="1">
                <a:latin typeface="Arial" charset="0"/>
              </a:rPr>
              <a:t>Beglin</a:t>
            </a:r>
            <a:r>
              <a:rPr lang="en-US" dirty="0">
                <a:latin typeface="Arial" charset="0"/>
              </a:rPr>
              <a:t> et al., 2001</a:t>
            </a:r>
            <a:endParaRPr lang="el-GR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250825" y="3141663"/>
            <a:ext cx="86756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66700" algn="ctr" eaLnBrk="0" hangingPunct="0"/>
            <a:endParaRPr lang="el-GR" sz="3600" b="1">
              <a:latin typeface="Arial" charset="0"/>
            </a:endParaRPr>
          </a:p>
          <a:p>
            <a:pPr indent="266700" algn="ctr" eaLnBrk="0" hangingPunct="0"/>
            <a:r>
              <a:rPr lang="en-US" sz="24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Απλοποιημένος</a:t>
            </a:r>
            <a:r>
              <a:rPr lang="el-GR" sz="2400" b="1">
                <a:latin typeface="Arial" charset="0"/>
              </a:rPr>
              <a:t> Δείκτης Ανάγκης Ορθοδοντικής Θεραπείας</a:t>
            </a:r>
          </a:p>
          <a:p>
            <a:pPr indent="266700" algn="ctr" eaLnBrk="0" hangingPunct="0"/>
            <a:r>
              <a:rPr lang="en-US" sz="2400" b="1">
                <a:latin typeface="Arial" charset="0"/>
              </a:rPr>
              <a:t>Modified IOTN</a:t>
            </a:r>
          </a:p>
          <a:p>
            <a:pPr indent="266700" algn="ctr" eaLnBrk="0" hangingPunct="0"/>
            <a:endParaRPr lang="el-GR" sz="2400" b="1">
              <a:latin typeface="Arial" charset="0"/>
            </a:endParaRPr>
          </a:p>
          <a:p>
            <a:pPr indent="266700" algn="ctr" eaLnBrk="0" hangingPunct="0"/>
            <a:endParaRPr lang="en-US" sz="2400">
              <a:latin typeface="Arial" charset="0"/>
            </a:endParaRPr>
          </a:p>
          <a:p>
            <a:pPr indent="266700" eaLnBrk="0" hangingPunct="0"/>
            <a:r>
              <a:rPr lang="el-GR" sz="2400">
                <a:latin typeface="Arial" charset="0"/>
              </a:rPr>
              <a:t>Σύμφωνα με απλοποιημένα κριτήρια, υπάρχουν μόνο δύο διαβαθμίσεις και στις δύο συνιστώσες του δείκτη, ανάλογα με το αν υπάρχει ανάγκη ή όχι ορθοδοντικής θεραπείας (δεν καταγράφεται το μέγεθος της ανάγκης).</a:t>
            </a:r>
            <a:r>
              <a:rPr lang="en-US" sz="2400">
                <a:latin typeface="Arial" charset="0"/>
              </a:rPr>
              <a:t> </a:t>
            </a:r>
            <a:endParaRPr lang="el-GR" sz="2400">
              <a:latin typeface="Arial" charset="0"/>
            </a:endParaRPr>
          </a:p>
          <a:p>
            <a:pPr indent="266700" eaLnBrk="0" hangingPunct="0"/>
            <a:r>
              <a:rPr lang="el-GR" sz="2400">
                <a:latin typeface="Arial" charset="0"/>
              </a:rPr>
              <a:t>Στη συνιστώσα αισθητικής καταγράφονται μόνο οι περιπτώσεις που εμπίπτουν στις κατηγορίες 8-10.</a:t>
            </a:r>
          </a:p>
          <a:p>
            <a:pPr indent="266700" algn="ctr" eaLnBrk="0" hangingPunct="0"/>
            <a:endParaRPr lang="el-GR" sz="2400">
              <a:latin typeface="Arial" charset="0"/>
            </a:endParaRPr>
          </a:p>
          <a:p>
            <a:pPr indent="266700" algn="r" eaLnBrk="0" hangingPunct="0"/>
            <a:r>
              <a:rPr lang="en-US">
                <a:latin typeface="Arial" charset="0"/>
              </a:rPr>
              <a:t>Burden et al., 2001</a:t>
            </a:r>
            <a:endParaRPr lang="el-GR">
              <a:latin typeface="Arial" charset="0"/>
            </a:endParaRPr>
          </a:p>
          <a:p>
            <a:pPr indent="266700" algn="ctr">
              <a:buClr>
                <a:srgbClr val="1B1BFF"/>
              </a:buClr>
              <a:buFontTx/>
              <a:buChar char="•"/>
            </a:pPr>
            <a:endParaRPr lang="el-GR">
              <a:latin typeface="Arial" charset="0"/>
            </a:endParaRPr>
          </a:p>
          <a:p>
            <a:pPr indent="266700" algn="ctr"/>
            <a:endParaRPr lang="el-GR" sz="2400">
              <a:latin typeface="Arial" charset="0"/>
            </a:endParaRPr>
          </a:p>
          <a:p>
            <a:pPr indent="266700" algn="ctr"/>
            <a:r>
              <a:rPr lang="el-GR" sz="2400">
                <a:latin typeface="Arial" charset="0"/>
              </a:rPr>
              <a:t> </a:t>
            </a:r>
            <a:endParaRPr lang="el-GR" sz="2400" b="1">
              <a:latin typeface="Arial" charset="0"/>
            </a:endParaRPr>
          </a:p>
          <a:p>
            <a:pPr indent="266700" algn="ctr" eaLnBrk="0" hangingPunct="0"/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"/>
          <p:cNvSpPr txBox="1">
            <a:spLocks noChangeArrowheads="1"/>
          </p:cNvSpPr>
          <p:nvPr/>
        </p:nvSpPr>
        <p:spPr bwMode="auto">
          <a:xfrm>
            <a:off x="0" y="25654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2. 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Κριτήρια επιλογής λήψης  ακτινογραφιών</a:t>
            </a:r>
            <a:r>
              <a:rPr lang="el-GR" sz="28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chemeClr val="tx2"/>
                </a:solidFill>
                <a:latin typeface="Arial" charset="0"/>
              </a:rPr>
              <a:t>για ορθοδοντικούς λόγους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4572000" y="4365625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Isaacson </a:t>
            </a:r>
            <a:r>
              <a:rPr lang="en-US" i="1">
                <a:latin typeface="Arial" charset="0"/>
              </a:rPr>
              <a:t>et al., </a:t>
            </a:r>
            <a:r>
              <a:rPr lang="en-US">
                <a:latin typeface="Arial" charset="0"/>
              </a:rPr>
              <a:t>2008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2420938"/>
            <a:ext cx="93964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Χρησιμότητα δεικτών</a:t>
            </a:r>
          </a:p>
          <a:p>
            <a:pPr indent="182563" algn="ctr" eaLnBrk="0" hangingPunct="0"/>
            <a:endParaRPr lang="el-GR" sz="3600" b="1"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Ταξινόμηση ορθοδοντικών ανωμαλιών για διαγνωστικούς λόγους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: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Κατάταξη κατά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Angle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 sz="2400">
                <a:solidFill>
                  <a:srgbClr val="FFFF00"/>
                </a:solidFill>
                <a:latin typeface="Arial" charset="0"/>
              </a:rPr>
              <a:t>Συλλογή</a:t>
            </a:r>
            <a:r>
              <a:rPr lang="el-GR" sz="2400">
                <a:latin typeface="Arial" charset="0"/>
              </a:rPr>
              <a:t> επιδημιολογικών δεδομένων</a:t>
            </a:r>
            <a:r>
              <a:rPr lang="en-US" sz="2400">
                <a:latin typeface="Arial" charset="0"/>
              </a:rPr>
              <a:t>:</a:t>
            </a:r>
            <a:endParaRPr lang="el-GR" sz="2400"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latin typeface="Arial" charset="0"/>
              </a:rPr>
              <a:t>Björk et al., 198</a:t>
            </a:r>
            <a:r>
              <a:rPr lang="el-GR" sz="2400">
                <a:latin typeface="Arial" charset="0"/>
              </a:rPr>
              <a:t>4;</a:t>
            </a:r>
            <a:r>
              <a:rPr lang="en-US" sz="2400">
                <a:latin typeface="Arial" charset="0"/>
              </a:rPr>
              <a:t> </a:t>
            </a:r>
            <a:r>
              <a:rPr lang="el-GR" sz="2400">
                <a:latin typeface="Arial" charset="0"/>
              </a:rPr>
              <a:t>μέθοδος </a:t>
            </a:r>
            <a:r>
              <a:rPr lang="en-US" sz="2400">
                <a:latin typeface="Arial" charset="0"/>
              </a:rPr>
              <a:t>FDI 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Καταγραφή ανάγκης ορθοδοντικής θεραπείας</a:t>
            </a: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Αξιολόγηση του ορθοδοντικού θεραπευτικού αποτελέσματος</a:t>
            </a: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Οπισθοφατνιακές ακτινογραφίες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9388" y="1096963"/>
            <a:ext cx="900112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Για την απεικόνιση εγκλείστων δοντιών καθώς και της ρίζας του δοντιού ή της ακρορριζικής περιοχής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Τεχνική </a:t>
            </a:r>
            <a:r>
              <a:rPr lang="en-US" sz="2400" b="1">
                <a:latin typeface="Arial" charset="0"/>
              </a:rPr>
              <a:t>Clark</a:t>
            </a:r>
            <a:r>
              <a:rPr lang="el-GR" sz="2400" b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(Clark's rule / Tube-shift technique)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Λεπτομερέστερη απεικόνιση περιοχών ριζικής απορρόφησης ή περιοχών πιθανής παθολογίας στην πανοραμική ακτινογραφία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Πλήρης σειρά οπισθοφατνιακών ακτινογραφιών δεν ενδείκνυται για ορθοδοντικούς λόγους </a:t>
            </a:r>
          </a:p>
        </p:txBody>
      </p:sp>
      <p:pic>
        <p:nvPicPr>
          <p:cNvPr id="55300" name="Bilde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875" y="4725988"/>
            <a:ext cx="32400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Ακτινογραφία δήξεως άνω γνάθου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Απεικόνιση τομικής περιοχής σε περιπτώσεις αναπτυξιακών διαταραχών, εγκλείστων δοντιών ή άλλων παθολογικών διεργασιών 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Λεπτομερής απεικόνιση ακρορριζίων τομέων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Τεχνική </a:t>
            </a:r>
            <a:r>
              <a:rPr lang="en-US" sz="2400" b="1">
                <a:latin typeface="Arial" charset="0"/>
              </a:rPr>
              <a:t>Clark</a:t>
            </a:r>
            <a:r>
              <a:rPr lang="el-GR" sz="2400" b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(Clark's rule / Tube-shift technique)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3646488"/>
            <a:ext cx="5689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325" y="4019550"/>
            <a:ext cx="2808288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Οπισθοφατνιακές μετά πτερυγίου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Έλεγχος πριν την ορθοδοντική θεραπεία σε ασθενείς υψηλής τερηδονογόνου δραστηριότητας</a:t>
            </a:r>
          </a:p>
          <a:p>
            <a:pPr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Απεικόνιση δοντιών αμφίβολης πρόγνωσης</a:t>
            </a:r>
            <a:endParaRPr lang="en-US" sz="2400" b="1">
              <a:latin typeface="Arial" charset="0"/>
            </a:endParaRPr>
          </a:p>
        </p:txBody>
      </p:sp>
      <p:pic>
        <p:nvPicPr>
          <p:cNvPr id="57348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997200"/>
            <a:ext cx="792003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Πανοραμική ακτινογραφία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79388" y="2381250"/>
            <a:ext cx="8999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Απεικόνιση τερηδονικών βλαβών;</a:t>
            </a:r>
          </a:p>
          <a:p>
            <a:pPr indent="266700"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Απεικόνιση τομικής περιοχής;</a:t>
            </a:r>
          </a:p>
          <a:p>
            <a:pPr indent="266700">
              <a:spcBef>
                <a:spcPct val="50000"/>
              </a:spcBef>
              <a:buClr>
                <a:srgbClr val="1B1BFF"/>
              </a:buClr>
              <a:buFontTx/>
              <a:buChar char="•"/>
            </a:pPr>
            <a:endParaRPr lang="el-GR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Πανοραμική ακτινογραφία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89317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Ένδειξη 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μόνο σε παρουσία συγκεκριμένων σημείων / συμπτωμάτων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Συνεπώς δεν ενδείκνυται σε όλους τους ασθενείς πριν την ορθοδοντική θεραπεία ούτε σαν εξέταση ρουτίνας ανά τακτά χρονικά διαστήματα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Δεν κρίνεται ικανοποιητική στους περισσότερους ασθενείς με συμπτώματα ΚΓΔ 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Σχετικά ικανοποιητική απεικόνιση καταγμάτων κάτω γνάθου</a:t>
            </a:r>
            <a:endParaRPr lang="en-US" sz="2400" b="1">
              <a:latin typeface="Arial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22600" y="5589588"/>
            <a:ext cx="6121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>
                <a:latin typeface="Arial" charset="0"/>
              </a:rPr>
              <a:t>Selection Criteria for Dental Radiography,</a:t>
            </a:r>
          </a:p>
          <a:p>
            <a:pPr algn="r">
              <a:spcBef>
                <a:spcPct val="50000"/>
              </a:spcBef>
            </a:pPr>
            <a:r>
              <a:rPr lang="en-US" i="1">
                <a:latin typeface="Arial" charset="0"/>
              </a:rPr>
              <a:t>UK Royal College of Surgeons, </a:t>
            </a:r>
            <a:r>
              <a:rPr lang="en-US">
                <a:latin typeface="Arial" charset="0"/>
              </a:rPr>
              <a:t>2004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150" y="981075"/>
            <a:ext cx="58324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Πανοραμική ακτινογραφία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 flipH="1" flipV="1">
            <a:off x="3563938" y="2924175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 flipH="1" flipV="1">
            <a:off x="6948488" y="5589588"/>
            <a:ext cx="720725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0422" name="Text Box 14"/>
          <p:cNvSpPr txBox="1">
            <a:spLocks noChangeArrowheads="1"/>
          </p:cNvSpPr>
          <p:nvPr/>
        </p:nvSpPr>
        <p:spPr bwMode="auto">
          <a:xfrm>
            <a:off x="5221288" y="6416675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Arial" charset="0"/>
              </a:rPr>
              <a:t>Σπυρόπουλος &amp; Πατσάκας, 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 animBg="1"/>
      <p:bldP spid="24577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Πανοραμική ακτινογραφία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 cstate="screen"/>
          <a:srcRect l="5307" r="3532" b="7664"/>
          <a:stretch>
            <a:fillRect/>
          </a:stretch>
        </p:blipFill>
        <p:spPr bwMode="auto">
          <a:xfrm>
            <a:off x="971550" y="1557338"/>
            <a:ext cx="74168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0" name="Line 6"/>
          <p:cNvSpPr>
            <a:spLocks noChangeShapeType="1"/>
          </p:cNvSpPr>
          <p:nvPr/>
        </p:nvSpPr>
        <p:spPr bwMode="auto">
          <a:xfrm flipV="1">
            <a:off x="7235825" y="3068638"/>
            <a:ext cx="28892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5868988" y="6056313"/>
            <a:ext cx="331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Arial" charset="0"/>
              </a:rPr>
              <a:t>http://radiopaedia.org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Πλάγια κεφαλομετρική ακτινογραφία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95288" y="1557338"/>
            <a:ext cx="8748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Όταν πρόκειται να μεταβληθεί η σχέση των τομέων ή σε σκελετικές ανωμαλίες στις οποίες θα εφαρμοσθεί λειτουργικό μηχάνημα</a:t>
            </a:r>
          </a:p>
          <a:p>
            <a:pPr>
              <a:spcBef>
                <a:spcPct val="50000"/>
              </a:spcBef>
            </a:pPr>
            <a:endParaRPr lang="el-GR" sz="24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Συνεισφέρουν στη διάγνωση οδοντικών διαταραχών σχήματος ή θέσης καθώς και εγκλείστων δοντιών</a:t>
            </a:r>
          </a:p>
          <a:p>
            <a:pPr>
              <a:spcBef>
                <a:spcPct val="50000"/>
              </a:spcBef>
            </a:pPr>
            <a:endParaRPr lang="el-GR" sz="24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Δεν είναι δυνατόν να προβλεφθεί το υπολειπόμενο αυξητικό δυναμικό από μία μόνο λήψη. Για το σκοπό αυτό, σε ορισμένες περιπτώσεις ενδείκνυται σειρά λήψεων</a:t>
            </a:r>
            <a:endParaRPr lang="en-US" sz="2400" b="1">
              <a:latin typeface="Arial" charset="0"/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5219700" y="6308725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Isaacson </a:t>
            </a:r>
            <a:r>
              <a:rPr lang="en-US" i="1">
                <a:latin typeface="Arial" charset="0"/>
              </a:rPr>
              <a:t>et al., </a:t>
            </a:r>
            <a:r>
              <a:rPr lang="en-US">
                <a:latin typeface="Arial" charset="0"/>
              </a:rPr>
              <a:t>2008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Υπολογιστική τομογραφία κωνικής δέσμης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(Cone beam CT)</a:t>
            </a:r>
            <a:endParaRPr lang="el-GR" sz="2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116013" y="3213100"/>
            <a:ext cx="73453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Δεν ενδείκνυνται</a:t>
            </a:r>
            <a:r>
              <a:rPr lang="el-GR" sz="2400" b="1">
                <a:latin typeface="Arial" charset="0"/>
              </a:rPr>
              <a:t> ευρέως πεδίου </a:t>
            </a:r>
            <a:r>
              <a:rPr lang="en-US" sz="2400" b="1">
                <a:latin typeface="Arial" charset="0"/>
              </a:rPr>
              <a:t>CBCT </a:t>
            </a:r>
            <a:r>
              <a:rPr lang="el-GR" sz="2400" b="1">
                <a:latin typeface="Arial" charset="0"/>
              </a:rPr>
              <a:t>για ορθοδοντικούς λόγους</a:t>
            </a:r>
          </a:p>
          <a:p>
            <a:pPr>
              <a:spcBef>
                <a:spcPct val="50000"/>
              </a:spcBef>
            </a:pPr>
            <a:r>
              <a:rPr lang="el-GR" sz="2400" b="1">
                <a:latin typeface="Arial" charset="0"/>
              </a:rPr>
              <a:t> </a:t>
            </a:r>
            <a:endParaRPr lang="en-US" sz="2400" b="1">
              <a:latin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932363" y="4005263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www.sedentexct.eu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Ακτινογραφία άκρας χειρός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Δεν ενδείκνυνται</a:t>
            </a:r>
            <a:r>
              <a:rPr lang="el-GR" sz="2400" b="1">
                <a:latin typeface="Arial" charset="0"/>
              </a:rPr>
              <a:t> πια για την πρόβλεψη της αιχμής της αύξησης </a:t>
            </a:r>
            <a:endParaRPr lang="en-US" sz="2400" b="1">
              <a:latin typeface="Arial" charset="0"/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5148263" y="5516563"/>
            <a:ext cx="363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Houston </a:t>
            </a:r>
            <a:r>
              <a:rPr lang="en-US" i="1">
                <a:latin typeface="Arial" charset="0"/>
              </a:rPr>
              <a:t>et al., </a:t>
            </a:r>
            <a:r>
              <a:rPr lang="en-US">
                <a:latin typeface="Arial" charset="0"/>
              </a:rPr>
              <a:t>1979</a:t>
            </a:r>
          </a:p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Flores </a:t>
            </a:r>
            <a:r>
              <a:rPr lang="en-US" i="1">
                <a:latin typeface="Arial" charset="0"/>
              </a:rPr>
              <a:t>et al., </a:t>
            </a:r>
            <a:r>
              <a:rPr lang="en-US">
                <a:latin typeface="Arial" charset="0"/>
              </a:rPr>
              <a:t>2004</a:t>
            </a:r>
            <a:endParaRPr lang="el-GR">
              <a:latin typeface="Arial" charset="0"/>
            </a:endParaRPr>
          </a:p>
        </p:txBody>
      </p:sp>
      <p:pic>
        <p:nvPicPr>
          <p:cNvPr id="64517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3429000"/>
            <a:ext cx="2255837" cy="311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2420938"/>
            <a:ext cx="93964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Χρησιμότητα δεικτών</a:t>
            </a:r>
          </a:p>
          <a:p>
            <a:pPr indent="182563" algn="ctr" eaLnBrk="0" hangingPunct="0"/>
            <a:endParaRPr lang="el-GR" sz="3600" b="1"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Ταξινόμηση ορθοδοντικών ανωμαλιών για διαγνωστικούς λόγους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: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Κατάταξη κατά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Angle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Συλλογή επιδημιολογικών δεδομένων:</a:t>
            </a: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Björk et al., 198</a:t>
            </a:r>
            <a:r>
              <a:rPr lang="el-GR" sz="2400">
                <a:solidFill>
                  <a:schemeClr val="accent2"/>
                </a:solidFill>
                <a:latin typeface="Arial" charset="0"/>
              </a:rPr>
              <a:t>4;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400">
                <a:solidFill>
                  <a:schemeClr val="accent2"/>
                </a:solidFill>
                <a:latin typeface="Arial" charset="0"/>
              </a:rPr>
              <a:t>μέθοδος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FDI 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 sz="2400">
                <a:solidFill>
                  <a:srgbClr val="FFFF00"/>
                </a:solidFill>
                <a:latin typeface="Arial" charset="0"/>
              </a:rPr>
              <a:t>Καταγραφή ανάγκης</a:t>
            </a:r>
            <a:r>
              <a:rPr lang="el-GR" sz="2400">
                <a:latin typeface="Arial" charset="0"/>
              </a:rPr>
              <a:t> ορθοδοντικής θεραπείας:</a:t>
            </a: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latin typeface="Arial" charset="0"/>
              </a:rPr>
              <a:t>Occlusal Index</a:t>
            </a:r>
            <a:r>
              <a:rPr lang="el-GR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Treatment Priority Index, Dental Aesthetic Index, </a:t>
            </a: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latin typeface="Arial" charset="0"/>
              </a:rPr>
              <a:t>Index of Orthodontic Treatment Need (IOTN)</a:t>
            </a:r>
            <a:endParaRPr lang="el-GR" sz="2400"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Αξιολόγηση του ορθοδοντικού θεραπευτικού αποτελέσματος:</a:t>
            </a: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Πότε ενδείκνυται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 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η λήψη ακτ/φίας;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916113"/>
            <a:ext cx="93249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Τη χρειάζομαι; </a:t>
            </a:r>
            <a:r>
              <a:rPr lang="el-GR" sz="2400" b="1">
                <a:latin typeface="Arial" charset="0"/>
              </a:rPr>
              <a:t>(για την θεραπεία του ασθενή;)</a:t>
            </a:r>
          </a:p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Τη χρειάζομαι τώρα; </a:t>
            </a:r>
            <a:r>
              <a:rPr lang="el-GR" sz="2400" b="1">
                <a:latin typeface="Arial" charset="0"/>
              </a:rPr>
              <a:t>(και τι θα αλλάξει στο σχέδιο θεραπείας;)</a:t>
            </a:r>
          </a:p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Μήπως έχει ήδη γίνει; </a:t>
            </a:r>
            <a:r>
              <a:rPr lang="el-GR" sz="2400" b="1">
                <a:latin typeface="Arial" charset="0"/>
              </a:rPr>
              <a:t>(από κάποιο συνάδελφο;)</a:t>
            </a:r>
          </a:p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Έχω συνταγογραφήσει τη σωστή λήψη;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Είναι απαραίτητη για τη διάγνωση στο συγκεκριμένο ασθενή;</a:t>
            </a:r>
          </a:p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Έχω εξετάσει τον ασθενή κλινικά; </a:t>
            </a:r>
            <a:r>
              <a:rPr lang="el-GR" sz="2400" b="1">
                <a:latin typeface="Arial" charset="0"/>
              </a:rPr>
              <a:t>(δεν συνταγογραφείται πριν την κλινική εξέταση)</a:t>
            </a:r>
            <a:endParaRPr lang="en-US" sz="2400" b="1">
              <a:latin typeface="Arial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59113" y="5949950"/>
            <a:ext cx="57959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Atchinson  </a:t>
            </a:r>
            <a:r>
              <a:rPr lang="en-US" i="1">
                <a:latin typeface="Arial" charset="0"/>
              </a:rPr>
              <a:t>et al., </a:t>
            </a:r>
            <a:r>
              <a:rPr lang="en-US">
                <a:latin typeface="Arial" charset="0"/>
              </a:rPr>
              <a:t>1992</a:t>
            </a:r>
          </a:p>
          <a:p>
            <a:pPr algn="r">
              <a:spcBef>
                <a:spcPct val="50000"/>
              </a:spcBef>
            </a:pPr>
            <a:r>
              <a:rPr lang="en-US">
                <a:latin typeface="Arial" charset="0"/>
              </a:rPr>
              <a:t>Guidelines Irish Institute of Radiography</a:t>
            </a: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7338" y="5921375"/>
            <a:ext cx="2339975" cy="936625"/>
            <a:chOff x="0" y="3702"/>
            <a:chExt cx="1474" cy="590"/>
          </a:xfrm>
        </p:grpSpPr>
        <p:grpSp>
          <p:nvGrpSpPr>
            <p:cNvPr id="66620" name="Group 67"/>
            <p:cNvGrpSpPr>
              <a:grpSpLocks/>
            </p:cNvGrpSpPr>
            <p:nvPr/>
          </p:nvGrpSpPr>
          <p:grpSpPr bwMode="auto">
            <a:xfrm>
              <a:off x="295" y="3702"/>
              <a:ext cx="635" cy="272"/>
              <a:chOff x="340" y="1525"/>
              <a:chExt cx="635" cy="272"/>
            </a:xfrm>
          </p:grpSpPr>
          <p:sp>
            <p:nvSpPr>
              <p:cNvPr id="66622" name="AutoShape 68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23" name="Text Box 69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6621" name="Text Box 70"/>
            <p:cNvSpPr txBox="1">
              <a:spLocks noChangeArrowheads="1"/>
            </p:cNvSpPr>
            <p:nvPr/>
          </p:nvSpPr>
          <p:spPr bwMode="auto">
            <a:xfrm>
              <a:off x="0" y="4042"/>
              <a:ext cx="1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Επαναξιολόγηση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15900" y="4679950"/>
            <a:ext cx="2195513" cy="1206500"/>
            <a:chOff x="22" y="2931"/>
            <a:chExt cx="1383" cy="760"/>
          </a:xfrm>
        </p:grpSpPr>
        <p:grpSp>
          <p:nvGrpSpPr>
            <p:cNvPr id="66616" name="Group 72"/>
            <p:cNvGrpSpPr>
              <a:grpSpLocks/>
            </p:cNvGrpSpPr>
            <p:nvPr/>
          </p:nvGrpSpPr>
          <p:grpSpPr bwMode="auto">
            <a:xfrm>
              <a:off x="295" y="2931"/>
              <a:ext cx="635" cy="272"/>
              <a:chOff x="340" y="1525"/>
              <a:chExt cx="635" cy="272"/>
            </a:xfrm>
          </p:grpSpPr>
          <p:sp>
            <p:nvSpPr>
              <p:cNvPr id="66618" name="AutoShape 73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19" name="Text Box 74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6617" name="Text Box 75"/>
            <p:cNvSpPr txBox="1">
              <a:spLocks noChangeArrowheads="1"/>
            </p:cNvSpPr>
            <p:nvPr/>
          </p:nvSpPr>
          <p:spPr bwMode="auto">
            <a:xfrm>
              <a:off x="22" y="3249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Έχουν ανατείλει οι 16/26/36/46;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215900" y="3357563"/>
            <a:ext cx="2195513" cy="1204912"/>
            <a:chOff x="22" y="2115"/>
            <a:chExt cx="1383" cy="759"/>
          </a:xfrm>
        </p:grpSpPr>
        <p:grpSp>
          <p:nvGrpSpPr>
            <p:cNvPr id="66612" name="Group 77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6614" name="AutoShape 78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15" name="Text Box 79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6613" name="Text Box 80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Με αρμονική οριζ. πρόταξη;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215900" y="2205038"/>
            <a:ext cx="2195513" cy="1133475"/>
            <a:chOff x="0" y="1344"/>
            <a:chExt cx="1383" cy="714"/>
          </a:xfrm>
        </p:grpSpPr>
        <p:sp>
          <p:nvSpPr>
            <p:cNvPr id="66608" name="Text Box 82"/>
            <p:cNvSpPr txBox="1">
              <a:spLocks noChangeArrowheads="1"/>
            </p:cNvSpPr>
            <p:nvPr/>
          </p:nvSpPr>
          <p:spPr bwMode="auto">
            <a:xfrm>
              <a:off x="0" y="1616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Με σχετικά καλή διευθέτηση;</a:t>
              </a:r>
              <a:endParaRPr lang="en-US" b="1">
                <a:latin typeface="Arial" charset="0"/>
              </a:endParaRPr>
            </a:p>
          </p:txBody>
        </p:sp>
        <p:grpSp>
          <p:nvGrpSpPr>
            <p:cNvPr id="66609" name="Group 83"/>
            <p:cNvGrpSpPr>
              <a:grpSpLocks/>
            </p:cNvGrpSpPr>
            <p:nvPr/>
          </p:nvGrpSpPr>
          <p:grpSpPr bwMode="auto">
            <a:xfrm>
              <a:off x="295" y="1344"/>
              <a:ext cx="635" cy="272"/>
              <a:chOff x="340" y="1525"/>
              <a:chExt cx="635" cy="272"/>
            </a:xfrm>
          </p:grpSpPr>
          <p:sp>
            <p:nvSpPr>
              <p:cNvPr id="66610" name="AutoShape 84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11" name="Text Box 85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2484438" y="1341438"/>
            <a:ext cx="3635375" cy="773112"/>
            <a:chOff x="1429" y="890"/>
            <a:chExt cx="2290" cy="487"/>
          </a:xfrm>
        </p:grpSpPr>
        <p:grpSp>
          <p:nvGrpSpPr>
            <p:cNvPr id="66604" name="Group 87"/>
            <p:cNvGrpSpPr>
              <a:grpSpLocks/>
            </p:cNvGrpSpPr>
            <p:nvPr/>
          </p:nvGrpSpPr>
          <p:grpSpPr bwMode="auto">
            <a:xfrm>
              <a:off x="1429" y="890"/>
              <a:ext cx="726" cy="454"/>
              <a:chOff x="1837" y="1117"/>
              <a:chExt cx="726" cy="499"/>
            </a:xfrm>
          </p:grpSpPr>
          <p:sp>
            <p:nvSpPr>
              <p:cNvPr id="66606" name="AutoShape 88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07" name="Text Box 89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6605" name="Text Box 90"/>
            <p:cNvSpPr txBox="1">
              <a:spLocks noChangeArrowheads="1"/>
            </p:cNvSpPr>
            <p:nvPr/>
          </p:nvSpPr>
          <p:spPr bwMode="auto">
            <a:xfrm>
              <a:off x="2200" y="935"/>
              <a:ext cx="15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Υπάρχει υποψία διαταραχής;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66567" name="Text Box 91"/>
          <p:cNvSpPr txBox="1">
            <a:spLocks noChangeArrowheads="1"/>
          </p:cNvSpPr>
          <p:nvPr/>
        </p:nvSpPr>
        <p:spPr bwMode="auto">
          <a:xfrm>
            <a:off x="215900" y="1296988"/>
            <a:ext cx="241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Έχουν ανατείλει όλοι οι τομείς;</a:t>
            </a:r>
            <a:endParaRPr lang="en-US" b="1">
              <a:latin typeface="Arial" charset="0"/>
            </a:endParaRP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2484438" y="2420938"/>
            <a:ext cx="3419475" cy="1006475"/>
            <a:chOff x="1429" y="1525"/>
            <a:chExt cx="2154" cy="634"/>
          </a:xfrm>
        </p:grpSpPr>
        <p:grpSp>
          <p:nvGrpSpPr>
            <p:cNvPr id="66600" name="Group 93"/>
            <p:cNvGrpSpPr>
              <a:grpSpLocks/>
            </p:cNvGrpSpPr>
            <p:nvPr/>
          </p:nvGrpSpPr>
          <p:grpSpPr bwMode="auto">
            <a:xfrm>
              <a:off x="1429" y="1616"/>
              <a:ext cx="726" cy="454"/>
              <a:chOff x="1837" y="1117"/>
              <a:chExt cx="726" cy="499"/>
            </a:xfrm>
          </p:grpSpPr>
          <p:sp>
            <p:nvSpPr>
              <p:cNvPr id="66602" name="AutoShape 94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603" name="Text Box 95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6601" name="Text Box 96"/>
            <p:cNvSpPr txBox="1">
              <a:spLocks noChangeArrowheads="1"/>
            </p:cNvSpPr>
            <p:nvPr/>
          </p:nvSpPr>
          <p:spPr bwMode="auto">
            <a:xfrm>
              <a:off x="2200" y="1525"/>
              <a:ext cx="138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Με έντονο συνωστισμό και στροφές;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4" name="Group 97"/>
          <p:cNvGrpSpPr>
            <a:grpSpLocks/>
          </p:cNvGrpSpPr>
          <p:nvPr/>
        </p:nvGrpSpPr>
        <p:grpSpPr bwMode="auto">
          <a:xfrm>
            <a:off x="2484438" y="3644900"/>
            <a:ext cx="3419475" cy="1006475"/>
            <a:chOff x="1429" y="2296"/>
            <a:chExt cx="2154" cy="634"/>
          </a:xfrm>
        </p:grpSpPr>
        <p:grpSp>
          <p:nvGrpSpPr>
            <p:cNvPr id="66596" name="Group 98"/>
            <p:cNvGrpSpPr>
              <a:grpSpLocks/>
            </p:cNvGrpSpPr>
            <p:nvPr/>
          </p:nvGrpSpPr>
          <p:grpSpPr bwMode="auto">
            <a:xfrm>
              <a:off x="1429" y="2431"/>
              <a:ext cx="726" cy="454"/>
              <a:chOff x="1837" y="1117"/>
              <a:chExt cx="726" cy="499"/>
            </a:xfrm>
          </p:grpSpPr>
          <p:sp>
            <p:nvSpPr>
              <p:cNvPr id="66598" name="AutoShape 99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99" name="Text Box 100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6597" name="Text Box 101"/>
            <p:cNvSpPr txBox="1">
              <a:spLocks noChangeArrowheads="1"/>
            </p:cNvSpPr>
            <p:nvPr/>
          </p:nvSpPr>
          <p:spPr bwMode="auto">
            <a:xfrm>
              <a:off x="2200" y="2296"/>
              <a:ext cx="138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Με έντονα αυξημένη ή αρνητική ΟΠ;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>
            <a:off x="2484438" y="5041900"/>
            <a:ext cx="3419475" cy="1006475"/>
            <a:chOff x="1429" y="3158"/>
            <a:chExt cx="2154" cy="634"/>
          </a:xfrm>
        </p:grpSpPr>
        <p:grpSp>
          <p:nvGrpSpPr>
            <p:cNvPr id="66592" name="Group 103"/>
            <p:cNvGrpSpPr>
              <a:grpSpLocks/>
            </p:cNvGrpSpPr>
            <p:nvPr/>
          </p:nvGrpSpPr>
          <p:grpSpPr bwMode="auto">
            <a:xfrm>
              <a:off x="1429" y="3248"/>
              <a:ext cx="726" cy="454"/>
              <a:chOff x="1837" y="1117"/>
              <a:chExt cx="726" cy="499"/>
            </a:xfrm>
          </p:grpSpPr>
          <p:sp>
            <p:nvSpPr>
              <p:cNvPr id="66594" name="AutoShape 104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95" name="Text Box 105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6593" name="Text Box 106"/>
            <p:cNvSpPr txBox="1">
              <a:spLocks noChangeArrowheads="1"/>
            </p:cNvSpPr>
            <p:nvPr/>
          </p:nvSpPr>
          <p:spPr bwMode="auto">
            <a:xfrm>
              <a:off x="2200" y="3158"/>
              <a:ext cx="138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Έχει καθυστερήσει η ανατολή τους?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8" name="Group 107"/>
          <p:cNvGrpSpPr>
            <a:grpSpLocks/>
          </p:cNvGrpSpPr>
          <p:nvPr/>
        </p:nvGrpSpPr>
        <p:grpSpPr bwMode="auto">
          <a:xfrm>
            <a:off x="6083300" y="5113338"/>
            <a:ext cx="2449513" cy="868362"/>
            <a:chOff x="3696" y="3249"/>
            <a:chExt cx="1543" cy="547"/>
          </a:xfrm>
        </p:grpSpPr>
        <p:grpSp>
          <p:nvGrpSpPr>
            <p:cNvPr id="66588" name="Group 108"/>
            <p:cNvGrpSpPr>
              <a:grpSpLocks/>
            </p:cNvGrpSpPr>
            <p:nvPr/>
          </p:nvGrpSpPr>
          <p:grpSpPr bwMode="auto">
            <a:xfrm>
              <a:off x="3696" y="3294"/>
              <a:ext cx="726" cy="453"/>
              <a:chOff x="4014" y="1071"/>
              <a:chExt cx="726" cy="499"/>
            </a:xfrm>
          </p:grpSpPr>
          <p:sp>
            <p:nvSpPr>
              <p:cNvPr id="66590" name="AutoShape 109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91" name="Text Box 110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6589" name="Picture 111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4" y="3249"/>
              <a:ext cx="54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6084888" y="3789363"/>
            <a:ext cx="2471737" cy="742950"/>
            <a:chOff x="3696" y="2432"/>
            <a:chExt cx="1557" cy="468"/>
          </a:xfrm>
        </p:grpSpPr>
        <p:grpSp>
          <p:nvGrpSpPr>
            <p:cNvPr id="66584" name="Group 113"/>
            <p:cNvGrpSpPr>
              <a:grpSpLocks/>
            </p:cNvGrpSpPr>
            <p:nvPr/>
          </p:nvGrpSpPr>
          <p:grpSpPr bwMode="auto">
            <a:xfrm>
              <a:off x="3696" y="2432"/>
              <a:ext cx="726" cy="454"/>
              <a:chOff x="4014" y="1071"/>
              <a:chExt cx="726" cy="499"/>
            </a:xfrm>
          </p:grpSpPr>
          <p:sp>
            <p:nvSpPr>
              <p:cNvPr id="66586" name="AutoShape 114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87" name="Text Box 115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6585" name="Picture 116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5" y="2432"/>
              <a:ext cx="468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6084888" y="2565400"/>
            <a:ext cx="2520950" cy="792163"/>
            <a:chOff x="3696" y="1649"/>
            <a:chExt cx="1588" cy="499"/>
          </a:xfrm>
        </p:grpSpPr>
        <p:grpSp>
          <p:nvGrpSpPr>
            <p:cNvPr id="66580" name="Group 118"/>
            <p:cNvGrpSpPr>
              <a:grpSpLocks/>
            </p:cNvGrpSpPr>
            <p:nvPr/>
          </p:nvGrpSpPr>
          <p:grpSpPr bwMode="auto">
            <a:xfrm>
              <a:off x="3696" y="1661"/>
              <a:ext cx="726" cy="454"/>
              <a:chOff x="4014" y="1071"/>
              <a:chExt cx="726" cy="499"/>
            </a:xfrm>
          </p:grpSpPr>
          <p:sp>
            <p:nvSpPr>
              <p:cNvPr id="66582" name="AutoShape 119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83" name="Text Box 120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6581" name="Picture 121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5" y="164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122"/>
          <p:cNvGrpSpPr>
            <a:grpSpLocks/>
          </p:cNvGrpSpPr>
          <p:nvPr/>
        </p:nvGrpSpPr>
        <p:grpSpPr bwMode="auto">
          <a:xfrm>
            <a:off x="6083300" y="1223963"/>
            <a:ext cx="2449513" cy="868362"/>
            <a:chOff x="3696" y="799"/>
            <a:chExt cx="1543" cy="547"/>
          </a:xfrm>
        </p:grpSpPr>
        <p:grpSp>
          <p:nvGrpSpPr>
            <p:cNvPr id="66576" name="Group 123"/>
            <p:cNvGrpSpPr>
              <a:grpSpLocks/>
            </p:cNvGrpSpPr>
            <p:nvPr/>
          </p:nvGrpSpPr>
          <p:grpSpPr bwMode="auto">
            <a:xfrm>
              <a:off x="3696" y="890"/>
              <a:ext cx="726" cy="454"/>
              <a:chOff x="4014" y="1071"/>
              <a:chExt cx="726" cy="499"/>
            </a:xfrm>
          </p:grpSpPr>
          <p:sp>
            <p:nvSpPr>
              <p:cNvPr id="66578" name="AutoShape 124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6579" name="Text Box 125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6577" name="Picture 126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4" y="799"/>
              <a:ext cx="54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75" name="Text Box 127"/>
          <p:cNvSpPr txBox="1">
            <a:spLocks noChangeArrowheads="1"/>
          </p:cNvSpPr>
          <p:nvPr/>
        </p:nvSpPr>
        <p:spPr bwMode="auto">
          <a:xfrm>
            <a:off x="215900" y="-4445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Ασθενείς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&lt;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9 ετών 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Διάγραμμα ροής για την ένδειξη ακτινογράφησης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3651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Ασθενείς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&gt;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9 ετών 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Διάγραμμα ροής για την ένδειξη ακτινογράφησης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268538" y="1484313"/>
            <a:ext cx="3671887" cy="1006475"/>
            <a:chOff x="1429" y="890"/>
            <a:chExt cx="2313" cy="634"/>
          </a:xfrm>
        </p:grpSpPr>
        <p:grpSp>
          <p:nvGrpSpPr>
            <p:cNvPr id="67622" name="Group 48"/>
            <p:cNvGrpSpPr>
              <a:grpSpLocks/>
            </p:cNvGrpSpPr>
            <p:nvPr/>
          </p:nvGrpSpPr>
          <p:grpSpPr bwMode="auto">
            <a:xfrm>
              <a:off x="1429" y="981"/>
              <a:ext cx="726" cy="454"/>
              <a:chOff x="1837" y="1117"/>
              <a:chExt cx="726" cy="499"/>
            </a:xfrm>
          </p:grpSpPr>
          <p:sp>
            <p:nvSpPr>
              <p:cNvPr id="67624" name="AutoShape 49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25" name="Text Box 50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7623" name="Text Box 51"/>
            <p:cNvSpPr txBox="1">
              <a:spLocks noChangeArrowheads="1"/>
            </p:cNvSpPr>
            <p:nvPr/>
          </p:nvSpPr>
          <p:spPr bwMode="auto">
            <a:xfrm>
              <a:off x="2223" y="890"/>
              <a:ext cx="151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/>
                <a:t>Με έντονο συνωστισμό και στροφές;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107950" y="4262438"/>
            <a:ext cx="2195513" cy="2119312"/>
            <a:chOff x="22" y="2115"/>
            <a:chExt cx="1383" cy="1335"/>
          </a:xfrm>
        </p:grpSpPr>
        <p:grpSp>
          <p:nvGrpSpPr>
            <p:cNvPr id="67618" name="Group 68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7620" name="AutoShape 69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21" name="Text Box 70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7619" name="Text Box 71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Παρατηρείται υπέκφυση ή υπερπαραμονή νεογιλών γομφίων;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3025" y="2492375"/>
            <a:ext cx="2195513" cy="1743075"/>
            <a:chOff x="0" y="1344"/>
            <a:chExt cx="1383" cy="1098"/>
          </a:xfrm>
        </p:grpSpPr>
        <p:sp>
          <p:nvSpPr>
            <p:cNvPr id="67614" name="Text Box 73"/>
            <p:cNvSpPr txBox="1">
              <a:spLocks noChangeArrowheads="1"/>
            </p:cNvSpPr>
            <p:nvPr/>
          </p:nvSpPr>
          <p:spPr bwMode="auto">
            <a:xfrm>
              <a:off x="0" y="1616"/>
              <a:ext cx="138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/>
                <a:t>Με αρμονική οριζόντια και κατακόρυφη πρόταξη;</a:t>
              </a:r>
              <a:endParaRPr lang="en-US" b="1"/>
            </a:p>
          </p:txBody>
        </p:sp>
        <p:grpSp>
          <p:nvGrpSpPr>
            <p:cNvPr id="67615" name="Group 74"/>
            <p:cNvGrpSpPr>
              <a:grpSpLocks/>
            </p:cNvGrpSpPr>
            <p:nvPr/>
          </p:nvGrpSpPr>
          <p:grpSpPr bwMode="auto">
            <a:xfrm>
              <a:off x="295" y="1344"/>
              <a:ext cx="635" cy="272"/>
              <a:chOff x="340" y="1525"/>
              <a:chExt cx="635" cy="272"/>
            </a:xfrm>
          </p:grpSpPr>
          <p:sp>
            <p:nvSpPr>
              <p:cNvPr id="67616" name="AutoShape 75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17" name="Text Box 76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268538" y="3068638"/>
            <a:ext cx="3419475" cy="720725"/>
            <a:chOff x="1429" y="1888"/>
            <a:chExt cx="2154" cy="454"/>
          </a:xfrm>
        </p:grpSpPr>
        <p:grpSp>
          <p:nvGrpSpPr>
            <p:cNvPr id="67610" name="Group 78"/>
            <p:cNvGrpSpPr>
              <a:grpSpLocks/>
            </p:cNvGrpSpPr>
            <p:nvPr/>
          </p:nvGrpSpPr>
          <p:grpSpPr bwMode="auto">
            <a:xfrm>
              <a:off x="1429" y="1888"/>
              <a:ext cx="726" cy="454"/>
              <a:chOff x="1837" y="1117"/>
              <a:chExt cx="726" cy="499"/>
            </a:xfrm>
          </p:grpSpPr>
          <p:sp>
            <p:nvSpPr>
              <p:cNvPr id="67612" name="AutoShape 79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13" name="Text Box 80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7611" name="Text Box 81"/>
            <p:cNvSpPr txBox="1">
              <a:spLocks noChangeArrowheads="1"/>
            </p:cNvSpPr>
            <p:nvPr/>
          </p:nvSpPr>
          <p:spPr bwMode="auto">
            <a:xfrm>
              <a:off x="2200" y="1979"/>
              <a:ext cx="1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Cl. II </a:t>
              </a:r>
              <a:r>
                <a:rPr lang="el-GR" b="1">
                  <a:latin typeface="Arial" charset="0"/>
                </a:rPr>
                <a:t>ή </a:t>
              </a:r>
              <a:r>
                <a:rPr lang="en-US" b="1">
                  <a:latin typeface="Arial" charset="0"/>
                </a:rPr>
                <a:t>Cl. III </a:t>
              </a:r>
              <a:r>
                <a:rPr lang="el-GR" b="1">
                  <a:latin typeface="Arial" charset="0"/>
                </a:rPr>
                <a:t>;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67591" name="Text Box 82"/>
          <p:cNvSpPr txBox="1">
            <a:spLocks noChangeArrowheads="1"/>
          </p:cNvSpPr>
          <p:nvPr/>
        </p:nvSpPr>
        <p:spPr bwMode="auto">
          <a:xfrm>
            <a:off x="107950" y="1412875"/>
            <a:ext cx="2411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οι τομείς έχουν σχετικά καλή διευθέτηση;</a:t>
            </a:r>
            <a:endParaRPr lang="en-US" b="1">
              <a:latin typeface="Arial" charset="0"/>
            </a:endParaRP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468313" y="6381750"/>
            <a:ext cx="1008062" cy="431800"/>
            <a:chOff x="340" y="1525"/>
            <a:chExt cx="635" cy="272"/>
          </a:xfrm>
        </p:grpSpPr>
        <p:sp>
          <p:nvSpPr>
            <p:cNvPr id="67608" name="AutoShape 84"/>
            <p:cNvSpPr>
              <a:spLocks noChangeArrowheads="1"/>
            </p:cNvSpPr>
            <p:nvPr/>
          </p:nvSpPr>
          <p:spPr bwMode="auto">
            <a:xfrm rot="5400000" flipV="1">
              <a:off x="499" y="1366"/>
              <a:ext cx="272" cy="5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609" name="Text Box 85"/>
            <p:cNvSpPr txBox="1">
              <a:spLocks noChangeArrowheads="1"/>
            </p:cNvSpPr>
            <p:nvPr/>
          </p:nvSpPr>
          <p:spPr bwMode="auto">
            <a:xfrm>
              <a:off x="476" y="152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/>
                <a:t>όχι</a:t>
              </a:r>
            </a:p>
          </p:txBody>
        </p: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5867400" y="1412875"/>
            <a:ext cx="2420938" cy="1012825"/>
            <a:chOff x="3696" y="845"/>
            <a:chExt cx="1525" cy="638"/>
          </a:xfrm>
        </p:grpSpPr>
        <p:pic>
          <p:nvPicPr>
            <p:cNvPr id="67604" name="Picture 96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" y="845"/>
              <a:ext cx="61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7605" name="Group 97"/>
            <p:cNvGrpSpPr>
              <a:grpSpLocks/>
            </p:cNvGrpSpPr>
            <p:nvPr/>
          </p:nvGrpSpPr>
          <p:grpSpPr bwMode="auto">
            <a:xfrm>
              <a:off x="3696" y="1026"/>
              <a:ext cx="726" cy="454"/>
              <a:chOff x="4014" y="1071"/>
              <a:chExt cx="726" cy="499"/>
            </a:xfrm>
          </p:grpSpPr>
          <p:sp>
            <p:nvSpPr>
              <p:cNvPr id="67606" name="AutoShape 98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07" name="Text Box 99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13" name="Group 105"/>
          <p:cNvGrpSpPr>
            <a:grpSpLocks/>
          </p:cNvGrpSpPr>
          <p:nvPr/>
        </p:nvGrpSpPr>
        <p:grpSpPr bwMode="auto">
          <a:xfrm>
            <a:off x="5867400" y="2990850"/>
            <a:ext cx="2311400" cy="798513"/>
            <a:chOff x="3696" y="1888"/>
            <a:chExt cx="1456" cy="503"/>
          </a:xfrm>
        </p:grpSpPr>
        <p:grpSp>
          <p:nvGrpSpPr>
            <p:cNvPr id="67600" name="Group 101"/>
            <p:cNvGrpSpPr>
              <a:grpSpLocks/>
            </p:cNvGrpSpPr>
            <p:nvPr/>
          </p:nvGrpSpPr>
          <p:grpSpPr bwMode="auto">
            <a:xfrm>
              <a:off x="3696" y="1933"/>
              <a:ext cx="726" cy="454"/>
              <a:chOff x="4014" y="1071"/>
              <a:chExt cx="726" cy="499"/>
            </a:xfrm>
          </p:grpSpPr>
          <p:sp>
            <p:nvSpPr>
              <p:cNvPr id="67602" name="AutoShape 102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603" name="Text Box 103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7601" name="Picture 104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9" y="1888"/>
              <a:ext cx="50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2268538" y="5013325"/>
            <a:ext cx="2562225" cy="1012825"/>
            <a:chOff x="1429" y="3249"/>
            <a:chExt cx="1614" cy="638"/>
          </a:xfrm>
        </p:grpSpPr>
        <p:grpSp>
          <p:nvGrpSpPr>
            <p:cNvPr id="67596" name="Group 114"/>
            <p:cNvGrpSpPr>
              <a:grpSpLocks/>
            </p:cNvGrpSpPr>
            <p:nvPr/>
          </p:nvGrpSpPr>
          <p:grpSpPr bwMode="auto">
            <a:xfrm>
              <a:off x="1429" y="3339"/>
              <a:ext cx="726" cy="454"/>
              <a:chOff x="1837" y="1117"/>
              <a:chExt cx="726" cy="499"/>
            </a:xfrm>
          </p:grpSpPr>
          <p:sp>
            <p:nvSpPr>
              <p:cNvPr id="67598" name="AutoShape 115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7599" name="Text Box 116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7597" name="Picture 117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6" y="3249"/>
              <a:ext cx="617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0" y="3651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Ασθενείς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&gt;</a:t>
            </a:r>
            <a:r>
              <a:rPr lang="el-GR" sz="2800" b="1">
                <a:solidFill>
                  <a:srgbClr val="FFFF00"/>
                </a:solidFill>
                <a:latin typeface="Arial" charset="0"/>
              </a:rPr>
              <a:t>9 ετών 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(συνέχεια)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0" y="2708275"/>
            <a:ext cx="2195513" cy="1133475"/>
            <a:chOff x="0" y="1344"/>
            <a:chExt cx="1383" cy="714"/>
          </a:xfrm>
        </p:grpSpPr>
        <p:sp>
          <p:nvSpPr>
            <p:cNvPr id="68653" name="Text Box 78"/>
            <p:cNvSpPr txBox="1">
              <a:spLocks noChangeArrowheads="1"/>
            </p:cNvSpPr>
            <p:nvPr/>
          </p:nvSpPr>
          <p:spPr bwMode="auto">
            <a:xfrm>
              <a:off x="0" y="1616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/>
                <a:t>Κυνόδοντες σε αρμονική θέση;</a:t>
              </a:r>
              <a:endParaRPr lang="en-US" b="1"/>
            </a:p>
          </p:txBody>
        </p:sp>
        <p:grpSp>
          <p:nvGrpSpPr>
            <p:cNvPr id="68654" name="Group 79"/>
            <p:cNvGrpSpPr>
              <a:grpSpLocks/>
            </p:cNvGrpSpPr>
            <p:nvPr/>
          </p:nvGrpSpPr>
          <p:grpSpPr bwMode="auto">
            <a:xfrm>
              <a:off x="295" y="1344"/>
              <a:ext cx="635" cy="272"/>
              <a:chOff x="340" y="1525"/>
              <a:chExt cx="635" cy="272"/>
            </a:xfrm>
          </p:grpSpPr>
          <p:sp>
            <p:nvSpPr>
              <p:cNvPr id="68655" name="AutoShape 80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56" name="Text Box 81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sp>
        <p:nvSpPr>
          <p:cNvPr id="68612" name="Text Box 82"/>
          <p:cNvSpPr txBox="1">
            <a:spLocks noChangeArrowheads="1"/>
          </p:cNvSpPr>
          <p:nvPr/>
        </p:nvSpPr>
        <p:spPr bwMode="auto">
          <a:xfrm>
            <a:off x="0" y="1700213"/>
            <a:ext cx="241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Έχουν ανατείλει οι κυνόδοντες</a:t>
            </a:r>
            <a:endParaRPr lang="en-US" b="1">
              <a:latin typeface="Arial" charset="0"/>
            </a:endParaRPr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2268538" y="3141663"/>
            <a:ext cx="3671887" cy="720725"/>
            <a:chOff x="1429" y="1979"/>
            <a:chExt cx="2313" cy="454"/>
          </a:xfrm>
        </p:grpSpPr>
        <p:grpSp>
          <p:nvGrpSpPr>
            <p:cNvPr id="68649" name="Group 84"/>
            <p:cNvGrpSpPr>
              <a:grpSpLocks/>
            </p:cNvGrpSpPr>
            <p:nvPr/>
          </p:nvGrpSpPr>
          <p:grpSpPr bwMode="auto">
            <a:xfrm>
              <a:off x="1429" y="1979"/>
              <a:ext cx="726" cy="454"/>
              <a:chOff x="1837" y="1117"/>
              <a:chExt cx="726" cy="499"/>
            </a:xfrm>
          </p:grpSpPr>
          <p:sp>
            <p:nvSpPr>
              <p:cNvPr id="68651" name="AutoShape 85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52" name="Text Box 86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8650" name="Text Box 87"/>
            <p:cNvSpPr txBox="1">
              <a:spLocks noChangeArrowheads="1"/>
            </p:cNvSpPr>
            <p:nvPr/>
          </p:nvSpPr>
          <p:spPr bwMode="auto">
            <a:xfrm>
              <a:off x="2200" y="1990"/>
              <a:ext cx="15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Έχουν ανατείλει οι δεύτεροι γομφίοι;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2268538" y="1700213"/>
            <a:ext cx="3635375" cy="774700"/>
            <a:chOff x="1474" y="1071"/>
            <a:chExt cx="2290" cy="488"/>
          </a:xfrm>
        </p:grpSpPr>
        <p:grpSp>
          <p:nvGrpSpPr>
            <p:cNvPr id="68645" name="Group 94"/>
            <p:cNvGrpSpPr>
              <a:grpSpLocks/>
            </p:cNvGrpSpPr>
            <p:nvPr/>
          </p:nvGrpSpPr>
          <p:grpSpPr bwMode="auto">
            <a:xfrm>
              <a:off x="1474" y="1071"/>
              <a:ext cx="726" cy="454"/>
              <a:chOff x="1837" y="1117"/>
              <a:chExt cx="726" cy="499"/>
            </a:xfrm>
          </p:grpSpPr>
          <p:sp>
            <p:nvSpPr>
              <p:cNvPr id="68647" name="AutoShape 95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48" name="Text Box 96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8646" name="Text Box 97"/>
            <p:cNvSpPr txBox="1">
              <a:spLocks noChangeArrowheads="1"/>
            </p:cNvSpPr>
            <p:nvPr/>
          </p:nvSpPr>
          <p:spPr bwMode="auto">
            <a:xfrm>
              <a:off x="2245" y="1117"/>
              <a:ext cx="15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/>
                <a:t>Ψηλαφώνται σε ευνοϊκή θέση;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5976938" y="3141663"/>
            <a:ext cx="3563937" cy="720725"/>
            <a:chOff x="3787" y="1979"/>
            <a:chExt cx="2245" cy="454"/>
          </a:xfrm>
        </p:grpSpPr>
        <p:grpSp>
          <p:nvGrpSpPr>
            <p:cNvPr id="68641" name="Group 104"/>
            <p:cNvGrpSpPr>
              <a:grpSpLocks/>
            </p:cNvGrpSpPr>
            <p:nvPr/>
          </p:nvGrpSpPr>
          <p:grpSpPr bwMode="auto">
            <a:xfrm>
              <a:off x="3787" y="1979"/>
              <a:ext cx="726" cy="454"/>
              <a:chOff x="4014" y="1071"/>
              <a:chExt cx="726" cy="499"/>
            </a:xfrm>
          </p:grpSpPr>
          <p:sp>
            <p:nvSpPr>
              <p:cNvPr id="68643" name="AutoShape 105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44" name="Text Box 106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sp>
          <p:nvSpPr>
            <p:cNvPr id="68642" name="Text Box 107"/>
            <p:cNvSpPr txBox="1">
              <a:spLocks noChangeArrowheads="1"/>
            </p:cNvSpPr>
            <p:nvPr/>
          </p:nvSpPr>
          <p:spPr bwMode="auto">
            <a:xfrm>
              <a:off x="4513" y="2091"/>
              <a:ext cx="15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Επανεξέταση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3419475" y="5411788"/>
            <a:ext cx="2411413" cy="1117600"/>
            <a:chOff x="2109" y="3475"/>
            <a:chExt cx="1519" cy="704"/>
          </a:xfrm>
        </p:grpSpPr>
        <p:grpSp>
          <p:nvGrpSpPr>
            <p:cNvPr id="68637" name="Group 114"/>
            <p:cNvGrpSpPr>
              <a:grpSpLocks/>
            </p:cNvGrpSpPr>
            <p:nvPr/>
          </p:nvGrpSpPr>
          <p:grpSpPr bwMode="auto">
            <a:xfrm>
              <a:off x="2426" y="3475"/>
              <a:ext cx="635" cy="272"/>
              <a:chOff x="340" y="1525"/>
              <a:chExt cx="635" cy="272"/>
            </a:xfrm>
          </p:grpSpPr>
          <p:sp>
            <p:nvSpPr>
              <p:cNvPr id="68639" name="AutoShape 115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40" name="Text Box 116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8638" name="Text Box 117"/>
            <p:cNvSpPr txBox="1">
              <a:spLocks noChangeArrowheads="1"/>
            </p:cNvSpPr>
            <p:nvPr/>
          </p:nvSpPr>
          <p:spPr bwMode="auto">
            <a:xfrm>
              <a:off x="2109" y="3929"/>
              <a:ext cx="15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Επανεξέταση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3455988" y="4043363"/>
            <a:ext cx="2195512" cy="1204912"/>
            <a:chOff x="22" y="2115"/>
            <a:chExt cx="1383" cy="759"/>
          </a:xfrm>
        </p:grpSpPr>
        <p:grpSp>
          <p:nvGrpSpPr>
            <p:cNvPr id="68633" name="Group 119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8635" name="AutoShape 120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36" name="Text Box 121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8634" name="Text Box 122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Ηλικία πάνω από 14;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6011863" y="1484313"/>
            <a:ext cx="2559050" cy="1081087"/>
            <a:chOff x="3651" y="935"/>
            <a:chExt cx="1612" cy="681"/>
          </a:xfrm>
        </p:grpSpPr>
        <p:grpSp>
          <p:nvGrpSpPr>
            <p:cNvPr id="68629" name="Group 133"/>
            <p:cNvGrpSpPr>
              <a:grpSpLocks/>
            </p:cNvGrpSpPr>
            <p:nvPr/>
          </p:nvGrpSpPr>
          <p:grpSpPr bwMode="auto">
            <a:xfrm>
              <a:off x="3651" y="1117"/>
              <a:ext cx="726" cy="454"/>
              <a:chOff x="4014" y="1071"/>
              <a:chExt cx="726" cy="499"/>
            </a:xfrm>
          </p:grpSpPr>
          <p:sp>
            <p:nvSpPr>
              <p:cNvPr id="68631" name="AutoShape 134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32" name="Text Box 135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pic>
          <p:nvPicPr>
            <p:cNvPr id="68630" name="Picture 136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4" y="935"/>
              <a:ext cx="659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47"/>
          <p:cNvGrpSpPr>
            <a:grpSpLocks/>
          </p:cNvGrpSpPr>
          <p:nvPr/>
        </p:nvGrpSpPr>
        <p:grpSpPr bwMode="auto">
          <a:xfrm>
            <a:off x="5940425" y="4498975"/>
            <a:ext cx="2528888" cy="801688"/>
            <a:chOff x="3742" y="2840"/>
            <a:chExt cx="1593" cy="505"/>
          </a:xfrm>
        </p:grpSpPr>
        <p:pic>
          <p:nvPicPr>
            <p:cNvPr id="68625" name="Picture 143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" y="2840"/>
              <a:ext cx="50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626" name="Group 144"/>
            <p:cNvGrpSpPr>
              <a:grpSpLocks/>
            </p:cNvGrpSpPr>
            <p:nvPr/>
          </p:nvGrpSpPr>
          <p:grpSpPr bwMode="auto">
            <a:xfrm>
              <a:off x="3742" y="2840"/>
              <a:ext cx="726" cy="454"/>
              <a:chOff x="4014" y="1071"/>
              <a:chExt cx="726" cy="499"/>
            </a:xfrm>
          </p:grpSpPr>
          <p:sp>
            <p:nvSpPr>
              <p:cNvPr id="68627" name="AutoShape 145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28" name="Text Box 146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18" name="Group 152"/>
          <p:cNvGrpSpPr>
            <a:grpSpLocks/>
          </p:cNvGrpSpPr>
          <p:nvPr/>
        </p:nvGrpSpPr>
        <p:grpSpPr bwMode="auto">
          <a:xfrm>
            <a:off x="611188" y="4076700"/>
            <a:ext cx="1008062" cy="1522413"/>
            <a:chOff x="295" y="2568"/>
            <a:chExt cx="635" cy="959"/>
          </a:xfrm>
        </p:grpSpPr>
        <p:grpSp>
          <p:nvGrpSpPr>
            <p:cNvPr id="68621" name="Group 148"/>
            <p:cNvGrpSpPr>
              <a:grpSpLocks/>
            </p:cNvGrpSpPr>
            <p:nvPr/>
          </p:nvGrpSpPr>
          <p:grpSpPr bwMode="auto">
            <a:xfrm>
              <a:off x="295" y="2568"/>
              <a:ext cx="635" cy="272"/>
              <a:chOff x="340" y="1525"/>
              <a:chExt cx="635" cy="272"/>
            </a:xfrm>
          </p:grpSpPr>
          <p:sp>
            <p:nvSpPr>
              <p:cNvPr id="68623" name="AutoShape 149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8624" name="Text Box 150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pic>
          <p:nvPicPr>
            <p:cNvPr id="68622" name="Picture 15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2" y="3022"/>
              <a:ext cx="505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6513" y="115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Πλάγια κεφαλομετρική ακτ/φία σε ηλικίες 10-18;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1196975"/>
            <a:ext cx="3671887" cy="865188"/>
            <a:chOff x="1429" y="890"/>
            <a:chExt cx="2313" cy="545"/>
          </a:xfrm>
        </p:grpSpPr>
        <p:grpSp>
          <p:nvGrpSpPr>
            <p:cNvPr id="69672" name="Group 4"/>
            <p:cNvGrpSpPr>
              <a:grpSpLocks/>
            </p:cNvGrpSpPr>
            <p:nvPr/>
          </p:nvGrpSpPr>
          <p:grpSpPr bwMode="auto">
            <a:xfrm>
              <a:off x="1429" y="981"/>
              <a:ext cx="726" cy="454"/>
              <a:chOff x="1837" y="1117"/>
              <a:chExt cx="726" cy="499"/>
            </a:xfrm>
          </p:grpSpPr>
          <p:sp>
            <p:nvSpPr>
              <p:cNvPr id="69674" name="AutoShape 5"/>
              <p:cNvSpPr>
                <a:spLocks noChangeArrowheads="1"/>
              </p:cNvSpPr>
              <p:nvPr/>
            </p:nvSpPr>
            <p:spPr bwMode="auto">
              <a:xfrm flipV="1">
                <a:off x="1837" y="1117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75" name="Text Box 6"/>
              <p:cNvSpPr txBox="1">
                <a:spLocks noChangeArrowheads="1"/>
              </p:cNvSpPr>
              <p:nvPr/>
            </p:nvSpPr>
            <p:spPr bwMode="auto">
              <a:xfrm>
                <a:off x="2019" y="1230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9673" name="Text Box 7"/>
            <p:cNvSpPr txBox="1">
              <a:spLocks noChangeArrowheads="1"/>
            </p:cNvSpPr>
            <p:nvPr/>
          </p:nvSpPr>
          <p:spPr bwMode="auto">
            <a:xfrm>
              <a:off x="2223" y="890"/>
              <a:ext cx="15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Σκελετικό πρότυπο </a:t>
              </a:r>
              <a:r>
                <a:rPr lang="en-US" b="1">
                  <a:latin typeface="Arial" charset="0"/>
                </a:rPr>
                <a:t>Cl. III</a:t>
              </a:r>
              <a:r>
                <a:rPr lang="el-GR" b="1">
                  <a:latin typeface="Arial" charset="0"/>
                </a:rPr>
                <a:t>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651500" y="2420938"/>
            <a:ext cx="3563938" cy="720725"/>
            <a:chOff x="3583" y="1525"/>
            <a:chExt cx="2245" cy="454"/>
          </a:xfrm>
        </p:grpSpPr>
        <p:grpSp>
          <p:nvGrpSpPr>
            <p:cNvPr id="69668" name="Group 14"/>
            <p:cNvGrpSpPr>
              <a:grpSpLocks/>
            </p:cNvGrpSpPr>
            <p:nvPr/>
          </p:nvGrpSpPr>
          <p:grpSpPr bwMode="auto">
            <a:xfrm>
              <a:off x="3583" y="1525"/>
              <a:ext cx="726" cy="454"/>
              <a:chOff x="4014" y="1071"/>
              <a:chExt cx="726" cy="499"/>
            </a:xfrm>
          </p:grpSpPr>
          <p:sp>
            <p:nvSpPr>
              <p:cNvPr id="69670" name="AutoShape 15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71" name="Text Box 16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όχι</a:t>
                </a:r>
              </a:p>
            </p:txBody>
          </p:sp>
        </p:grpSp>
        <p:sp>
          <p:nvSpPr>
            <p:cNvPr id="69669" name="Text Box 17"/>
            <p:cNvSpPr txBox="1">
              <a:spLocks noChangeArrowheads="1"/>
            </p:cNvSpPr>
            <p:nvPr/>
          </p:nvSpPr>
          <p:spPr bwMode="auto">
            <a:xfrm>
              <a:off x="4309" y="1616"/>
              <a:ext cx="15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Επανεξέταση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55988" y="1989138"/>
            <a:ext cx="2195512" cy="1509712"/>
            <a:chOff x="22" y="2115"/>
            <a:chExt cx="1383" cy="951"/>
          </a:xfrm>
        </p:grpSpPr>
        <p:grpSp>
          <p:nvGrpSpPr>
            <p:cNvPr id="69664" name="Group 24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9666" name="AutoShape 25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67" name="Text Box 26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latin typeface="Arial" charset="0"/>
                  </a:rPr>
                  <a:t>όχι</a:t>
                </a:r>
              </a:p>
            </p:txBody>
          </p:sp>
        </p:grpSp>
        <p:sp>
          <p:nvSpPr>
            <p:cNvPr id="69665" name="Text Box 27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Θα ξεκινήσει την ορθοδοντική άμεσα;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69638" name="Text Box 38"/>
          <p:cNvSpPr txBox="1">
            <a:spLocks noChangeArrowheads="1"/>
          </p:cNvSpPr>
          <p:nvPr/>
        </p:nvSpPr>
        <p:spPr bwMode="auto">
          <a:xfrm>
            <a:off x="107950" y="1206500"/>
            <a:ext cx="24114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Οριζ. πρόταξη </a:t>
            </a:r>
          </a:p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1-5χιλ.;</a:t>
            </a:r>
            <a:endParaRPr lang="en-US" b="1">
              <a:latin typeface="Arial" charset="0"/>
            </a:endParaRP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3492500" y="3663950"/>
            <a:ext cx="2195513" cy="1204913"/>
            <a:chOff x="22" y="2115"/>
            <a:chExt cx="1383" cy="759"/>
          </a:xfrm>
        </p:grpSpPr>
        <p:grpSp>
          <p:nvGrpSpPr>
            <p:cNvPr id="69660" name="Group 43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9662" name="AutoShape 44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63" name="Text Box 45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latin typeface="Arial" charset="0"/>
                  </a:rPr>
                  <a:t>ναι</a:t>
                </a:r>
              </a:p>
            </p:txBody>
          </p:sp>
        </p:grpSp>
        <p:sp>
          <p:nvSpPr>
            <p:cNvPr id="69661" name="Text Box 46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Μόνο στην άνω γνάθο;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3492500" y="4941888"/>
            <a:ext cx="2195513" cy="1814512"/>
            <a:chOff x="22" y="2115"/>
            <a:chExt cx="1383" cy="1143"/>
          </a:xfrm>
        </p:grpSpPr>
        <p:grpSp>
          <p:nvGrpSpPr>
            <p:cNvPr id="69656" name="Group 53"/>
            <p:cNvGrpSpPr>
              <a:grpSpLocks/>
            </p:cNvGrpSpPr>
            <p:nvPr/>
          </p:nvGrpSpPr>
          <p:grpSpPr bwMode="auto">
            <a:xfrm>
              <a:off x="295" y="2115"/>
              <a:ext cx="635" cy="272"/>
              <a:chOff x="340" y="1525"/>
              <a:chExt cx="635" cy="272"/>
            </a:xfrm>
          </p:grpSpPr>
          <p:sp>
            <p:nvSpPr>
              <p:cNvPr id="69658" name="AutoShape 54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59" name="Text Box 55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latin typeface="Arial" charset="0"/>
                  </a:rPr>
                  <a:t>όχι</a:t>
                </a:r>
              </a:p>
            </p:txBody>
          </p:sp>
        </p:grpSp>
        <p:sp>
          <p:nvSpPr>
            <p:cNvPr id="69657" name="Text Box 56"/>
            <p:cNvSpPr txBox="1">
              <a:spLocks noChangeArrowheads="1"/>
            </p:cNvSpPr>
            <p:nvPr/>
          </p:nvSpPr>
          <p:spPr bwMode="auto">
            <a:xfrm>
              <a:off x="22" y="2432"/>
              <a:ext cx="138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Θα εφαρμοσθούν λειτουργικά μηχανήματα;</a:t>
              </a:r>
              <a:endParaRPr lang="en-US" b="1">
                <a:latin typeface="Arial" charset="0"/>
              </a:endParaRPr>
            </a:p>
          </p:txBody>
        </p: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5651500" y="1196975"/>
            <a:ext cx="2487613" cy="1008063"/>
            <a:chOff x="3606" y="709"/>
            <a:chExt cx="1567" cy="635"/>
          </a:xfrm>
        </p:grpSpPr>
        <p:grpSp>
          <p:nvGrpSpPr>
            <p:cNvPr id="69652" name="Group 83"/>
            <p:cNvGrpSpPr>
              <a:grpSpLocks/>
            </p:cNvGrpSpPr>
            <p:nvPr/>
          </p:nvGrpSpPr>
          <p:grpSpPr bwMode="auto">
            <a:xfrm>
              <a:off x="3606" y="799"/>
              <a:ext cx="726" cy="454"/>
              <a:chOff x="4014" y="1071"/>
              <a:chExt cx="726" cy="499"/>
            </a:xfrm>
          </p:grpSpPr>
          <p:sp>
            <p:nvSpPr>
              <p:cNvPr id="69654" name="AutoShape 84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55" name="Text Box 85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9653" name="Picture 86" descr="Untitled-2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3"/>
                </a:clrFrom>
                <a:clrTo>
                  <a:srgbClr val="FFFF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58" y="709"/>
              <a:ext cx="61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5724525" y="3860800"/>
            <a:ext cx="2544763" cy="1079500"/>
            <a:chOff x="3606" y="2478"/>
            <a:chExt cx="1603" cy="680"/>
          </a:xfrm>
        </p:grpSpPr>
        <p:grpSp>
          <p:nvGrpSpPr>
            <p:cNvPr id="69648" name="Group 89"/>
            <p:cNvGrpSpPr>
              <a:grpSpLocks/>
            </p:cNvGrpSpPr>
            <p:nvPr/>
          </p:nvGrpSpPr>
          <p:grpSpPr bwMode="auto">
            <a:xfrm>
              <a:off x="3606" y="2568"/>
              <a:ext cx="726" cy="454"/>
              <a:chOff x="4014" y="1071"/>
              <a:chExt cx="726" cy="499"/>
            </a:xfrm>
          </p:grpSpPr>
          <p:sp>
            <p:nvSpPr>
              <p:cNvPr id="69650" name="AutoShape 90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51" name="Text Box 91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9649" name="Picture 92" descr="Untitled-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58" y="2478"/>
              <a:ext cx="65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5651500" y="5589588"/>
            <a:ext cx="2447925" cy="796925"/>
            <a:chOff x="3606" y="3612"/>
            <a:chExt cx="1542" cy="502"/>
          </a:xfrm>
        </p:grpSpPr>
        <p:grpSp>
          <p:nvGrpSpPr>
            <p:cNvPr id="69644" name="Group 95"/>
            <p:cNvGrpSpPr>
              <a:grpSpLocks/>
            </p:cNvGrpSpPr>
            <p:nvPr/>
          </p:nvGrpSpPr>
          <p:grpSpPr bwMode="auto">
            <a:xfrm>
              <a:off x="3606" y="3657"/>
              <a:ext cx="726" cy="454"/>
              <a:chOff x="4014" y="1071"/>
              <a:chExt cx="726" cy="499"/>
            </a:xfrm>
          </p:grpSpPr>
          <p:sp>
            <p:nvSpPr>
              <p:cNvPr id="69646" name="AutoShape 96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9647" name="Text Box 97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  <p:pic>
          <p:nvPicPr>
            <p:cNvPr id="69645" name="Picture 98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6" y="3612"/>
              <a:ext cx="502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6513" y="18891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Πλάγια κεφαλομετρική ακτ/φία σε ηλικίες 10-18;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(συνέχεια)</a:t>
            </a:r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323850" y="1485900"/>
            <a:ext cx="3240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Arial" charset="0"/>
              </a:rPr>
              <a:t>Αμφιγναθικός προοδοντισμός </a:t>
            </a:r>
            <a:r>
              <a:rPr lang="en-US" b="1">
                <a:latin typeface="Arial" charset="0"/>
              </a:rPr>
              <a:t> </a:t>
            </a:r>
            <a:r>
              <a:rPr lang="el-GR" b="1">
                <a:latin typeface="Arial" charset="0"/>
              </a:rPr>
              <a:t>ή </a:t>
            </a:r>
            <a:r>
              <a:rPr lang="en-US" b="1">
                <a:latin typeface="Arial" charset="0"/>
              </a:rPr>
              <a:t>Angle Cl.II/2</a:t>
            </a:r>
            <a:r>
              <a:rPr lang="el-GR" b="1">
                <a:latin typeface="Arial" charset="0"/>
              </a:rPr>
              <a:t> ή </a:t>
            </a:r>
            <a:r>
              <a:rPr lang="en-US" b="1">
                <a:latin typeface="Arial" charset="0"/>
              </a:rPr>
              <a:t>Cl.III</a:t>
            </a:r>
            <a:r>
              <a:rPr lang="el-GR" b="1">
                <a:latin typeface="Arial" charset="0"/>
              </a:rPr>
              <a:t>;</a:t>
            </a:r>
            <a:endParaRPr lang="en-US" b="1">
              <a:latin typeface="Arial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779838" y="3573463"/>
            <a:ext cx="2663825" cy="941387"/>
            <a:chOff x="2022" y="2614"/>
            <a:chExt cx="1678" cy="593"/>
          </a:xfrm>
        </p:grpSpPr>
        <p:pic>
          <p:nvPicPr>
            <p:cNvPr id="70676" name="Picture 71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2614"/>
              <a:ext cx="593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0677" name="Group 72"/>
            <p:cNvGrpSpPr>
              <a:grpSpLocks/>
            </p:cNvGrpSpPr>
            <p:nvPr/>
          </p:nvGrpSpPr>
          <p:grpSpPr bwMode="auto">
            <a:xfrm>
              <a:off x="2022" y="2663"/>
              <a:ext cx="726" cy="454"/>
              <a:chOff x="4014" y="1071"/>
              <a:chExt cx="726" cy="499"/>
            </a:xfrm>
          </p:grpSpPr>
          <p:sp>
            <p:nvSpPr>
              <p:cNvPr id="70678" name="AutoShape 73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679" name="Text Box 74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3708400" y="1700213"/>
            <a:ext cx="2663825" cy="941387"/>
            <a:chOff x="2022" y="2614"/>
            <a:chExt cx="1678" cy="593"/>
          </a:xfrm>
        </p:grpSpPr>
        <p:pic>
          <p:nvPicPr>
            <p:cNvPr id="70672" name="Picture 79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2614"/>
              <a:ext cx="593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0673" name="Group 80"/>
            <p:cNvGrpSpPr>
              <a:grpSpLocks/>
            </p:cNvGrpSpPr>
            <p:nvPr/>
          </p:nvGrpSpPr>
          <p:grpSpPr bwMode="auto">
            <a:xfrm>
              <a:off x="2022" y="2663"/>
              <a:ext cx="726" cy="454"/>
              <a:chOff x="4014" y="1071"/>
              <a:chExt cx="726" cy="499"/>
            </a:xfrm>
          </p:grpSpPr>
          <p:sp>
            <p:nvSpPr>
              <p:cNvPr id="70674" name="AutoShape 81"/>
              <p:cNvSpPr>
                <a:spLocks noChangeArrowheads="1"/>
              </p:cNvSpPr>
              <p:nvPr/>
            </p:nvSpPr>
            <p:spPr bwMode="auto">
              <a:xfrm flipV="1">
                <a:off x="4014" y="1071"/>
                <a:ext cx="726" cy="499"/>
              </a:xfrm>
              <a:prstGeom prst="rightArrow">
                <a:avLst>
                  <a:gd name="adj1" fmla="val 50000"/>
                  <a:gd name="adj2" fmla="val 36373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675" name="Text Box 82"/>
              <p:cNvSpPr txBox="1">
                <a:spLocks noChangeArrowheads="1"/>
              </p:cNvSpPr>
              <p:nvPr/>
            </p:nvSpPr>
            <p:spPr bwMode="auto">
              <a:xfrm>
                <a:off x="4196" y="1184"/>
                <a:ext cx="49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/>
                  <a:t>ναι</a:t>
                </a:r>
              </a:p>
            </p:txBody>
          </p:sp>
        </p:grp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395288" y="2765425"/>
            <a:ext cx="2952750" cy="1958975"/>
            <a:chOff x="249" y="1797"/>
            <a:chExt cx="1860" cy="1234"/>
          </a:xfrm>
        </p:grpSpPr>
        <p:sp>
          <p:nvSpPr>
            <p:cNvPr id="70668" name="Text Box 86"/>
            <p:cNvSpPr txBox="1">
              <a:spLocks noChangeArrowheads="1"/>
            </p:cNvSpPr>
            <p:nvPr/>
          </p:nvSpPr>
          <p:spPr bwMode="auto">
            <a:xfrm>
              <a:off x="249" y="2205"/>
              <a:ext cx="186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b="1">
                  <a:latin typeface="Arial" charset="0"/>
                </a:rPr>
                <a:t>Θα εφαρμοσθούν ορθοδοντικοί μηχανισμοί και στα δύο οδοντικά τόξα;</a:t>
              </a:r>
              <a:endParaRPr lang="en-US" b="1">
                <a:latin typeface="Arial" charset="0"/>
              </a:endParaRPr>
            </a:p>
          </p:txBody>
        </p:sp>
        <p:grpSp>
          <p:nvGrpSpPr>
            <p:cNvPr id="70669" name="Group 87"/>
            <p:cNvGrpSpPr>
              <a:grpSpLocks/>
            </p:cNvGrpSpPr>
            <p:nvPr/>
          </p:nvGrpSpPr>
          <p:grpSpPr bwMode="auto">
            <a:xfrm>
              <a:off x="567" y="1797"/>
              <a:ext cx="635" cy="272"/>
              <a:chOff x="340" y="1525"/>
              <a:chExt cx="635" cy="272"/>
            </a:xfrm>
          </p:grpSpPr>
          <p:sp>
            <p:nvSpPr>
              <p:cNvPr id="70670" name="AutoShape 88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671" name="Text Box 89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latin typeface="Arial" charset="0"/>
                  </a:rPr>
                  <a:t>όχι</a:t>
                </a:r>
              </a:p>
            </p:txBody>
          </p:sp>
        </p:grp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876300" y="4868863"/>
            <a:ext cx="1103313" cy="1916112"/>
            <a:chOff x="476" y="3113"/>
            <a:chExt cx="695" cy="1207"/>
          </a:xfrm>
        </p:grpSpPr>
        <p:grpSp>
          <p:nvGrpSpPr>
            <p:cNvPr id="70664" name="Group 91"/>
            <p:cNvGrpSpPr>
              <a:grpSpLocks/>
            </p:cNvGrpSpPr>
            <p:nvPr/>
          </p:nvGrpSpPr>
          <p:grpSpPr bwMode="auto">
            <a:xfrm>
              <a:off x="521" y="3113"/>
              <a:ext cx="635" cy="272"/>
              <a:chOff x="340" y="1525"/>
              <a:chExt cx="635" cy="272"/>
            </a:xfrm>
          </p:grpSpPr>
          <p:sp>
            <p:nvSpPr>
              <p:cNvPr id="70666" name="AutoShape 92"/>
              <p:cNvSpPr>
                <a:spLocks noChangeArrowheads="1"/>
              </p:cNvSpPr>
              <p:nvPr/>
            </p:nvSpPr>
            <p:spPr bwMode="auto">
              <a:xfrm rot="5400000" flipV="1">
                <a:off x="499" y="1366"/>
                <a:ext cx="272" cy="59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0667" name="Text Box 93"/>
              <p:cNvSpPr txBox="1">
                <a:spLocks noChangeArrowheads="1"/>
              </p:cNvSpPr>
              <p:nvPr/>
            </p:nvSpPr>
            <p:spPr bwMode="auto">
              <a:xfrm>
                <a:off x="476" y="1525"/>
                <a:ext cx="49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>
                    <a:latin typeface="Arial" charset="0"/>
                  </a:rPr>
                  <a:t>όχι</a:t>
                </a:r>
              </a:p>
            </p:txBody>
          </p:sp>
        </p:grpSp>
        <p:pic>
          <p:nvPicPr>
            <p:cNvPr id="70665" name="Picture 94" descr="Untitled-1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3594"/>
              <a:ext cx="69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Ασκήσεις </a:t>
            </a:r>
          </a:p>
          <a:p>
            <a:pPr algn="ctr">
              <a:spcBef>
                <a:spcPct val="50000"/>
              </a:spcBef>
            </a:pPr>
            <a:r>
              <a:rPr lang="el-GR" sz="2800" b="1">
                <a:solidFill>
                  <a:srgbClr val="FFFF00"/>
                </a:solidFill>
                <a:latin typeface="Arial" charset="0"/>
              </a:rPr>
              <a:t> ΙΟΤΝ / ανάγκη ακτινογράφησης</a:t>
            </a:r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8175" y="2349500"/>
            <a:ext cx="53625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333375"/>
            <a:ext cx="527843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573463"/>
            <a:ext cx="40354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88913"/>
            <a:ext cx="698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4221163"/>
            <a:ext cx="45005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0" y="6165850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Arial" charset="0"/>
              </a:rPr>
              <a:t>Κεντρική σχέση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95288" y="3573463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latin typeface="Arial" charset="0"/>
              </a:rPr>
              <a:t>Μέγιστη συγγόμφωση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8175" y="333375"/>
            <a:ext cx="55260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3873500"/>
            <a:ext cx="3743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860800"/>
            <a:ext cx="36004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2420938"/>
            <a:ext cx="93964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Χρησιμότητα δεικτών</a:t>
            </a:r>
          </a:p>
          <a:p>
            <a:pPr indent="182563" algn="ctr" eaLnBrk="0" hangingPunct="0"/>
            <a:endParaRPr lang="el-GR" sz="3600" b="1"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Ταξινόμηση ορθοδοντικών ανωμαλιών για διαγνωστικούς λόγους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: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Κατάταξη κατά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Angle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Συλλογή επιδημιολογικών δεδομένων:</a:t>
            </a:r>
          </a:p>
          <a:p>
            <a:pPr indent="182563" eaLnBrk="0" hangingPunct="0"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Björk et al., 198</a:t>
            </a:r>
            <a:r>
              <a:rPr lang="el-GR" sz="2400">
                <a:solidFill>
                  <a:schemeClr val="accent2"/>
                </a:solidFill>
                <a:latin typeface="Arial" charset="0"/>
              </a:rPr>
              <a:t>4;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l-GR" sz="2400">
                <a:solidFill>
                  <a:schemeClr val="accent2"/>
                </a:solidFill>
                <a:latin typeface="Arial" charset="0"/>
              </a:rPr>
              <a:t>μέθοδος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FDI </a:t>
            </a: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chemeClr val="accent2"/>
              </a:buClr>
              <a:buFontTx/>
              <a:buChar char="•"/>
            </a:pPr>
            <a:r>
              <a:rPr lang="el-GR" sz="2400">
                <a:solidFill>
                  <a:schemeClr val="accent2"/>
                </a:solidFill>
                <a:latin typeface="Arial" charset="0"/>
              </a:rPr>
              <a:t>Καταγραφή ανάγκης ορθοδοντικής θεραπείας:</a:t>
            </a: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Occlusal Index</a:t>
            </a:r>
            <a:r>
              <a:rPr lang="el-GR" sz="240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en-US" sz="2400">
                <a:solidFill>
                  <a:schemeClr val="accent2"/>
                </a:solidFill>
                <a:latin typeface="Arial" charset="0"/>
              </a:rPr>
              <a:t>Treatment Priority Index, Index of Orthodontic  </a:t>
            </a: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solidFill>
                  <a:schemeClr val="accent2"/>
                </a:solidFill>
                <a:latin typeface="Arial" charset="0"/>
              </a:rPr>
              <a:t>Treatment Need (IOTN)</a:t>
            </a:r>
            <a:endParaRPr lang="el-GR" sz="2400">
              <a:solidFill>
                <a:schemeClr val="accent2"/>
              </a:solidFill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  <a:buFontTx/>
              <a:buChar char="•"/>
            </a:pPr>
            <a:r>
              <a:rPr lang="el-GR" sz="2400">
                <a:solidFill>
                  <a:srgbClr val="FFFF00"/>
                </a:solidFill>
                <a:latin typeface="Arial" charset="0"/>
              </a:rPr>
              <a:t>Αξιολόγηση </a:t>
            </a:r>
            <a:r>
              <a:rPr lang="el-GR" sz="2400">
                <a:latin typeface="Arial" charset="0"/>
              </a:rPr>
              <a:t>του ορθοδοντικού θεραπευτικού αποτελέσματος:</a:t>
            </a:r>
            <a:endParaRPr lang="en-US" sz="2400">
              <a:latin typeface="Arial" charset="0"/>
            </a:endParaRPr>
          </a:p>
          <a:p>
            <a:pPr indent="182563" eaLnBrk="0" hangingPunct="0">
              <a:buClr>
                <a:srgbClr val="1B1BFF"/>
              </a:buClr>
            </a:pPr>
            <a:r>
              <a:rPr lang="en-US" sz="2400">
                <a:latin typeface="Arial" charset="0"/>
              </a:rPr>
              <a:t>Peer Assessment Rating (PAR), Occlusal Index</a:t>
            </a:r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screen">
            <a:lum bright="18000"/>
          </a:blip>
          <a:srcRect/>
          <a:stretch>
            <a:fillRect/>
          </a:stretch>
        </p:blipFill>
        <p:spPr bwMode="auto">
          <a:xfrm>
            <a:off x="107950" y="44450"/>
            <a:ext cx="668178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8538" y="3500438"/>
            <a:ext cx="680402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15888"/>
            <a:ext cx="5472113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2133600"/>
            <a:ext cx="32654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052513"/>
            <a:ext cx="8861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620713"/>
            <a:ext cx="5832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4005263"/>
            <a:ext cx="36734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4005263"/>
            <a:ext cx="3313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 bwMode="auto">
          <a:xfrm>
            <a:off x="1187450" y="188913"/>
            <a:ext cx="69135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screen">
            <a:lum bright="18000"/>
          </a:blip>
          <a:srcRect/>
          <a:stretch>
            <a:fillRect/>
          </a:stretch>
        </p:blipFill>
        <p:spPr bwMode="auto">
          <a:xfrm>
            <a:off x="4787900" y="3789363"/>
            <a:ext cx="374491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screen">
            <a:lum bright="18000"/>
          </a:blip>
          <a:srcRect/>
          <a:stretch>
            <a:fillRect/>
          </a:stretch>
        </p:blipFill>
        <p:spPr bwMode="auto">
          <a:xfrm>
            <a:off x="581025" y="3789363"/>
            <a:ext cx="391953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88913"/>
            <a:ext cx="69135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3444875"/>
            <a:ext cx="691356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4716463" y="3644900"/>
            <a:ext cx="41402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1403350" y="122238"/>
            <a:ext cx="619283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screen">
            <a:lum bright="12000"/>
          </a:blip>
          <a:srcRect/>
          <a:stretch>
            <a:fillRect/>
          </a:stretch>
        </p:blipFill>
        <p:spPr bwMode="auto">
          <a:xfrm>
            <a:off x="323850" y="3644900"/>
            <a:ext cx="41767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500438"/>
            <a:ext cx="72961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1403350" y="122238"/>
            <a:ext cx="619283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screen">
            <a:lum bright="12000"/>
          </a:blip>
          <a:srcRect/>
          <a:stretch>
            <a:fillRect/>
          </a:stretch>
        </p:blipFill>
        <p:spPr bwMode="auto">
          <a:xfrm>
            <a:off x="4859338" y="4005263"/>
            <a:ext cx="4113212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1619250" y="692150"/>
            <a:ext cx="5937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screen">
            <a:lum bright="12000"/>
          </a:blip>
          <a:srcRect/>
          <a:stretch>
            <a:fillRect/>
          </a:stretch>
        </p:blipFill>
        <p:spPr bwMode="auto">
          <a:xfrm>
            <a:off x="179388" y="3975100"/>
            <a:ext cx="43211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3573463"/>
            <a:ext cx="68421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1042988" y="42863"/>
            <a:ext cx="69135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289560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 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</a:t>
            </a:r>
            <a:r>
              <a:rPr lang="el-GR" sz="2400" b="1">
                <a:solidFill>
                  <a:srgbClr val="FFFF00"/>
                </a:solidFill>
              </a:rPr>
              <a:t>Οδοντικής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 Υγείας    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solidFill>
                  <a:srgbClr val="FFFF00"/>
                </a:solidFill>
                <a:latin typeface="Arial" charset="0"/>
              </a:rPr>
              <a:t> Συνιστώσα Αισθητικής</a:t>
            </a:r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endParaRPr lang="en-US" sz="2400" b="1">
              <a:solidFill>
                <a:srgbClr val="FFFF00"/>
              </a:solidFill>
              <a:latin typeface="Arial" charset="0"/>
            </a:endParaRPr>
          </a:p>
          <a:p>
            <a:pPr indent="182563" algn="r">
              <a:buClr>
                <a:srgbClr val="1B1BFF"/>
              </a:buClr>
            </a:pPr>
            <a:r>
              <a:rPr lang="en-US">
                <a:latin typeface="Arial" charset="0"/>
              </a:rPr>
              <a:t>Brook &amp; Shaw, 1989</a:t>
            </a:r>
            <a:r>
              <a:rPr lang="el-GR">
                <a:latin typeface="Arial" charset="0"/>
              </a:rPr>
              <a:t>   </a:t>
            </a:r>
          </a:p>
          <a:p>
            <a:pPr indent="182563" algn="ctr"/>
            <a:endParaRPr lang="el-GR">
              <a:latin typeface="Arial" charset="0"/>
            </a:endParaRPr>
          </a:p>
          <a:p>
            <a:pPr indent="182563" algn="ctr"/>
            <a:r>
              <a:rPr lang="el-GR" sz="2400">
                <a:latin typeface="Arial" charset="0"/>
              </a:rPr>
              <a:t> </a:t>
            </a:r>
            <a:endParaRPr lang="el-GR" sz="2400" b="1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3438" y="4718050"/>
            <a:ext cx="35369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32313" y="4711700"/>
            <a:ext cx="370363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325" y="2078038"/>
            <a:ext cx="35639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1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97175" y="0"/>
            <a:ext cx="35496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45125" y="2176463"/>
            <a:ext cx="35639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2813" y="4595813"/>
            <a:ext cx="38766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" y="4556125"/>
            <a:ext cx="39909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7963" y="2046288"/>
            <a:ext cx="347821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13038" y="0"/>
            <a:ext cx="371792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37163" y="2130425"/>
            <a:ext cx="38036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9638" y="4852988"/>
            <a:ext cx="34559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4738" y="4846638"/>
            <a:ext cx="3490912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300" y="2046288"/>
            <a:ext cx="363061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775" y="0"/>
            <a:ext cx="36004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46688" y="2187575"/>
            <a:ext cx="3803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1341438"/>
            <a:ext cx="73009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239077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182563" algn="ctr" eaLnBrk="0" hangingPunct="0"/>
            <a:r>
              <a:rPr lang="el-GR" sz="3600" b="1">
                <a:latin typeface="Arial" charset="0"/>
              </a:rPr>
              <a:t>Δείκτης ανάγκης ορθοδοντικής θεραπείας</a:t>
            </a:r>
          </a:p>
          <a:p>
            <a:pPr indent="182563" algn="ctr" eaLnBrk="0" hangingPunct="0"/>
            <a:r>
              <a:rPr lang="en-US" sz="2400">
                <a:latin typeface="Arial" charset="0"/>
              </a:rPr>
              <a:t> Index of Orthodontic</a:t>
            </a:r>
            <a:r>
              <a:rPr lang="el-GR" sz="24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Treatment Need (IOTN)</a:t>
            </a:r>
            <a:endParaRPr lang="el-GR" sz="2400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  <a:p>
            <a:pPr indent="182563" eaLnBrk="0" hangingPunct="0"/>
            <a:r>
              <a:rPr lang="el-GR" sz="2400" b="1">
                <a:solidFill>
                  <a:srgbClr val="FFFF00"/>
                </a:solidFill>
                <a:latin typeface="Arial" charset="0"/>
              </a:rPr>
              <a:t>Συνιστώσα </a:t>
            </a:r>
            <a:r>
              <a:rPr lang="el-GR" sz="2400" b="1">
                <a:solidFill>
                  <a:srgbClr val="FFFF00"/>
                </a:solidFill>
              </a:rPr>
              <a:t>Οδοντικής</a:t>
            </a:r>
            <a:r>
              <a:rPr lang="el-GR" sz="2400" b="1">
                <a:solidFill>
                  <a:srgbClr val="FFFF00"/>
                </a:solidFill>
                <a:latin typeface="Arial" charset="0"/>
              </a:rPr>
              <a:t> Υγείας</a:t>
            </a:r>
            <a:endParaRPr lang="el-GR" sz="2400">
              <a:solidFill>
                <a:srgbClr val="FFFF00"/>
              </a:solidFill>
              <a:latin typeface="Arial" charset="0"/>
            </a:endParaRPr>
          </a:p>
          <a:p>
            <a:pPr indent="182563" algn="ctr">
              <a:buClr>
                <a:srgbClr val="1B1BFF"/>
              </a:buClr>
              <a:buFontTx/>
              <a:buChar char="•"/>
            </a:pPr>
            <a:endParaRPr lang="el-GR" sz="2400" b="1">
              <a:solidFill>
                <a:srgbClr val="FFFF00"/>
              </a:solidFill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5 – πολύ μεγάλη ανάγκη</a:t>
            </a:r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4 – μεγάλη ανάγκη</a:t>
            </a:r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3 – μέτρια ανάγκη</a:t>
            </a:r>
            <a:endParaRPr lang="el-GR" sz="2400">
              <a:latin typeface="Arial" charset="0"/>
            </a:endParaRP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2 – μικρή ανάγκη</a:t>
            </a:r>
          </a:p>
          <a:p>
            <a:pPr indent="182563">
              <a:buClr>
                <a:srgbClr val="1B1BFF"/>
              </a:buClr>
              <a:buFontTx/>
              <a:buChar char="•"/>
            </a:pPr>
            <a:r>
              <a:rPr lang="el-GR" sz="2400" b="1">
                <a:latin typeface="Arial" charset="0"/>
              </a:rPr>
              <a:t>Βαθμίδα 1 – καμία ανάγκη</a:t>
            </a:r>
          </a:p>
          <a:p>
            <a:pPr indent="182563" algn="ctr"/>
            <a:endParaRPr lang="el-GR" sz="2400">
              <a:latin typeface="Arial" charset="0"/>
            </a:endParaRPr>
          </a:p>
          <a:p>
            <a:pPr indent="182563" algn="ctr"/>
            <a:r>
              <a:rPr lang="el-GR" sz="2400">
                <a:latin typeface="Arial" charset="0"/>
              </a:rPr>
              <a:t> </a:t>
            </a:r>
            <a:endParaRPr lang="el-GR" sz="2400" b="1">
              <a:latin typeface="Arial" charset="0"/>
            </a:endParaRPr>
          </a:p>
          <a:p>
            <a:pPr indent="182563" algn="ctr" eaLnBrk="0" hangingPunct="0"/>
            <a:endParaRPr lang="el-GR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2284</TotalTime>
  <Words>2271</Words>
  <Application>Microsoft Office PowerPoint</Application>
  <PresentationFormat>On-screen Show (4:3)</PresentationFormat>
  <Paragraphs>463</Paragraphs>
  <Slides>83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2" baseType="lpstr">
      <vt:lpstr>Garamond</vt:lpstr>
      <vt:lpstr>Arial</vt:lpstr>
      <vt:lpstr>Calibri</vt:lpstr>
      <vt:lpstr>Constantia</vt:lpstr>
      <vt:lpstr>Wingdings 2</vt:lpstr>
      <vt:lpstr>Wingdings</vt:lpstr>
      <vt:lpstr>Times New Roman</vt:lpstr>
      <vt:lpstr>Flow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Σύγκλειση και Περιοδοντική νόσος</dc:title>
  <dc:creator>Kapodistrian University of Athens</dc:creator>
  <cp:lastModifiedBy>Ortho R1</cp:lastModifiedBy>
  <cp:revision>206</cp:revision>
  <dcterms:created xsi:type="dcterms:W3CDTF">2007-11-23T10:09:36Z</dcterms:created>
  <dcterms:modified xsi:type="dcterms:W3CDTF">2022-12-20T10:34:34Z</dcterms:modified>
</cp:coreProperties>
</file>